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38"/>
  </p:notesMasterIdLst>
  <p:sldIdLst>
    <p:sldId id="257" r:id="rId4"/>
    <p:sldId id="290" r:id="rId5"/>
    <p:sldId id="291" r:id="rId6"/>
    <p:sldId id="259" r:id="rId7"/>
    <p:sldId id="300" r:id="rId8"/>
    <p:sldId id="260" r:id="rId9"/>
    <p:sldId id="261" r:id="rId10"/>
    <p:sldId id="296" r:id="rId11"/>
    <p:sldId id="29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93" r:id="rId21"/>
    <p:sldId id="270" r:id="rId22"/>
    <p:sldId id="280" r:id="rId23"/>
    <p:sldId id="274" r:id="rId24"/>
    <p:sldId id="275" r:id="rId25"/>
    <p:sldId id="286" r:id="rId26"/>
    <p:sldId id="294" r:id="rId27"/>
    <p:sldId id="287" r:id="rId28"/>
    <p:sldId id="272" r:id="rId29"/>
    <p:sldId id="288" r:id="rId30"/>
    <p:sldId id="298" r:id="rId31"/>
    <p:sldId id="297" r:id="rId32"/>
    <p:sldId id="285" r:id="rId33"/>
    <p:sldId id="299" r:id="rId34"/>
    <p:sldId id="281" r:id="rId35"/>
    <p:sldId id="282" r:id="rId36"/>
    <p:sldId id="283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2079"/>
  </p:normalViewPr>
  <p:slideViewPr>
    <p:cSldViewPr snapToGrid="0" snapToObjects="1">
      <p:cViewPr>
        <p:scale>
          <a:sx n="75" d="100"/>
          <a:sy n="75" d="100"/>
        </p:scale>
        <p:origin x="-191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298A6-38CE-5643-B4A8-664675B93A97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73857-B538-494E-85F0-9408EE9796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80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noProof="0" dirty="0" smtClean="0">
                <a:solidFill>
                  <a:schemeClr val="accent1">
                    <a:lumMod val="75000"/>
                  </a:schemeClr>
                </a:solidFill>
              </a:rPr>
              <a:t>First of all I want to thank the UNSW for</a:t>
            </a:r>
            <a:r>
              <a:rPr lang="en-GB" baseline="0" noProof="0" dirty="0" smtClean="0">
                <a:solidFill>
                  <a:schemeClr val="accent1">
                    <a:lumMod val="75000"/>
                  </a:schemeClr>
                </a:solidFill>
              </a:rPr>
              <a:t> their invitation to speak at this wonderful seminar.  </a:t>
            </a:r>
            <a:endParaRPr lang="en-GB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>
                <a:solidFill>
                  <a:schemeClr val="accent1">
                    <a:lumMod val="75000"/>
                  </a:schemeClr>
                </a:solidFill>
              </a:rPr>
              <a:t>Last year I finished my PhD thesis ‘</a:t>
            </a:r>
            <a:r>
              <a:rPr lang="en-GB" baseline="0" noProof="0" dirty="0" err="1" smtClean="0">
                <a:solidFill>
                  <a:schemeClr val="accent1">
                    <a:lumMod val="75000"/>
                  </a:schemeClr>
                </a:solidFill>
              </a:rPr>
              <a:t>Raindbow</a:t>
            </a:r>
            <a:r>
              <a:rPr lang="en-GB" baseline="0" noProof="0" dirty="0" smtClean="0">
                <a:solidFill>
                  <a:schemeClr val="accent1">
                    <a:lumMod val="75000"/>
                  </a:schemeClr>
                </a:solidFill>
              </a:rPr>
              <a:t> of Chaos: a study into the theory and practice of integrated primary care’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>
                <a:solidFill>
                  <a:schemeClr val="accent1">
                    <a:lumMod val="75000"/>
                  </a:schemeClr>
                </a:solidFill>
              </a:rPr>
              <a:t>And today I want to share with you some theoretical as well as practical insights based on my thesis 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>
                <a:solidFill>
                  <a:schemeClr val="accent1">
                    <a:lumMod val="75000"/>
                  </a:schemeClr>
                </a:solidFill>
              </a:rPr>
              <a:t>And I will will focus on the the concept of integrated (primary) care.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41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8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smtClean="0"/>
              <a:t>Studying IC = Like a blind men and the proverbial elephant, each aware only of the part of the animal touched and with no experience of the whole; </a:t>
            </a:r>
            <a:r>
              <a:rPr lang="en-GB" b="1" noProof="0" dirty="0" smtClean="0"/>
              <a:t>the reality of integrated care still depends in part on one's own perspective.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8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8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effectLst/>
                <a:latin typeface="Times New Roman"/>
                <a:ea typeface="Times New Roman"/>
              </a:rPr>
              <a:t>Horizontal integration: alignment within a single-care sector. For instance: Collaboration between primary care professionals… </a:t>
            </a:r>
          </a:p>
          <a:p>
            <a:r>
              <a:rPr lang="en-GB" sz="1200" dirty="0" smtClean="0">
                <a:effectLst/>
                <a:latin typeface="Times New Roman"/>
                <a:ea typeface="Times New Roman"/>
              </a:rPr>
              <a:t>Vertical integration: alignment between different care sectors. For instance: primary care and hospital services…</a:t>
            </a:r>
          </a:p>
          <a:p>
            <a:endParaRPr lang="en-GB" sz="1200" dirty="0" smtClean="0">
              <a:effectLst/>
              <a:latin typeface="Times New Roman"/>
              <a:ea typeface="Times New Roman"/>
            </a:endParaRPr>
          </a:p>
          <a:p>
            <a:r>
              <a:rPr lang="en-GB" sz="1200" dirty="0" smtClean="0">
                <a:effectLst/>
                <a:latin typeface="Times New Roman"/>
                <a:ea typeface="Times New Roman"/>
              </a:rPr>
              <a:t>Incorporating  vertical- and horizontal integration through partnerships  address/ tackling complex needs of individuals and populations! </a:t>
            </a:r>
          </a:p>
          <a:p>
            <a:endParaRPr lang="en-GB" sz="1200" dirty="0" smtClean="0">
              <a:effectLst/>
              <a:latin typeface="Times New Roman"/>
              <a:ea typeface="Times New Roman"/>
            </a:endParaRPr>
          </a:p>
          <a:p>
            <a:endParaRPr lang="en-GB" sz="1200" dirty="0" smtClean="0">
              <a:effectLst/>
              <a:latin typeface="Times New Roman"/>
              <a:ea typeface="Times New Roman"/>
            </a:endParaRPr>
          </a:p>
          <a:p>
            <a:r>
              <a:rPr lang="en-GB" sz="1200" dirty="0" smtClean="0">
                <a:effectLst/>
                <a:latin typeface="Times New Roman"/>
                <a:ea typeface="Times New Roman"/>
              </a:rPr>
              <a:t>Based on the Rainbow Model of Integrated Care (RMIC) the main perspectives can be divided in four key dimensions: </a:t>
            </a:r>
          </a:p>
          <a:p>
            <a:pPr marL="228600" indent="-228600">
              <a:buAutoNum type="arabicParenR"/>
            </a:pPr>
            <a:r>
              <a:rPr lang="en-GB" sz="1200" b="1" i="1" dirty="0" smtClean="0">
                <a:effectLst/>
                <a:latin typeface="Times New Roman"/>
                <a:ea typeface="Times New Roman"/>
              </a:rPr>
              <a:t>clinical or service integration</a:t>
            </a:r>
            <a:r>
              <a:rPr lang="en-GB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GB" sz="1200" dirty="0" smtClean="0">
                <a:effectLst/>
                <a:latin typeface="Times New Roman"/>
                <a:ea typeface="Times New Roman"/>
              </a:rPr>
              <a:t>(patient or client perspective at the micro level), </a:t>
            </a:r>
          </a:p>
          <a:p>
            <a:pPr marL="228600" indent="-228600">
              <a:buAutoNum type="arabicParenR"/>
            </a:pPr>
            <a:r>
              <a:rPr lang="en-GB" sz="1200" b="1" i="1" dirty="0" smtClean="0">
                <a:effectLst/>
                <a:latin typeface="Times New Roman"/>
                <a:ea typeface="Times New Roman"/>
              </a:rPr>
              <a:t>professional integration</a:t>
            </a:r>
            <a:r>
              <a:rPr lang="en-GB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GB" sz="1200" dirty="0" smtClean="0">
                <a:effectLst/>
                <a:latin typeface="Times New Roman"/>
                <a:ea typeface="Times New Roman"/>
              </a:rPr>
              <a:t>(professional perspective at the </a:t>
            </a:r>
            <a:r>
              <a:rPr lang="en-GB" sz="1200" dirty="0" err="1" smtClean="0">
                <a:effectLst/>
                <a:latin typeface="Times New Roman"/>
                <a:ea typeface="Times New Roman"/>
              </a:rPr>
              <a:t>meso</a:t>
            </a:r>
            <a:r>
              <a:rPr lang="en-GB" sz="1200" dirty="0" smtClean="0">
                <a:effectLst/>
                <a:latin typeface="Times New Roman"/>
                <a:ea typeface="Times New Roman"/>
              </a:rPr>
              <a:t> level), </a:t>
            </a:r>
          </a:p>
          <a:p>
            <a:pPr marL="228600" indent="-228600">
              <a:buAutoNum type="arabicParenR"/>
            </a:pPr>
            <a:r>
              <a:rPr lang="en-GB" sz="1200" b="1" i="1" dirty="0" smtClean="0">
                <a:effectLst/>
                <a:latin typeface="Times New Roman"/>
                <a:ea typeface="Times New Roman"/>
              </a:rPr>
              <a:t>organisational integration</a:t>
            </a:r>
            <a:r>
              <a:rPr lang="en-GB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GB" sz="1200" dirty="0" smtClean="0">
                <a:effectLst/>
                <a:latin typeface="Times New Roman"/>
                <a:ea typeface="Times New Roman"/>
              </a:rPr>
              <a:t>(managerial perspective at the </a:t>
            </a:r>
            <a:r>
              <a:rPr lang="en-GB" sz="1200" dirty="0" err="1" smtClean="0">
                <a:effectLst/>
                <a:latin typeface="Times New Roman"/>
                <a:ea typeface="Times New Roman"/>
              </a:rPr>
              <a:t>meso</a:t>
            </a:r>
            <a:r>
              <a:rPr lang="en-GB" sz="1200" dirty="0" smtClean="0">
                <a:effectLst/>
                <a:latin typeface="Times New Roman"/>
                <a:ea typeface="Times New Roman"/>
              </a:rPr>
              <a:t> level), and </a:t>
            </a:r>
          </a:p>
          <a:p>
            <a:pPr marL="228600" indent="-228600">
              <a:buAutoNum type="arabicParenR"/>
            </a:pPr>
            <a:r>
              <a:rPr lang="en-GB" sz="1200" b="1" i="1" dirty="0" smtClean="0">
                <a:effectLst/>
                <a:latin typeface="Times New Roman"/>
                <a:ea typeface="Times New Roman"/>
              </a:rPr>
              <a:t>system integration</a:t>
            </a:r>
            <a:r>
              <a:rPr lang="en-GB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GB" sz="1200" dirty="0" smtClean="0">
                <a:effectLst/>
                <a:latin typeface="Times New Roman"/>
                <a:ea typeface="Times New Roman"/>
              </a:rPr>
              <a:t>(policy-maker perspective at the macro level). </a:t>
            </a:r>
            <a:endParaRPr lang="en-US" baseline="0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effectLst/>
                <a:latin typeface="Times New Roman"/>
                <a:ea typeface="Times New Roman"/>
              </a:rPr>
              <a:t>Until now, most of the studies on integrated care have focused on the clinical and professional integration processes, and less is known about the organisational and system integration processes</a:t>
            </a: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1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degree of</a:t>
            </a:r>
            <a:r>
              <a:rPr lang="en-US" baseline="0" dirty="0" smtClean="0"/>
              <a:t> integration can be expressed as continuum. 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b="0" dirty="0" smtClean="0"/>
              <a:t>Market environment</a:t>
            </a:r>
          </a:p>
          <a:p>
            <a:pPr marL="228600" indent="-228600">
              <a:buAutoNum type="arabicPeriod"/>
            </a:pPr>
            <a:r>
              <a:rPr lang="en-US" b="0" dirty="0" err="1" smtClean="0"/>
              <a:t>Networkmechanisms</a:t>
            </a:r>
            <a:endParaRPr lang="en-US" b="0" dirty="0" smtClean="0"/>
          </a:p>
          <a:p>
            <a:pPr marL="228600" indent="-228600">
              <a:buAutoNum type="arabicPeriod"/>
            </a:pPr>
            <a:r>
              <a:rPr lang="en-US" b="0" dirty="0" smtClean="0"/>
              <a:t>Hierarchical</a:t>
            </a:r>
            <a:r>
              <a:rPr lang="en-US" b="0" baseline="0" dirty="0" smtClean="0"/>
              <a:t> mechanisms </a:t>
            </a:r>
          </a:p>
          <a:p>
            <a:pPr marL="0" indent="0">
              <a:buNone/>
            </a:pPr>
            <a:endParaRPr lang="en-US" b="0" baseline="0" dirty="0" smtClean="0"/>
          </a:p>
          <a:p>
            <a:pPr marL="0" indent="0">
              <a:buNone/>
            </a:pPr>
            <a:r>
              <a:rPr lang="en-US" b="0" dirty="0" smtClean="0"/>
              <a:t>Typology of 'loose' to 'tight' governance agreements is widespread in alliance and network literature… as </a:t>
            </a:r>
            <a:r>
              <a:rPr lang="en-US" b="0" dirty="0" err="1" smtClean="0"/>
              <a:t>preseted</a:t>
            </a:r>
            <a:r>
              <a:rPr lang="en-US" b="0" dirty="0" smtClean="0"/>
              <a:t> by </a:t>
            </a:r>
            <a:r>
              <a:rPr lang="en-US" b="0" dirty="0" err="1" smtClean="0"/>
              <a:t>Gomess-Caseres</a:t>
            </a:r>
            <a:r>
              <a:rPr lang="en-US" b="0" baseline="0" dirty="0" smtClean="0"/>
              <a:t> </a:t>
            </a:r>
          </a:p>
          <a:p>
            <a:pPr marL="0" indent="0">
              <a:buNone/>
            </a:pPr>
            <a:endParaRPr lang="en-US" b="0" baseline="0" dirty="0" smtClean="0"/>
          </a:p>
          <a:p>
            <a:pPr marL="0" indent="0">
              <a:buNone/>
            </a:pPr>
            <a:r>
              <a:rPr lang="en-US" b="0" baseline="0" dirty="0" smtClean="0"/>
              <a:t>PC: is a favorable environment for </a:t>
            </a:r>
            <a:r>
              <a:rPr lang="en-US" b="1" i="1" baseline="0" dirty="0" smtClean="0"/>
              <a:t>network-like partnerships </a:t>
            </a:r>
            <a:r>
              <a:rPr lang="en-US" b="0" baseline="0" dirty="0" smtClean="0"/>
              <a:t>because of its relative </a:t>
            </a:r>
            <a:r>
              <a:rPr lang="en-US" b="1" baseline="0" dirty="0" smtClean="0"/>
              <a:t>stability</a:t>
            </a:r>
            <a:r>
              <a:rPr lang="en-US" b="0" baseline="0" dirty="0" smtClean="0"/>
              <a:t> and </a:t>
            </a:r>
            <a:r>
              <a:rPr lang="en-US" b="1" baseline="0" dirty="0" smtClean="0"/>
              <a:t>shared social </a:t>
            </a:r>
            <a:r>
              <a:rPr lang="en-US" b="0" baseline="0" dirty="0" smtClean="0"/>
              <a:t>norms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44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7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6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 smtClean="0"/>
              <a:t>BCBS: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25% increase in quality score  (based on 34 quality indicators) 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Improved health outcomes (12 points above national average)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5.8%-9.1% saving on medical spending  relative to trend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noProof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 smtClean="0"/>
              <a:t>T/D: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33% decrease use of hospital beds  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24% decrease in emergency admissions (&gt;65) 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No delayed transfers of care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Sign. Decrease in av. Length of stay (days hospital) compared to national average) </a:t>
            </a:r>
          </a:p>
          <a:p>
            <a:pPr marL="171450" indent="-171450">
              <a:buFont typeface="Arial" charset="0"/>
              <a:buChar char="•"/>
            </a:pPr>
            <a:endParaRPr lang="en-GB" noProof="0" dirty="0" smtClean="0"/>
          </a:p>
          <a:p>
            <a:pPr marL="0" indent="0">
              <a:buFont typeface="Arial" charset="0"/>
              <a:buNone/>
            </a:pPr>
            <a:r>
              <a:rPr lang="en-GB" b="1" noProof="0" dirty="0" smtClean="0"/>
              <a:t>GK: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53% decrease in cardiovascular mortality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Av. life expectancy increased with 1.5 year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23% reduction hospital admissions. 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‘Shared saving’ per AOK insured:  €150 per insured pro year (-10%)</a:t>
            </a:r>
          </a:p>
          <a:p>
            <a:pPr marL="171450" indent="-171450">
              <a:buFont typeface="Arial" charset="0"/>
              <a:buChar char="•"/>
            </a:pPr>
            <a:endParaRPr lang="en-GB" noProof="0" dirty="0" smtClean="0"/>
          </a:p>
          <a:p>
            <a:pPr marL="0" indent="0">
              <a:buFont typeface="Arial" charset="0"/>
              <a:buNone/>
            </a:pPr>
            <a:r>
              <a:rPr lang="en-GB" b="1" noProof="0" dirty="0" smtClean="0"/>
              <a:t>DM: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Coordination improved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Slight to modest improvement in process and outcome measures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No evidence cost effectiveness 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BP increased curative health care cost (due to increase in </a:t>
            </a:r>
            <a:r>
              <a:rPr lang="en-GB" noProof="0" dirty="0" err="1" smtClean="0"/>
              <a:t>hopsital</a:t>
            </a:r>
            <a:r>
              <a:rPr lang="en-GB" noProof="0" dirty="0" smtClean="0"/>
              <a:t> cost + initial investment in BP)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Total specialist cost increased for PB DM patients (€142 compared usual care)</a:t>
            </a:r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2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Within the</a:t>
            </a:r>
            <a:r>
              <a:rPr lang="en-GB" baseline="0" noProof="0" dirty="0" smtClean="0"/>
              <a:t> next 40 minutes I want to discuss with you the following topics. 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8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Within the Netherlands: Primary care services have traditionally been delivered in disjointed mono-disciplinary small-scale practices.</a:t>
            </a:r>
            <a:r>
              <a:rPr lang="en-GB" baseline="0" noProof="0" dirty="0" smtClean="0"/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/>
              <a:t>This hampers the integration with other services which is particularly needed for complex patients. </a:t>
            </a:r>
            <a:endParaRPr lang="en-GB" noProof="0" dirty="0" smtClean="0"/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In</a:t>
            </a:r>
            <a:r>
              <a:rPr lang="en-GB" baseline="0" noProof="0" dirty="0" smtClean="0"/>
              <a:t> response, t</a:t>
            </a:r>
            <a:r>
              <a:rPr lang="en-GB" noProof="0" dirty="0" smtClean="0"/>
              <a:t>he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national integrated primary care programme Op </a:t>
            </a:r>
            <a:r>
              <a:rPr lang="en-GB" noProof="0" dirty="0" err="1" smtClean="0"/>
              <a:t>één</a:t>
            </a:r>
            <a:r>
              <a:rPr lang="en-GB" noProof="0" dirty="0" smtClean="0"/>
              <a:t> </a:t>
            </a:r>
            <a:r>
              <a:rPr lang="en-GB" noProof="0" dirty="0" err="1" smtClean="0"/>
              <a:t>lijn</a:t>
            </a:r>
            <a:r>
              <a:rPr lang="en-GB" noProof="0" dirty="0" smtClean="0"/>
              <a:t> in The Netherlands (translated as “Primary Focus”) was initiated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The programme aimed to stimulate integration through partnerships among local health and social services. </a:t>
            </a:r>
          </a:p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In total,</a:t>
            </a:r>
            <a:r>
              <a:rPr lang="en-GB" baseline="0" noProof="0" dirty="0" smtClean="0"/>
              <a:t> 69 integrated care projects were selected and evaluated for three years. </a:t>
            </a:r>
            <a:endParaRPr lang="en-GB" noProof="0" dirty="0" smtClean="0"/>
          </a:p>
          <a:p>
            <a:pPr marL="171450" indent="-171450">
              <a:buFont typeface="Arial" charset="0"/>
              <a:buChar char="•"/>
            </a:pPr>
            <a:endParaRPr lang="en-GB" noProof="0" dirty="0" smtClean="0"/>
          </a:p>
          <a:p>
            <a:pPr marL="171450" indent="-171450">
              <a:buFont typeface="Arial" charset="0"/>
              <a:buChar char="•"/>
            </a:pPr>
            <a:r>
              <a:rPr lang="en-GB" noProof="0" dirty="0" err="1" smtClean="0"/>
              <a:t>Longitusinal</a:t>
            </a:r>
            <a:r>
              <a:rPr lang="en-GB" noProof="0" dirty="0" smtClean="0"/>
              <a:t> study &gt;  multi-method approach using surveys and interviews were conducted to gain an understanding how integrated service models were being developed across the ICP.</a:t>
            </a:r>
          </a:p>
          <a:p>
            <a:pPr marL="171450" indent="-171450">
              <a:buFont typeface="Arial" charset="0"/>
              <a:buChar char="•"/>
            </a:pPr>
            <a:endParaRPr lang="nl-NL" dirty="0" smtClean="0"/>
          </a:p>
          <a:p>
            <a:pPr marL="171450" indent="-171450">
              <a:buFont typeface="Arial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49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As part of my thesis we studied the development of the ICP by focusing on the underlying collaboration processes.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Conceptual framework of Bell et al.  that consists of five different themes in order to evaluate the collaboration processes of a partnership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The framework is grounded on a solid base of literature in which the individual themes have been described by various authors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Mutual gains	= the dialogue about the underlying interests of the partners to provide an ideal win-win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Relationship dynamics	= relational capital e.g. close interpersonal ties between the partners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Process management 	= facilitate the complex and delicate nature of forging a partnership.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Managing a successful partnership requires transparency of partners’ interests and process management at the start, and building relational capital throughout the collaboration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74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baseline="0" noProof="0" dirty="0" smtClean="0"/>
              <a:t>Third group (21%):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No integrated care arrangements were made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All stakeholder considered their project ineffective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Negative decrease collaboration mechanisms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noProof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noProof="0" dirty="0" smtClean="0"/>
              <a:t>Second group (41%):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/>
              <a:t>Mainly professional oriented integrated care arrangements were achieved 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/>
              <a:t>Healthcare professionals considered these projects effective </a:t>
            </a:r>
          </a:p>
          <a:p>
            <a:pPr marL="171450" indent="-171450">
              <a:buFont typeface="Arial" charset="0"/>
              <a:buChar char="•"/>
            </a:pPr>
            <a:endParaRPr lang="en-GB" baseline="0" noProof="0" dirty="0" smtClean="0"/>
          </a:p>
          <a:p>
            <a:pPr marL="0" indent="0">
              <a:buFont typeface="Arial" charset="0"/>
              <a:buNone/>
            </a:pPr>
            <a:r>
              <a:rPr lang="en-GB" b="1" baseline="0" noProof="0" dirty="0" smtClean="0"/>
              <a:t>First group (38%): 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/>
              <a:t>Professional, organisational and policy oriented integrated care arrangements were achieved 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/>
              <a:t>All stakeholders considered these projects effective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/>
              <a:t>A positive increase overtime in collaboration mechanisms </a:t>
            </a:r>
          </a:p>
          <a:p>
            <a:pPr marL="171450" indent="-171450">
              <a:buFont typeface="Arial" charset="0"/>
              <a:buChar char="•"/>
            </a:pPr>
            <a:endParaRPr lang="en-GB" baseline="0" noProof="0" dirty="0" smtClean="0"/>
          </a:p>
          <a:p>
            <a:pPr marL="171450" indent="-171450">
              <a:buFont typeface="Arial" charset="0"/>
              <a:buChar char="•"/>
            </a:pPr>
            <a:endParaRPr lang="en-GB" baseline="0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5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77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21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1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08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2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19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4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97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56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31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10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579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33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62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0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smtClean="0"/>
              <a:t>Well,</a:t>
            </a:r>
            <a:r>
              <a:rPr lang="en-GB" baseline="0" noProof="0" dirty="0" smtClean="0"/>
              <a:t> I think most of you here recognise the problem of fragmented service provision. And the imbalance between primary care and secondary hospital based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smtClean="0"/>
              <a:t>Several authors have argued that western health systems are dominated by a disease-focused view which is considered one of the drivers</a:t>
            </a:r>
            <a:r>
              <a:rPr lang="en-GB" baseline="0" noProof="0" dirty="0" smtClean="0"/>
              <a:t> of fragmentation,, </a:t>
            </a:r>
            <a:r>
              <a:rPr lang="en-GB" noProof="0" dirty="0" smtClean="0"/>
              <a:t>In addition it </a:t>
            </a:r>
            <a:r>
              <a:rPr lang="en-GB" baseline="0" noProof="0" dirty="0" smtClean="0"/>
              <a:t>is caused by a </a:t>
            </a:r>
            <a:r>
              <a:rPr lang="en-GB" baseline="0" noProof="0" dirty="0" err="1" smtClean="0"/>
              <a:t>siloed</a:t>
            </a:r>
            <a:r>
              <a:rPr lang="en-GB" baseline="0" noProof="0" dirty="0" smtClean="0"/>
              <a:t> and specialised orientation deeply embedded within many western healthcare systems.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6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b="1" noProof="0" dirty="0" smtClean="0"/>
              <a:t>Cost </a:t>
            </a:r>
          </a:p>
          <a:p>
            <a:pPr marL="228600" indent="-228600">
              <a:buFont typeface="Arial" charset="0"/>
              <a:buChar char="•"/>
            </a:pPr>
            <a:r>
              <a:rPr lang="en-GB" b="0" noProof="0" dirty="0" smtClean="0"/>
              <a:t>Cost for health and social care programs world wide </a:t>
            </a:r>
          </a:p>
          <a:p>
            <a:pPr marL="228600" indent="-228600">
              <a:buAutoNum type="arabicParenR"/>
            </a:pPr>
            <a:r>
              <a:rPr lang="nl-NL" b="1" dirty="0" smtClean="0"/>
              <a:t>Multimorbidity</a:t>
            </a:r>
            <a:r>
              <a:rPr lang="nl-NL" b="1" baseline="0" dirty="0" smtClean="0"/>
              <a:t> </a:t>
            </a:r>
          </a:p>
          <a:p>
            <a:pPr marL="228600" indent="-228600">
              <a:buFont typeface="Arial" charset="0"/>
              <a:buChar char="•"/>
            </a:pPr>
            <a:r>
              <a:rPr lang="en-GB" b="0" baseline="0" noProof="0" dirty="0" smtClean="0"/>
              <a:t>Represents already 50% of the disease burden of OECD countries</a:t>
            </a:r>
            <a:endParaRPr lang="en-GB" b="0" noProof="0" dirty="0" smtClean="0"/>
          </a:p>
          <a:p>
            <a:pPr marL="228600" indent="-228600">
              <a:buAutoNum type="arabicParenR"/>
            </a:pPr>
            <a:endParaRPr lang="nl-NL" b="1" dirty="0" smtClean="0"/>
          </a:p>
          <a:p>
            <a:pPr marL="228600" indent="-228600">
              <a:buAutoNum type="arabicParenR"/>
            </a:pPr>
            <a:r>
              <a:rPr lang="en-GB" b="1" noProof="0" dirty="0" smtClean="0"/>
              <a:t>Ageing </a:t>
            </a:r>
          </a:p>
          <a:p>
            <a:pPr marL="228600" indent="-228600">
              <a:buFont typeface="Arial" charset="0"/>
              <a:buChar char="•"/>
            </a:pPr>
            <a:r>
              <a:rPr lang="en-GB" baseline="0" noProof="0" dirty="0" smtClean="0"/>
              <a:t>People aged over 75 y, &gt;60 has one or more chronic diseases </a:t>
            </a:r>
          </a:p>
          <a:p>
            <a:pPr marL="228600" indent="-228600">
              <a:buFont typeface="Arial" charset="0"/>
              <a:buChar char="•"/>
            </a:pP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noProof="0" dirty="0" smtClean="0"/>
              <a:t>The</a:t>
            </a:r>
            <a:r>
              <a:rPr lang="en-GB" baseline="0" noProof="0" dirty="0" smtClean="0"/>
              <a:t> current challenges of western healthcare systems are forcing them to shift from a volume towards a value based system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noProof="0" dirty="0" smtClean="0"/>
              <a:t>Which is expressed in several policy reforms. Which can be summarised using the following topics. 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1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smtClean="0"/>
              <a:t>Within the literature we can distinguish two approached how to create</a:t>
            </a:r>
            <a:r>
              <a:rPr lang="en-GB" baseline="0" noProof="0" dirty="0" smtClean="0"/>
              <a:t> value for a population: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First approach is called VBHC and based on the work of Michel Porter.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It is based on a disease specific approach. It assumes that value (defined as quality defined by cost) is created by means of a linear quality/ industrial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The second approach is called Triple Aim and is based on the work of Donald </a:t>
            </a:r>
            <a:r>
              <a:rPr lang="en-GB" baseline="0" noProof="0" dirty="0" err="1" smtClean="0"/>
              <a:t>Bewrick</a:t>
            </a:r>
            <a:r>
              <a:rPr lang="en-GB" baseline="0" noProof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noProof="0" dirty="0" smtClean="0"/>
              <a:t>It explicitly include a population health management approach. And, it assumes that cause and effect relationships are based on </a:t>
            </a:r>
            <a:r>
              <a:rPr lang="en-GB" noProof="0" dirty="0" smtClean="0"/>
              <a:t>organic, nonlinear patterns that are non-predictable but potentially understandable through (retrospective) pattern observation [16, 17].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smtClean="0"/>
              <a:t>Especially from</a:t>
            </a:r>
            <a:r>
              <a:rPr lang="en-GB" baseline="0" noProof="0" dirty="0" smtClean="0"/>
              <a:t> a primary care perspective and population health perspective the latter holds more true, because: </a:t>
            </a:r>
            <a:endParaRPr lang="en-GB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smtClean="0"/>
              <a:t>A community needs to as well as a primary care</a:t>
            </a:r>
            <a:r>
              <a:rPr lang="en-GB" baseline="0" noProof="0" dirty="0" smtClean="0"/>
              <a:t> systems needs considered as a </a:t>
            </a:r>
            <a:r>
              <a:rPr lang="en-GB" noProof="0" dirty="0" smtClean="0"/>
              <a:t>complex adaptive systems.</a:t>
            </a:r>
            <a:r>
              <a:rPr lang="en-GB" baseline="0" noProof="0" dirty="0" smtClean="0"/>
              <a:t> A CAS  has a strong tendency to</a:t>
            </a:r>
            <a:r>
              <a:rPr lang="en-GB" noProof="0" dirty="0" smtClean="0"/>
              <a:t> learn, adapt and self-organise in response to continuous feedback from changing patterns of relationships and interactions among stakeholders and their environment.</a:t>
            </a:r>
            <a:r>
              <a:rPr lang="en-GB" baseline="0" noProof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noProof="0" dirty="0" smtClean="0"/>
              <a:t>Which is particular the case for a community with a complex needs. </a:t>
            </a:r>
            <a:endParaRPr lang="en-GB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7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noProof="0" dirty="0" smtClean="0"/>
              <a:t>Following the definition of the Triple</a:t>
            </a:r>
            <a:r>
              <a:rPr lang="en-CA" baseline="0" noProof="0" dirty="0" smtClean="0"/>
              <a:t> Aim we can define value by: </a:t>
            </a:r>
          </a:p>
          <a:p>
            <a:pPr marL="171450" indent="-171450">
              <a:buFont typeface="Arial" charset="0"/>
              <a:buChar char="•"/>
            </a:pPr>
            <a:r>
              <a:rPr lang="en-CA" baseline="0" noProof="0" dirty="0" smtClean="0"/>
              <a:t>1) Population health: Several studies have indicated that healthcare services have a modest impact on the overall health of a population</a:t>
            </a:r>
          </a:p>
          <a:p>
            <a:pPr marL="171450" indent="-171450">
              <a:buFont typeface="Arial" charset="0"/>
              <a:buChar char="•"/>
            </a:pPr>
            <a:r>
              <a:rPr lang="en-CA" baseline="0" noProof="0" dirty="0" smtClean="0"/>
              <a:t>2) Experiences of care: Health can be defined using six definitions. Interestingly, there is no consensus regarding how to define health between the different stakeholders. </a:t>
            </a:r>
          </a:p>
          <a:p>
            <a:pPr marL="171450" indent="-171450">
              <a:buFont typeface="Arial" charset="0"/>
              <a:buChar char="•"/>
            </a:pPr>
            <a:r>
              <a:rPr lang="en-CA" baseline="0" noProof="0" dirty="0" smtClean="0"/>
              <a:t>3) Costs: Calculating the total healthcare cost per capita. This is, at least in the Netherlands, extremely complicated because databases are not connected   </a:t>
            </a:r>
          </a:p>
          <a:p>
            <a:pPr marL="171450" indent="-171450">
              <a:buFont typeface="Arial" charset="0"/>
              <a:buChar char="•"/>
            </a:pPr>
            <a:endParaRPr lang="en-CA" baseline="0" noProof="0" dirty="0" smtClean="0"/>
          </a:p>
          <a:p>
            <a:pPr marL="171450" indent="-171450">
              <a:buFont typeface="Arial" charset="0"/>
              <a:buChar char="•"/>
            </a:pPr>
            <a:r>
              <a:rPr lang="en-CA" baseline="0" noProof="0" dirty="0" smtClean="0"/>
              <a:t>To conclude, in order to determine the success/ or the value, these variables need to be very clearly set at the beginning of a initiative. It also indicates that there is a broad range of stakeholders needed in order to create value</a:t>
            </a:r>
            <a:endParaRPr lang="en-CA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8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9B6E-7786-8D40-A01C-2A30800E7DD1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0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1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3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2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8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1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8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33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9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69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5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70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1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93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1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0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2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50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987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93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28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97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0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5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3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0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98624D31-43A5-475A-80CF-332C9F6DCF35}" type="datetimeFigureOut">
              <a:rPr lang="en-US" dirty="0"/>
              <a:pPr defTabSz="45720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98624D31-43A5-475A-80CF-332C9F6DCF35}" type="datetimeFigureOut">
              <a:rPr lang="en-US" dirty="0"/>
              <a:pPr defTabSz="45720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98624D31-43A5-475A-80CF-332C9F6DCF35}" type="datetimeFigureOut">
              <a:rPr lang="en-US" dirty="0"/>
              <a:pPr defTabSz="45720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8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edcareevaluation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mailto:valentijn@essenburgh.nl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tiff"/><Relationship Id="rId5" Type="http://schemas.openxmlformats.org/officeDocument/2006/relationships/hyperlink" Target="https://www.researchgate.net/profile/Pim_Valentijn/publications" TargetMode="External"/><Relationship Id="rId10" Type="http://schemas.openxmlformats.org/officeDocument/2006/relationships/image" Target="../media/image59.tiff"/><Relationship Id="rId4" Type="http://schemas.openxmlformats.org/officeDocument/2006/relationships/hyperlink" Target="https://nl.linkedin.com/in/pimvalentijn" TargetMode="External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imgres?imgurl=http://www.dagjeweg.nl/img/dagjeweg/aardappel-3911.jpg&amp;imgrefurl=http://www.dagjeweg.nl/nieuwsredactie/nieuws/11610/Hollanders%20blijven%20Hollanders...%20ook%20op%20vakantie&amp;usg=__z0l6w_xUVg2-KAppCBIYejZBHeE=&amp;h=419&amp;w=416&amp;sz=16&amp;hl=nl&amp;start=3&amp;zoom=1&amp;um=1&amp;itbs=1&amp;tbnid=D7K5pxZB1mV3MM:&amp;tbnh=125&amp;tbnw=124&amp;prev=/images?q=aardappel&amp;um=1&amp;hl=nl&amp;tbs=isch:1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219203"/>
            <a:ext cx="10058400" cy="3566160"/>
          </a:xfrm>
        </p:spPr>
        <p:txBody>
          <a:bodyPr anchor="t">
            <a:normAutofit/>
          </a:bodyPr>
          <a:lstStyle/>
          <a:p>
            <a:r>
              <a:rPr lang="en-GB" sz="4400" b="1" dirty="0" smtClean="0">
                <a:latin typeface="+mn-lt"/>
              </a:rPr>
              <a:t>Rainbow Model of Integrated Care (RMIC)</a:t>
            </a:r>
            <a:endParaRPr lang="en-GB" sz="4400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latin typeface="+mn-lt"/>
              </a:rPr>
              <a:t>Experiences &amp; lessons </a:t>
            </a:r>
            <a:r>
              <a:rPr lang="en-GB" sz="3200" b="1" dirty="0" smtClean="0">
                <a:latin typeface="+mn-lt"/>
              </a:rPr>
              <a:t>learned </a:t>
            </a:r>
            <a:endParaRPr lang="en-GB" sz="3200" b="1" dirty="0">
              <a:latin typeface="+mn-lt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14" y="968048"/>
            <a:ext cx="2999875" cy="3351005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96075" y="5365855"/>
            <a:ext cx="8769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nl-NL" sz="1000" b="1" dirty="0" smtClean="0"/>
              <a:t>Dr</a:t>
            </a:r>
            <a:r>
              <a:rPr lang="nl-NL" sz="1000" b="1" dirty="0"/>
              <a:t>. Pim P. </a:t>
            </a:r>
            <a:r>
              <a:rPr lang="nl-NL" sz="1000" b="1" dirty="0" smtClean="0"/>
              <a:t>Valentijn, PhD, MSc</a:t>
            </a:r>
          </a:p>
          <a:p>
            <a:pPr defTabSz="457200">
              <a:lnSpc>
                <a:spcPct val="150000"/>
              </a:lnSpc>
            </a:pPr>
            <a:r>
              <a:rPr lang="nl-NL" sz="900" b="1" dirty="0" smtClean="0">
                <a:solidFill>
                  <a:srgbClr val="808080"/>
                </a:solidFill>
              </a:rPr>
              <a:t>Maastricht University </a:t>
            </a:r>
            <a:r>
              <a:rPr lang="nl-NL" sz="900" b="1" dirty="0" err="1" smtClean="0">
                <a:solidFill>
                  <a:srgbClr val="808080"/>
                </a:solidFill>
              </a:rPr>
              <a:t>Medical</a:t>
            </a:r>
            <a:r>
              <a:rPr lang="nl-NL" sz="900" b="1" dirty="0" smtClean="0">
                <a:solidFill>
                  <a:srgbClr val="808080"/>
                </a:solidFill>
              </a:rPr>
              <a:t> Centre, Maastricht University &amp; </a:t>
            </a:r>
            <a:r>
              <a:rPr lang="nl-NL" sz="900" b="1" dirty="0" err="1" smtClean="0">
                <a:solidFill>
                  <a:srgbClr val="808080"/>
                </a:solidFill>
              </a:rPr>
              <a:t>Department</a:t>
            </a:r>
            <a:r>
              <a:rPr lang="nl-NL" sz="900" b="1" dirty="0" smtClean="0">
                <a:solidFill>
                  <a:srgbClr val="808080"/>
                </a:solidFill>
              </a:rPr>
              <a:t> </a:t>
            </a:r>
            <a:r>
              <a:rPr lang="nl-NL" sz="900" b="1" dirty="0" err="1" smtClean="0">
                <a:solidFill>
                  <a:srgbClr val="808080"/>
                </a:solidFill>
              </a:rPr>
              <a:t>Integrated</a:t>
            </a:r>
            <a:r>
              <a:rPr lang="nl-NL" sz="900" b="1" dirty="0" smtClean="0">
                <a:solidFill>
                  <a:srgbClr val="808080"/>
                </a:solidFill>
              </a:rPr>
              <a:t> Care University, </a:t>
            </a:r>
            <a:r>
              <a:rPr lang="nl-NL" sz="900" b="1" dirty="0" err="1" smtClean="0">
                <a:solidFill>
                  <a:srgbClr val="808080"/>
                </a:solidFill>
              </a:rPr>
              <a:t>Essenburgh</a:t>
            </a:r>
            <a:endParaRPr lang="nl-NL" sz="900" b="1" dirty="0">
              <a:solidFill>
                <a:srgbClr val="808080"/>
              </a:solidFill>
            </a:endParaRPr>
          </a:p>
          <a:p>
            <a:pPr defTabSz="457200">
              <a:lnSpc>
                <a:spcPct val="150000"/>
              </a:lnSpc>
            </a:pPr>
            <a:r>
              <a:rPr lang="nl-NL" sz="900" b="1" dirty="0" smtClean="0">
                <a:solidFill>
                  <a:srgbClr val="808080"/>
                </a:solidFill>
              </a:rPr>
              <a:t>December </a:t>
            </a:r>
            <a:r>
              <a:rPr lang="nl-NL" sz="900" b="1" dirty="0">
                <a:solidFill>
                  <a:srgbClr val="808080"/>
                </a:solidFill>
              </a:rPr>
              <a:t>2016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10" y="5655440"/>
            <a:ext cx="1041339" cy="61775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090" y="5738389"/>
            <a:ext cx="1519356" cy="45185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51" y="5696541"/>
            <a:ext cx="529354" cy="5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I</a:t>
            </a:r>
            <a:r>
              <a:rPr lang="en-GB" b="1" dirty="0" smtClean="0">
                <a:latin typeface="+mn-lt"/>
              </a:rPr>
              <a:t>ntegrated care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89" y="1017037"/>
            <a:ext cx="5065085" cy="524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3125980" y="2958262"/>
            <a:ext cx="5234186" cy="1215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9" name="Rechthoek 4"/>
          <p:cNvSpPr/>
          <p:nvPr/>
        </p:nvSpPr>
        <p:spPr>
          <a:xfrm>
            <a:off x="1019324" y="5555580"/>
            <a:ext cx="11240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Kodner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(2009) </a:t>
            </a:r>
            <a:endParaRPr lang="nl-NL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Current challenges</a:t>
            </a:r>
            <a:endParaRPr lang="en-GB" b="1" dirty="0">
              <a:latin typeface="+mn-lt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513347" y="1358251"/>
            <a:ext cx="109728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Integrated care is considered an essential strategy to improve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patient experience of care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health of the population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reduce the cost per capita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(Triple Aim) </a:t>
            </a:r>
            <a:r>
              <a:rPr lang="en-US" sz="9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(Berwick 2009; </a:t>
            </a:r>
            <a:r>
              <a:rPr lang="en-US" sz="900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Alderwick</a:t>
            </a:r>
            <a:r>
              <a:rPr lang="en-US" sz="9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2015)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However, there is 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lack of published data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to back up this assertion </a:t>
            </a:r>
            <a:r>
              <a:rPr lang="en-US" sz="9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900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Valentijn</a:t>
            </a:r>
            <a:r>
              <a:rPr lang="en-US" sz="9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2015; Nolte; 2014)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Information on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outcomes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performance shaping factors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are needed to determine the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added value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of an integrated care strategy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different stakeholders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(Porter 2006; Evans 2012 &amp; 2014; </a:t>
            </a:r>
            <a:r>
              <a:rPr lang="en-US" sz="900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Valentijn</a:t>
            </a:r>
            <a:r>
              <a:rPr lang="en-US" sz="9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2015)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There is a lack of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comprehensive performance frameworks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that specify the outcomes and performance shaping factors needed to evaluate and develop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value based integrated care* </a:t>
            </a: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initiatives. </a:t>
            </a:r>
          </a:p>
          <a:p>
            <a:pPr marL="342900" indent="-342900">
              <a:spcBef>
                <a:spcPct val="20000"/>
              </a:spcBef>
              <a:buClr>
                <a:srgbClr val="CC661E"/>
              </a:buClr>
              <a:buFont typeface="+mj-lt"/>
              <a:buAutoNum type="arabicPeriod"/>
            </a:pPr>
            <a:endParaRPr lang="en-US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50" i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50" i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50" i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50" i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en-US" sz="1050" i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400" i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* Defined as patient outcomes achieved relative to the amount of money spent by providing accessible, comprehensive </a:t>
            </a:r>
            <a:r>
              <a:rPr lang="en-US" sz="1400" i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and coordinated </a:t>
            </a:r>
            <a:r>
              <a:rPr lang="en-US" sz="1400" i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services to a targeted population. (</a:t>
            </a:r>
            <a:r>
              <a:rPr lang="en-US" sz="1400" i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Valentijn</a:t>
            </a:r>
            <a:r>
              <a:rPr lang="en-US" sz="1400" i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1294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Studying integrated care   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65" y="1028961"/>
            <a:ext cx="7620720" cy="520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Different perspectives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cdn1.iconfinder.com/data/icons/SIGMA/medical/png/400/pat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5333940"/>
            <a:ext cx="1587070" cy="15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lkvormige toelichting 9"/>
          <p:cNvSpPr/>
          <p:nvPr/>
        </p:nvSpPr>
        <p:spPr>
          <a:xfrm>
            <a:off x="6937495" y="4448317"/>
            <a:ext cx="2905273" cy="1160438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Easy access and navigation; seamless care</a:t>
            </a:r>
          </a:p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11" name="Picture 4" descr="http://cdn1.iconfinder.com/data/icons/SIGMA/medical/png/256/doc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27" y="4489704"/>
            <a:ext cx="1728468" cy="172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lkvormige toelichting 11"/>
          <p:cNvSpPr/>
          <p:nvPr/>
        </p:nvSpPr>
        <p:spPr>
          <a:xfrm>
            <a:off x="4989738" y="3146507"/>
            <a:ext cx="3508534" cy="157193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</a:rPr>
              <a:t>Coordination of tasks, services and care across professional and institutional boundaries</a:t>
            </a:r>
          </a:p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13" name="Picture 12" descr="http://www.panpacific.vn/images/stories/Man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58" y="3223236"/>
            <a:ext cx="1848714" cy="18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lkvormige toelichting 17"/>
          <p:cNvSpPr/>
          <p:nvPr/>
        </p:nvSpPr>
        <p:spPr>
          <a:xfrm>
            <a:off x="3326610" y="2066689"/>
            <a:ext cx="3347798" cy="114324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</a:rPr>
              <a:t>Improve quality, market share and efficiency</a:t>
            </a:r>
          </a:p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91" y="1887743"/>
            <a:ext cx="1770664" cy="17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Wolkvormige toelichting 19"/>
          <p:cNvSpPr/>
          <p:nvPr/>
        </p:nvSpPr>
        <p:spPr>
          <a:xfrm>
            <a:off x="2425959" y="858983"/>
            <a:ext cx="3145927" cy="114324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</a:rPr>
              <a:t>Improve access, quality and continuity of services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Rechthoek 20"/>
          <p:cNvSpPr/>
          <p:nvPr/>
        </p:nvSpPr>
        <p:spPr>
          <a:xfrm>
            <a:off x="982771" y="5956562"/>
            <a:ext cx="1402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Patients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982771" y="5452017"/>
            <a:ext cx="2160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Professionals</a:t>
            </a:r>
          </a:p>
        </p:txBody>
      </p:sp>
      <p:sp>
        <p:nvSpPr>
          <p:cNvPr id="24" name="Rechthoek 23"/>
          <p:cNvSpPr/>
          <p:nvPr/>
        </p:nvSpPr>
        <p:spPr>
          <a:xfrm>
            <a:off x="7727196" y="2123985"/>
            <a:ext cx="1670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Managers</a:t>
            </a:r>
          </a:p>
        </p:txBody>
      </p:sp>
      <p:sp>
        <p:nvSpPr>
          <p:cNvPr id="25" name="Rechthoek 24"/>
          <p:cNvSpPr/>
          <p:nvPr/>
        </p:nvSpPr>
        <p:spPr>
          <a:xfrm>
            <a:off x="7662863" y="1164688"/>
            <a:ext cx="2152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Policymakers</a:t>
            </a:r>
          </a:p>
        </p:txBody>
      </p:sp>
    </p:spTree>
    <p:extLst>
      <p:ext uri="{BB962C8B-B14F-4D97-AF65-F5344CB8AC3E}">
        <p14:creationId xmlns:p14="http://schemas.microsoft.com/office/powerpoint/2010/main" val="2270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20" grpId="0" animBg="1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RMIC</a:t>
            </a:r>
            <a:endParaRPr lang="en-GB" b="1" dirty="0">
              <a:latin typeface="+mn-lt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" y="965430"/>
            <a:ext cx="7309081" cy="5276243"/>
          </a:xfrm>
          <a:prstGeom prst="rect">
            <a:avLst/>
          </a:prstGeom>
        </p:spPr>
      </p:pic>
      <p:sp>
        <p:nvSpPr>
          <p:cNvPr id="17" name="Lijntoelichting 1 21"/>
          <p:cNvSpPr/>
          <p:nvPr/>
        </p:nvSpPr>
        <p:spPr>
          <a:xfrm>
            <a:off x="8099791" y="4390704"/>
            <a:ext cx="3540438" cy="630640"/>
          </a:xfrm>
          <a:prstGeom prst="borderCallout1">
            <a:avLst>
              <a:gd name="adj1" fmla="val 18750"/>
              <a:gd name="adj2" fmla="val -8333"/>
              <a:gd name="adj3" fmla="val 26157"/>
              <a:gd name="adj4" fmla="val -106761"/>
            </a:avLst>
          </a:prstGeom>
          <a:noFill/>
          <a:ln w="12700" cap="flat" cmpd="sng" algn="ctr">
            <a:solidFill>
              <a:srgbClr val="00B0F0"/>
            </a:solidFill>
            <a:prstDash val="sysDash"/>
          </a:ln>
          <a:effectLst/>
        </p:spPr>
        <p:txBody>
          <a:bodyPr lIns="91425" tIns="45712" rIns="91425" bIns="45712" rtlCol="0" anchor="t"/>
          <a:lstStyle/>
          <a:p>
            <a:pPr algn="ctr" defTabSz="9142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Clinical integration </a:t>
            </a:r>
          </a:p>
          <a:p>
            <a:pPr defTabSz="9142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Coordination of care for a complex need at stake in a single process across time, place and discipline.</a:t>
            </a:r>
            <a:endParaRPr lang="nl-NL" sz="1000" kern="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jntoelichting 1 22"/>
          <p:cNvSpPr/>
          <p:nvPr/>
        </p:nvSpPr>
        <p:spPr>
          <a:xfrm>
            <a:off x="8099791" y="3455297"/>
            <a:ext cx="3540438" cy="649241"/>
          </a:xfrm>
          <a:prstGeom prst="borderCallout1">
            <a:avLst>
              <a:gd name="adj1" fmla="val 18750"/>
              <a:gd name="adj2" fmla="val -8333"/>
              <a:gd name="adj3" fmla="val 78570"/>
              <a:gd name="adj4" fmla="val -96869"/>
            </a:avLst>
          </a:prstGeom>
          <a:noFill/>
          <a:ln w="127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t"/>
          <a:lstStyle/>
          <a:p>
            <a:pPr algn="ctr" defTabSz="914250"/>
            <a:r>
              <a:rPr lang="en-GB" sz="1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Professional integration</a:t>
            </a:r>
          </a:p>
          <a:p>
            <a:pPr defTabSz="914250"/>
            <a:r>
              <a:rPr lang="en-US" sz="1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Inter-professional partnerships based on a shared accountability to deliver care to a defined population.</a:t>
            </a:r>
            <a:endParaRPr lang="en-GB" sz="10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jntoelichting 1 23"/>
          <p:cNvSpPr/>
          <p:nvPr/>
        </p:nvSpPr>
        <p:spPr>
          <a:xfrm>
            <a:off x="8099791" y="2326931"/>
            <a:ext cx="3540438" cy="842200"/>
          </a:xfrm>
          <a:prstGeom prst="borderCallout1">
            <a:avLst>
              <a:gd name="adj1" fmla="val 18750"/>
              <a:gd name="adj2" fmla="val -8333"/>
              <a:gd name="adj3" fmla="val 109003"/>
              <a:gd name="adj4" fmla="val -94738"/>
            </a:avLst>
          </a:prstGeom>
          <a:noFill/>
          <a:ln w="127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t"/>
          <a:lstStyle/>
          <a:p>
            <a:pPr algn="ctr" defTabSz="914250"/>
            <a:r>
              <a:rPr lang="en-GB" sz="1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Organisational integration </a:t>
            </a:r>
          </a:p>
          <a:p>
            <a:pPr defTabSz="914250"/>
            <a:r>
              <a:rPr lang="en-US" sz="1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Inter-</a:t>
            </a:r>
            <a:r>
              <a:rPr lang="en-US" sz="1000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organisational</a:t>
            </a:r>
            <a:r>
              <a:rPr lang="en-US" sz="1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partnerships based on collaborative accountability and shared governance mechanisms, to deliver care to a  defined population.</a:t>
            </a:r>
            <a:endParaRPr lang="nl-NL" sz="10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jntoelichting 1 24"/>
          <p:cNvSpPr/>
          <p:nvPr/>
        </p:nvSpPr>
        <p:spPr>
          <a:xfrm>
            <a:off x="8099791" y="1248678"/>
            <a:ext cx="3540438" cy="792087"/>
          </a:xfrm>
          <a:prstGeom prst="borderCallout1">
            <a:avLst>
              <a:gd name="adj1" fmla="val 18750"/>
              <a:gd name="adj2" fmla="val -8333"/>
              <a:gd name="adj3" fmla="val 150983"/>
              <a:gd name="adj4" fmla="val -95249"/>
            </a:avLst>
          </a:prstGeom>
          <a:noFill/>
          <a:ln w="127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t"/>
          <a:lstStyle/>
          <a:p>
            <a:pPr algn="ctr" defTabSz="914250"/>
            <a:r>
              <a:rPr lang="en-GB" sz="10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System integration</a:t>
            </a:r>
          </a:p>
          <a:p>
            <a:pPr defTabSz="914250"/>
            <a:r>
              <a:rPr lang="en-US" sz="1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Coherent set of (informal and formal) political arrangements to facilitate professionals and </a:t>
            </a:r>
            <a:r>
              <a:rPr lang="en-US" sz="1000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organisations</a:t>
            </a:r>
            <a:r>
              <a:rPr lang="en-US" sz="1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to deliver a comprehensive continuum of care .</a:t>
            </a:r>
            <a:endParaRPr lang="nl-NL" sz="10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2"/>
          <p:cNvSpPr txBox="1"/>
          <p:nvPr/>
        </p:nvSpPr>
        <p:spPr>
          <a:xfrm>
            <a:off x="324435" y="6518042"/>
            <a:ext cx="653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Valentijn (2013, 2015 </a:t>
            </a:r>
            <a:r>
              <a:rPr lang="nl-NL" sz="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2016)</a:t>
            </a:r>
          </a:p>
        </p:txBody>
      </p:sp>
      <p:pic>
        <p:nvPicPr>
          <p:cNvPr id="10" name="Picture 2" descr="http://cdn1.iconfinder.com/data/icons/SIGMA/medical/png/400/pati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773" y="4509393"/>
            <a:ext cx="409896" cy="4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dn1.iconfinder.com/data/icons/SIGMA/medical/png/256/doct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449" y="3525843"/>
            <a:ext cx="415220" cy="4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panpacific.vn/images/stories/Man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094" y="2553160"/>
            <a:ext cx="404353" cy="4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716" y="1526613"/>
            <a:ext cx="392731" cy="39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The continuum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pPr defTabSz="457200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>
                <a:solidFill>
                  <a:prstClr val="white"/>
                </a:solidFill>
              </a:rPr>
              <a:t>Valentijn (2013)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68" y="1052066"/>
            <a:ext cx="6643064" cy="49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The hypotheses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pPr defTabSz="457200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93" y="1164003"/>
            <a:ext cx="7849936" cy="48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>
                <a:solidFill>
                  <a:prstClr val="white"/>
                </a:solidFill>
              </a:rPr>
              <a:t>Valentijn (2014)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645975" y="1693881"/>
            <a:ext cx="2241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Quality of care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645975" y="2134196"/>
            <a:ext cx="2241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Average costs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614612" y="5088666"/>
            <a:ext cx="140017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/>
              <a:t>Segregation</a:t>
            </a:r>
            <a:endParaRPr lang="en-GB" sz="9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793115" y="4232153"/>
            <a:ext cx="140017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smtClean="0"/>
              <a:t>Linkage</a:t>
            </a:r>
            <a:endParaRPr lang="en-GB" sz="9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5395912" y="3448981"/>
            <a:ext cx="140017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/>
              <a:t>Coordination</a:t>
            </a:r>
            <a:endParaRPr lang="en-GB" sz="9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6796087" y="2634511"/>
            <a:ext cx="140017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smtClean="0"/>
              <a:t>Integration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5041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Opening the black box 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pPr defTabSz="457200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>
                <a:solidFill>
                  <a:prstClr val="white"/>
                </a:solidFill>
              </a:rPr>
              <a:t>Valentijn (2014) 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666486"/>
              </p:ext>
            </p:extLst>
          </p:nvPr>
        </p:nvGraphicFramePr>
        <p:xfrm>
          <a:off x="1731711" y="1220278"/>
          <a:ext cx="8496945" cy="4464495"/>
        </p:xfrm>
        <a:graphic>
          <a:graphicData uri="http://schemas.openxmlformats.org/drawingml/2006/table">
            <a:tbl>
              <a:tblPr firstRow="1" bandRow="1"/>
              <a:tblGrid>
                <a:gridCol w="2133300"/>
                <a:gridCol w="1706640"/>
                <a:gridCol w="1420074"/>
                <a:gridCol w="1737210"/>
                <a:gridCol w="1499721"/>
              </a:tblGrid>
              <a:tr h="62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/>
                        <a:t>Segregation </a:t>
                      </a:r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/>
                        <a:t>Linkage 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/>
                        <a:t>Coordination 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/>
                        <a:t>Integration</a:t>
                      </a:r>
                      <a:r>
                        <a:rPr lang="en-US" baseline="0" dirty="0" smtClean="0"/>
                        <a:t> 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smtClean="0"/>
                        <a:t>Service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  <a:tr h="705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smtClean="0"/>
                        <a:t>Professional </a:t>
                      </a:r>
                    </a:p>
                    <a:p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smtClean="0"/>
                        <a:t>Organizational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  <a:tr h="62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smtClean="0"/>
                        <a:t>Functional 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smtClean="0"/>
                        <a:t>Normative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  <a:tr h="62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smtClean="0"/>
                        <a:t>System 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Rechte verbindingslijn met pijl 8"/>
          <p:cNvCxnSpPr/>
          <p:nvPr/>
        </p:nvCxnSpPr>
        <p:spPr>
          <a:xfrm>
            <a:off x="4342722" y="2105897"/>
            <a:ext cx="4824536" cy="3002813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dash"/>
            <a:tailEnd type="arrow"/>
          </a:ln>
          <a:effectLst/>
        </p:spPr>
      </p:cxnSp>
      <p:cxnSp>
        <p:nvCxnSpPr>
          <p:cNvPr id="10" name="Rechte verbindingslijn met pijl 9"/>
          <p:cNvCxnSpPr/>
          <p:nvPr/>
        </p:nvCxnSpPr>
        <p:spPr>
          <a:xfrm>
            <a:off x="4342722" y="2084374"/>
            <a:ext cx="4968552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Rechte verbindingslijn met pijl 10"/>
          <p:cNvCxnSpPr/>
          <p:nvPr/>
        </p:nvCxnSpPr>
        <p:spPr>
          <a:xfrm>
            <a:off x="4342722" y="2876462"/>
            <a:ext cx="4968552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Rechte verbindingslijn met pijl 11"/>
          <p:cNvCxnSpPr/>
          <p:nvPr/>
        </p:nvCxnSpPr>
        <p:spPr>
          <a:xfrm>
            <a:off x="4342722" y="3524534"/>
            <a:ext cx="4968552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Rechte verbindingslijn met pijl 12"/>
          <p:cNvCxnSpPr/>
          <p:nvPr/>
        </p:nvCxnSpPr>
        <p:spPr>
          <a:xfrm>
            <a:off x="4342722" y="4172606"/>
            <a:ext cx="4968552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Rechte verbindingslijn met pijl 13"/>
          <p:cNvCxnSpPr/>
          <p:nvPr/>
        </p:nvCxnSpPr>
        <p:spPr>
          <a:xfrm>
            <a:off x="4342722" y="4748670"/>
            <a:ext cx="4968552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Rechte verbindingslijn met pijl 16"/>
          <p:cNvCxnSpPr/>
          <p:nvPr/>
        </p:nvCxnSpPr>
        <p:spPr>
          <a:xfrm>
            <a:off x="4342722" y="5396742"/>
            <a:ext cx="4968552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Rechte verbindingslijn met pijl 17"/>
          <p:cNvCxnSpPr/>
          <p:nvPr/>
        </p:nvCxnSpPr>
        <p:spPr>
          <a:xfrm flipV="1">
            <a:off x="4990794" y="2300398"/>
            <a:ext cx="1122276" cy="1872208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dash"/>
            <a:tailEnd type="arrow"/>
          </a:ln>
          <a:effectLst/>
        </p:spPr>
      </p:cxnSp>
      <p:cxnSp>
        <p:nvCxnSpPr>
          <p:cNvPr id="19" name="Rechte verbindingslijn met pijl 18"/>
          <p:cNvCxnSpPr/>
          <p:nvPr/>
        </p:nvCxnSpPr>
        <p:spPr>
          <a:xfrm flipH="1">
            <a:off x="5143194" y="2444414"/>
            <a:ext cx="2295872" cy="2592288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dash"/>
            <a:tailEnd type="arrow"/>
          </a:ln>
          <a:effectLst/>
        </p:spPr>
      </p:cxnSp>
      <p:cxnSp>
        <p:nvCxnSpPr>
          <p:cNvPr id="20" name="Rechte verbindingslijn met pijl 19"/>
          <p:cNvCxnSpPr/>
          <p:nvPr/>
        </p:nvCxnSpPr>
        <p:spPr>
          <a:xfrm flipH="1" flipV="1">
            <a:off x="5278826" y="2444414"/>
            <a:ext cx="3312368" cy="280831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dash"/>
            <a:tailEnd type="arrow"/>
          </a:ln>
          <a:effectLst/>
        </p:spPr>
      </p:cxnSp>
      <p:cxnSp>
        <p:nvCxnSpPr>
          <p:cNvPr id="21" name="Rechte verbindingslijn met pijl 20"/>
          <p:cNvCxnSpPr/>
          <p:nvPr/>
        </p:nvCxnSpPr>
        <p:spPr>
          <a:xfrm flipV="1">
            <a:off x="4990794" y="3020478"/>
            <a:ext cx="4320480" cy="172819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dash"/>
            <a:tailEnd type="arrow"/>
          </a:ln>
          <a:effectLst/>
        </p:spPr>
      </p:cxnSp>
      <p:sp>
        <p:nvSpPr>
          <p:cNvPr id="22" name="Rechthoek 21"/>
          <p:cNvSpPr/>
          <p:nvPr/>
        </p:nvSpPr>
        <p:spPr>
          <a:xfrm>
            <a:off x="5998489" y="2555038"/>
            <a:ext cx="8980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91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0" y="14686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5400" b="1" kern="0" dirty="0">
                <a:solidFill>
                  <a:srgbClr val="F79646">
                    <a:lumMod val="75000"/>
                  </a:srgbClr>
                </a:solidFill>
              </a:rPr>
              <a:t>3</a:t>
            </a: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. </a:t>
            </a:r>
            <a:r>
              <a:rPr lang="en-GB" sz="5400" b="1" kern="0" dirty="0">
                <a:solidFill>
                  <a:srgbClr val="F79646">
                    <a:lumMod val="75000"/>
                  </a:srgbClr>
                </a:solidFill>
              </a:rPr>
              <a:t>Lessons learned </a:t>
            </a:r>
          </a:p>
          <a:p>
            <a:pPr algn="ctr">
              <a:defRPr/>
            </a:pP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endParaRPr lang="en-GB" sz="5400" b="1" kern="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International best practices</a:t>
            </a:r>
            <a:endParaRPr lang="en-GB" b="1" dirty="0">
              <a:latin typeface="+mn-lt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78886"/>
              </p:ext>
            </p:extLst>
          </p:nvPr>
        </p:nvGraphicFramePr>
        <p:xfrm>
          <a:off x="892233" y="1371598"/>
          <a:ext cx="9787770" cy="3164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3354"/>
                <a:gridCol w="1170058"/>
                <a:gridCol w="1260318"/>
                <a:gridCol w="1216447"/>
                <a:gridCol w="1693007"/>
                <a:gridCol w="986445"/>
                <a:gridCol w="1112055"/>
                <a:gridCol w="906086"/>
              </a:tblGrid>
              <a:tr h="22444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Best practice 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Country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Population</a:t>
                      </a:r>
                    </a:p>
                    <a:p>
                      <a:pPr algn="ctr"/>
                      <a:r>
                        <a:rPr lang="en-GB" sz="1100" b="1" dirty="0" smtClean="0"/>
                        <a:t> (insured)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Integration 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Functional</a:t>
                      </a:r>
                      <a:r>
                        <a:rPr lang="en-GB" sz="1100" b="1" baseline="0" dirty="0" smtClean="0"/>
                        <a:t> enablers</a:t>
                      </a:r>
                      <a:endParaRPr lang="en-GB" sz="11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Outcomes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nl-NL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nl-NL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61514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Blue Cross Blue Shield</a:t>
                      </a:r>
                      <a:br>
                        <a:rPr lang="en-GB" sz="1000" b="1" dirty="0" smtClean="0"/>
                      </a:br>
                      <a:r>
                        <a:rPr lang="en-GB" sz="1000" i="1" dirty="0" smtClean="0"/>
                        <a:t>Alternative Quality Contract 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1,35 million </a:t>
                      </a:r>
                      <a:endParaRPr lang="en-GB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Primary</a:t>
                      </a:r>
                      <a:r>
                        <a:rPr lang="en-GB" sz="1000" b="1" baseline="0" dirty="0" smtClean="0">
                          <a:solidFill>
                            <a:srgbClr val="00B050"/>
                          </a:solidFill>
                        </a:rPr>
                        <a:t> + Secondary care</a:t>
                      </a:r>
                      <a:endParaRPr lang="en-GB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5</a:t>
                      </a:r>
                      <a:r>
                        <a:rPr lang="en-GB" sz="1000" b="1" baseline="0" dirty="0" smtClean="0"/>
                        <a:t> year contract</a:t>
                      </a:r>
                    </a:p>
                    <a:p>
                      <a:pPr algn="ctr"/>
                      <a:r>
                        <a:rPr lang="en-GB" sz="1000" b="0" baseline="0" dirty="0" smtClean="0"/>
                        <a:t>(Shared savings +FFS) </a:t>
                      </a:r>
                      <a:endParaRPr lang="en-GB" sz="1000" b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↓ </a:t>
                      </a:r>
                    </a:p>
                    <a:p>
                      <a:pPr algn="ctr"/>
                      <a:r>
                        <a:rPr lang="en-GB" sz="700" b="1" dirty="0" smtClean="0">
                          <a:solidFill>
                            <a:srgbClr val="00B050"/>
                          </a:solidFill>
                        </a:rPr>
                        <a:t>(ca. 10%)</a:t>
                      </a:r>
                      <a:endParaRPr lang="en-GB" sz="7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  <a:p>
                      <a:pPr algn="ctr"/>
                      <a:r>
                        <a:rPr lang="en-GB" sz="600" b="1" dirty="0" smtClean="0">
                          <a:solidFill>
                            <a:srgbClr val="00B050"/>
                          </a:solidFill>
                        </a:rPr>
                        <a:t>(12</a:t>
                      </a:r>
                      <a:r>
                        <a:rPr lang="en-GB" sz="600" b="1" baseline="0" dirty="0" smtClean="0">
                          <a:solidFill>
                            <a:srgbClr val="00B050"/>
                          </a:solidFill>
                        </a:rPr>
                        <a:t> points above average)</a:t>
                      </a:r>
                      <a:endParaRPr lang="en-GB" sz="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  <a:p>
                      <a:pPr algn="ctr"/>
                      <a:r>
                        <a:rPr lang="en-GB" sz="700" b="1" dirty="0" smtClean="0">
                          <a:solidFill>
                            <a:srgbClr val="00B050"/>
                          </a:solidFill>
                        </a:rPr>
                        <a:t>(ca 25%)</a:t>
                      </a:r>
                      <a:endParaRPr lang="en-GB" sz="7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7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Torbay/Devon </a:t>
                      </a:r>
                      <a:r>
                        <a:rPr lang="en-GB" sz="1000" dirty="0" smtClean="0"/>
                        <a:t/>
                      </a:r>
                      <a:br>
                        <a:rPr lang="en-GB" sz="1000" dirty="0" smtClean="0"/>
                      </a:br>
                      <a:r>
                        <a:rPr lang="en-GB" sz="1000" i="1" dirty="0" smtClean="0"/>
                        <a:t>Community Care Group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281.900</a:t>
                      </a:r>
                      <a:endParaRPr lang="en-GB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Social</a:t>
                      </a:r>
                      <a:r>
                        <a:rPr lang="en-GB" sz="1000" b="1" baseline="0" dirty="0" smtClean="0">
                          <a:solidFill>
                            <a:srgbClr val="00B050"/>
                          </a:solidFill>
                        </a:rPr>
                        <a:t> + Primary + Secondary care</a:t>
                      </a:r>
                      <a:endParaRPr lang="en-GB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Multi-annual total budgets</a:t>
                      </a:r>
                    </a:p>
                    <a:p>
                      <a:pPr algn="ctr"/>
                      <a:r>
                        <a:rPr lang="en-GB" sz="1000" dirty="0" smtClean="0"/>
                        <a:t>(Health &amp; Social Act 2012)</a:t>
                      </a:r>
                    </a:p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↓ </a:t>
                      </a:r>
                    </a:p>
                    <a:p>
                      <a:pPr algn="ctr"/>
                      <a:r>
                        <a:rPr lang="en-GB" sz="700" b="1" dirty="0" smtClean="0">
                          <a:solidFill>
                            <a:srgbClr val="00B050"/>
                          </a:solidFill>
                        </a:rPr>
                        <a:t>( 33% emergency admissions)</a:t>
                      </a:r>
                      <a:endParaRPr lang="en-GB" sz="7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  <a:p>
                      <a:pPr algn="ctr"/>
                      <a:r>
                        <a:rPr lang="en-GB" sz="600" b="1" dirty="0" smtClean="0">
                          <a:solidFill>
                            <a:srgbClr val="00B050"/>
                          </a:solidFill>
                        </a:rPr>
                        <a:t>(improved quality outcomes compared to benchmark)</a:t>
                      </a:r>
                      <a:endParaRPr lang="en-GB" sz="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?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33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 smtClean="0"/>
                        <a:t>Gesundes</a:t>
                      </a:r>
                      <a:r>
                        <a:rPr lang="en-GB" sz="1000" b="1" dirty="0" smtClean="0"/>
                        <a:t> </a:t>
                      </a:r>
                      <a:r>
                        <a:rPr lang="en-GB" sz="1000" b="1" dirty="0" err="1" smtClean="0"/>
                        <a:t>Kinzigtal</a:t>
                      </a:r>
                      <a:endParaRPr lang="en-GB" sz="1000" b="1" dirty="0" smtClean="0"/>
                    </a:p>
                    <a:p>
                      <a:pPr algn="ctr"/>
                      <a:r>
                        <a:rPr lang="en-GB" sz="1000" i="1" dirty="0" smtClean="0"/>
                        <a:t>Disease management</a:t>
                      </a:r>
                      <a:r>
                        <a:rPr lang="en-GB" sz="1000" i="1" baseline="0" dirty="0" smtClean="0"/>
                        <a:t> </a:t>
                      </a:r>
                      <a:endParaRPr lang="en-GB" sz="1000" i="1" dirty="0" smtClean="0"/>
                    </a:p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32.000 </a:t>
                      </a:r>
                      <a:endParaRPr lang="en-GB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Primary</a:t>
                      </a:r>
                      <a:r>
                        <a:rPr lang="en-GB" sz="1000" b="1" baseline="0" dirty="0" smtClean="0">
                          <a:solidFill>
                            <a:srgbClr val="00B050"/>
                          </a:solidFill>
                        </a:rPr>
                        <a:t> + Secondary care</a:t>
                      </a:r>
                      <a:endParaRPr lang="en-GB" sz="1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GB" sz="1000" b="1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10 year contract</a:t>
                      </a:r>
                    </a:p>
                    <a:p>
                      <a:pPr algn="ctr"/>
                      <a:r>
                        <a:rPr lang="en-GB" sz="1000" dirty="0" smtClean="0"/>
                        <a:t>(Shared savings)</a:t>
                      </a:r>
                      <a:endParaRPr lang="en-GB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↓ </a:t>
                      </a:r>
                    </a:p>
                    <a:p>
                      <a:pPr algn="ctr"/>
                      <a:r>
                        <a:rPr lang="en-GB" sz="700" b="1" dirty="0" smtClean="0">
                          <a:solidFill>
                            <a:srgbClr val="00B050"/>
                          </a:solidFill>
                        </a:rPr>
                        <a:t>(ca.</a:t>
                      </a:r>
                      <a:r>
                        <a:rPr lang="en-GB" sz="700" b="1" baseline="0" dirty="0" smtClean="0">
                          <a:solidFill>
                            <a:srgbClr val="00B050"/>
                          </a:solidFill>
                        </a:rPr>
                        <a:t> 10%</a:t>
                      </a:r>
                      <a:r>
                        <a:rPr lang="en-GB" sz="700" b="1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GB" sz="7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  <a:p>
                      <a:pPr algn="ctr"/>
                      <a:r>
                        <a:rPr lang="en-GB" sz="600" b="1" dirty="0" smtClean="0">
                          <a:solidFill>
                            <a:srgbClr val="00B050"/>
                          </a:solidFill>
                        </a:rPr>
                        <a:t>(35%</a:t>
                      </a:r>
                      <a:r>
                        <a:rPr lang="en-GB" sz="600" b="1" baseline="0" dirty="0" smtClean="0">
                          <a:solidFill>
                            <a:srgbClr val="00B050"/>
                          </a:solidFill>
                        </a:rPr>
                        <a:t> decrease CVM)</a:t>
                      </a:r>
                      <a:endParaRPr lang="en-GB" sz="6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?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26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 smtClean="0"/>
                        <a:t>Ketenzorg</a:t>
                      </a:r>
                      <a:r>
                        <a:rPr lang="en-GB" sz="1000" b="1" dirty="0" smtClean="0"/>
                        <a:t> DM &amp; CRM </a:t>
                      </a:r>
                    </a:p>
                    <a:p>
                      <a:pPr algn="ctr"/>
                      <a:r>
                        <a:rPr lang="en-GB" sz="1000" b="0" i="1" dirty="0" smtClean="0"/>
                        <a:t>Disease</a:t>
                      </a:r>
                      <a:r>
                        <a:rPr lang="en-GB" sz="1000" b="0" i="1" baseline="0" dirty="0" smtClean="0"/>
                        <a:t> management</a:t>
                      </a:r>
                      <a:endParaRPr lang="en-GB" sz="1000" b="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308.591 </a:t>
                      </a:r>
                      <a:endParaRPr lang="en-GB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 smtClean="0">
                          <a:solidFill>
                            <a:srgbClr val="FF0000"/>
                          </a:solidFill>
                        </a:rPr>
                        <a:t>Primary care</a:t>
                      </a:r>
                      <a:endParaRPr lang="en-GB" sz="10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 smtClean="0"/>
                        <a:t>Bundled</a:t>
                      </a:r>
                      <a:r>
                        <a:rPr lang="en-GB" sz="1000" b="1" dirty="0" smtClean="0"/>
                        <a:t> payments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FF0000"/>
                          </a:solidFill>
                        </a:rPr>
                        <a:t>↑</a:t>
                      </a:r>
                    </a:p>
                    <a:p>
                      <a:pPr algn="ctr"/>
                      <a:r>
                        <a:rPr lang="en-GB" sz="600" b="1" dirty="0" smtClean="0">
                          <a:solidFill>
                            <a:srgbClr val="FF0000"/>
                          </a:solidFill>
                        </a:rPr>
                        <a:t>(DM  +€142)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+/-</a:t>
                      </a:r>
                    </a:p>
                    <a:p>
                      <a:pPr algn="ctr"/>
                      <a:r>
                        <a:rPr lang="en-GB" sz="600" noProof="0" dirty="0" smtClean="0">
                          <a:solidFill>
                            <a:schemeClr val="accent1"/>
                          </a:solidFill>
                        </a:rPr>
                        <a:t>(modest</a:t>
                      </a:r>
                      <a:r>
                        <a:rPr lang="en-GB" sz="600" baseline="0" noProof="0" dirty="0" smtClean="0">
                          <a:solidFill>
                            <a:schemeClr val="accent1"/>
                          </a:solidFill>
                        </a:rPr>
                        <a:t> improvement in outcome measures)</a:t>
                      </a:r>
                      <a:endParaRPr lang="en-GB" sz="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?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5" descr="http://cdns2.freepik.com/vrije-photo/etiket-euro_318-9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66" y="1585642"/>
            <a:ext cx="397650" cy="3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naL\Dropbox\Communications\PUBLICATIONS\Benefits of Implementing the Primary Care Patient-Centered Medical Home\2013 Annual Report\Graphics and Icons\Annual Report Icons\pcpcc-infographic-thumbs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214" y="1654931"/>
            <a:ext cx="307461" cy="2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88" y="1652161"/>
            <a:ext cx="306806" cy="30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 descr="http://www.prodzuivel.nl/pz/productschap/publicaties/Kerncijfers/images/vs_vlag.gi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868" y="2119836"/>
            <a:ext cx="600774" cy="360040"/>
          </a:xfrm>
          <a:prstGeom prst="flowChartProcess">
            <a:avLst/>
          </a:prstGeom>
          <a:noFill/>
        </p:spPr>
      </p:pic>
      <p:pic>
        <p:nvPicPr>
          <p:cNvPr id="16" name="Picture 7" descr="http://www.prodzuivel.nl/pz/productschap/publicaties/Kerncijfers/images/vk_vlag.gif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868" y="2773767"/>
            <a:ext cx="600774" cy="360040"/>
          </a:xfrm>
          <a:prstGeom prst="flowChartProcess">
            <a:avLst/>
          </a:prstGeom>
          <a:noFill/>
        </p:spPr>
      </p:pic>
      <p:pic>
        <p:nvPicPr>
          <p:cNvPr id="18" name="Picture 11" descr="http://www.voetstappen.nl/buitenland/duitsland/images/duitsland_vlag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868" y="3474851"/>
            <a:ext cx="600774" cy="360040"/>
          </a:xfrm>
          <a:prstGeom prst="flowChartProcess">
            <a:avLst/>
          </a:prstGeom>
          <a:noFill/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9869" y="4048691"/>
            <a:ext cx="600774" cy="400516"/>
          </a:xfrm>
          <a:prstGeom prst="rect">
            <a:avLst/>
          </a:prstGeom>
        </p:spPr>
      </p:pic>
      <p:sp>
        <p:nvSpPr>
          <p:cNvPr id="22" name="Rechthoek 21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>
                <a:solidFill>
                  <a:prstClr val="white"/>
                </a:solidFill>
              </a:rPr>
              <a:t>Song (2012), </a:t>
            </a:r>
            <a:r>
              <a:rPr lang="nl-NL" sz="1000" dirty="0" err="1">
                <a:solidFill>
                  <a:prstClr val="white"/>
                </a:solidFill>
              </a:rPr>
              <a:t>Hilderbrandt</a:t>
            </a:r>
            <a:r>
              <a:rPr lang="nl-NL" sz="1000" dirty="0">
                <a:solidFill>
                  <a:prstClr val="white"/>
                </a:solidFill>
              </a:rPr>
              <a:t> (2010), </a:t>
            </a:r>
            <a:r>
              <a:rPr lang="nl-NL" sz="1000" dirty="0" err="1">
                <a:solidFill>
                  <a:prstClr val="white"/>
                </a:solidFill>
              </a:rPr>
              <a:t>Struijs</a:t>
            </a:r>
            <a:r>
              <a:rPr lang="nl-NL" sz="1000" dirty="0">
                <a:solidFill>
                  <a:prstClr val="white"/>
                </a:solidFill>
              </a:rPr>
              <a:t> (2011 &amp;2016)</a:t>
            </a:r>
          </a:p>
        </p:txBody>
      </p:sp>
    </p:spTree>
    <p:extLst>
      <p:ext uri="{BB962C8B-B14F-4D97-AF65-F5344CB8AC3E}">
        <p14:creationId xmlns:p14="http://schemas.microsoft.com/office/powerpoint/2010/main" val="1652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nl-NL" b="1" dirty="0" smtClean="0">
                <a:latin typeface="+mn-lt"/>
              </a:rPr>
              <a:t>Agenda</a:t>
            </a:r>
            <a:endParaRPr lang="nl-NL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656791" y="126606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3600" b="1" kern="0" dirty="0" smtClean="0">
                <a:solidFill>
                  <a:prstClr val="black"/>
                </a:solidFill>
              </a:rPr>
              <a:t> Why integrated care? </a:t>
            </a:r>
          </a:p>
          <a:p>
            <a:pPr marL="342900" indent="-342900">
              <a:buFontTx/>
              <a:buAutoNum type="arabicPeriod"/>
            </a:pPr>
            <a:endParaRPr lang="en-GB" sz="3600" b="1" kern="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3600" b="1" kern="0" dirty="0" smtClean="0">
                <a:solidFill>
                  <a:prstClr val="black"/>
                </a:solidFill>
              </a:rPr>
              <a:t> What is integrated care? </a:t>
            </a:r>
          </a:p>
          <a:p>
            <a:pPr marL="342900" indent="-342900">
              <a:buFontTx/>
              <a:buAutoNum type="arabicPeriod"/>
            </a:pPr>
            <a:endParaRPr lang="en-GB" sz="3600" b="1" kern="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3600" b="1" kern="0" dirty="0" smtClean="0">
                <a:solidFill>
                  <a:prstClr val="black"/>
                </a:solidFill>
              </a:rPr>
              <a:t> Lessons learned </a:t>
            </a:r>
          </a:p>
          <a:p>
            <a:pPr marL="342900" indent="-342900">
              <a:buFontTx/>
              <a:buAutoNum type="arabicPeriod"/>
            </a:pPr>
            <a:endParaRPr lang="en-GB" sz="3600" b="1" kern="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3600" b="1" kern="0" dirty="0" smtClean="0">
                <a:solidFill>
                  <a:prstClr val="black"/>
                </a:solidFill>
              </a:rPr>
              <a:t> Implications</a:t>
            </a:r>
            <a:endParaRPr lang="en-GB" sz="40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Experiences from the Netherlands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pPr defTabSz="457200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>
                <a:solidFill>
                  <a:prstClr val="white"/>
                </a:solidFill>
              </a:rPr>
              <a:t>Valentijn (2013) &amp; Valentijn (2015a)</a:t>
            </a:r>
          </a:p>
        </p:txBody>
      </p:sp>
      <p:pic>
        <p:nvPicPr>
          <p:cNvPr id="8" name="Picture 2" descr="C:\Users\Gebruiker\Desktop\Rainbow\Scan 2 eerstelijnzorgk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46" y="1090580"/>
            <a:ext cx="5002215" cy="497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057775" y="4266681"/>
            <a:ext cx="702824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b="1" dirty="0" smtClean="0"/>
              <a:t>Ministry of Health aimed to stimulate the integrated care in primary care setting </a:t>
            </a:r>
          </a:p>
          <a:p>
            <a:pPr marL="285750" indent="-285750">
              <a:buFont typeface="Wingdings" charset="2"/>
              <a:buChar char="Ø"/>
            </a:pPr>
            <a:endParaRPr lang="en-GB" b="1" dirty="0" smtClean="0"/>
          </a:p>
          <a:p>
            <a:pPr marL="285750" indent="-285750">
              <a:buFont typeface="Wingdings" charset="2"/>
              <a:buChar char="Ø"/>
            </a:pPr>
            <a:r>
              <a:rPr lang="en-GB" b="1" dirty="0" smtClean="0"/>
              <a:t>Funded 69 integrated care projects (ICP)</a:t>
            </a:r>
          </a:p>
          <a:p>
            <a:pPr marL="285750" indent="-285750">
              <a:buFont typeface="Wingdings" charset="2"/>
              <a:buChar char="Ø"/>
            </a:pPr>
            <a:endParaRPr lang="en-GB" b="1" dirty="0"/>
          </a:p>
          <a:p>
            <a:pPr marL="285750" indent="-285750">
              <a:buFont typeface="Wingdings" charset="2"/>
              <a:buChar char="Ø"/>
            </a:pPr>
            <a:r>
              <a:rPr lang="en-GB" b="1" dirty="0">
                <a:solidFill>
                  <a:schemeClr val="accent1"/>
                </a:solidFill>
              </a:rPr>
              <a:t>What hampers or facilitates the </a:t>
            </a:r>
            <a:r>
              <a:rPr lang="en-GB" b="1" dirty="0" smtClean="0">
                <a:solidFill>
                  <a:schemeClr val="accent1"/>
                </a:solidFill>
              </a:rPr>
              <a:t>development of integrated care in a primary care setting?</a:t>
            </a:r>
          </a:p>
        </p:txBody>
      </p:sp>
    </p:spTree>
    <p:extLst>
      <p:ext uri="{BB962C8B-B14F-4D97-AF65-F5344CB8AC3E}">
        <p14:creationId xmlns:p14="http://schemas.microsoft.com/office/powerpoint/2010/main" val="9087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Normative enablers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pPr defTabSz="457200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>
                <a:solidFill>
                  <a:prstClr val="white"/>
                </a:solidFill>
              </a:rPr>
              <a:t>Valentijn (2013) &amp; Valentijn (2015a)</a:t>
            </a:r>
          </a:p>
        </p:txBody>
      </p:sp>
      <p:pic>
        <p:nvPicPr>
          <p:cNvPr id="8" name="Picture 2" descr="C:\Users\Gebruiker\Desktop\Rainbow\Scan 4 start finishk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73" y="1023496"/>
            <a:ext cx="9001000" cy="53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943100" y="4400550"/>
            <a:ext cx="22002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Mutual gains; </a:t>
            </a:r>
          </a:p>
          <a:p>
            <a:pPr algn="ctr"/>
            <a:r>
              <a:rPr lang="en-GB" sz="1600" b="1" dirty="0" smtClean="0"/>
              <a:t>Process management</a:t>
            </a:r>
            <a:endParaRPr lang="en-GB" sz="16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557713" y="4400550"/>
            <a:ext cx="22643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Relationship dynamics</a:t>
            </a:r>
            <a:endParaRPr lang="en-GB" sz="1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7236402" y="4470975"/>
            <a:ext cx="22643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/>
              <a:t>Succes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425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(Dis)united </a:t>
            </a:r>
            <a:r>
              <a:rPr lang="en-GB" b="1" dirty="0">
                <a:latin typeface="+mn-lt"/>
              </a:rPr>
              <a:t>stakeholders’ perspectives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pPr defTabSz="457200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>
                <a:solidFill>
                  <a:prstClr val="white"/>
                </a:solidFill>
              </a:rPr>
              <a:t>Valentijn (2013) &amp; Valentijn (2015a)</a:t>
            </a:r>
          </a:p>
        </p:txBody>
      </p:sp>
      <p:pic>
        <p:nvPicPr>
          <p:cNvPr id="11" name="Picture 2" descr="C:\Users\Gebruiker\Desktop\Rainbow\Dia 5  podium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05" y="1046093"/>
            <a:ext cx="6185936" cy="50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cormet.nl/wp-content/uploads/2012/06/Smiley-afent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13" y="3240629"/>
            <a:ext cx="376028" cy="37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Gaps identified </a:t>
            </a:r>
            <a:endParaRPr lang="en-GB" b="1" dirty="0">
              <a:latin typeface="+mn-lt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33" y="933627"/>
            <a:ext cx="7729230" cy="53009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estreepte PIJL-RECHTS 40"/>
          <p:cNvSpPr/>
          <p:nvPr/>
        </p:nvSpPr>
        <p:spPr>
          <a:xfrm rot="10800000">
            <a:off x="9498563" y="5449641"/>
            <a:ext cx="720000" cy="50400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9" name="Gestreepte PIJL-RECHTS 40"/>
          <p:cNvSpPr/>
          <p:nvPr/>
        </p:nvSpPr>
        <p:spPr>
          <a:xfrm rot="10800000">
            <a:off x="6346654" y="2747919"/>
            <a:ext cx="720000" cy="50400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Gestreepte PIJL-RECHTS 40"/>
          <p:cNvSpPr/>
          <p:nvPr/>
        </p:nvSpPr>
        <p:spPr>
          <a:xfrm rot="10800000">
            <a:off x="8191377" y="2817135"/>
            <a:ext cx="720000" cy="50400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2" name="Gestreepte PIJL-RECHTS 40"/>
          <p:cNvSpPr/>
          <p:nvPr/>
        </p:nvSpPr>
        <p:spPr>
          <a:xfrm>
            <a:off x="2291291" y="3075373"/>
            <a:ext cx="720000" cy="50400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Gestreepte PIJL-RECHTS 40"/>
          <p:cNvSpPr/>
          <p:nvPr/>
        </p:nvSpPr>
        <p:spPr>
          <a:xfrm rot="20024196">
            <a:off x="3379311" y="4783834"/>
            <a:ext cx="631077" cy="71361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46357" y="6558254"/>
            <a:ext cx="907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Valentijn (</a:t>
            </a:r>
            <a:r>
              <a:rPr lang="nl-N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0" y="14686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4. Implications</a:t>
            </a:r>
            <a:endParaRPr lang="en-GB" sz="5400" b="1" kern="0" dirty="0">
              <a:solidFill>
                <a:srgbClr val="F79646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endParaRPr lang="en-GB" sz="5400" b="1" kern="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Make it happen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6356977" y="1012145"/>
            <a:ext cx="1331495" cy="40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Picture 2" descr="http://www.project-apollo.info/svt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79" y="1262630"/>
            <a:ext cx="1752719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2"/>
          <p:cNvSpPr>
            <a:spLocks noGrp="1"/>
          </p:cNvSpPr>
          <p:nvPr/>
        </p:nvSpPr>
        <p:spPr>
          <a:xfrm>
            <a:off x="3038853" y="1262630"/>
            <a:ext cx="6250966" cy="43532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nl-NL" sz="1600" b="1" dirty="0" smtClean="0">
              <a:solidFill>
                <a:srgbClr val="F7964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Legislation</a:t>
            </a:r>
            <a:r>
              <a:rPr lang="en-GB" sz="1600" b="1" dirty="0" smtClean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600" b="1" dirty="0" smtClean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600" b="1" dirty="0" smtClean="0">
              <a:solidFill>
                <a:srgbClr val="F7964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Value-based payment models 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‘integrator’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rgbClr val="E4831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Triple Aim intervention and prevention programs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rgbClr val="F7964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 (Population: Quality and Cost)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Start-up financing </a:t>
            </a:r>
            <a:endParaRPr lang="en-GB" sz="1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 l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65" y="0"/>
            <a:ext cx="5985835" cy="635826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512877"/>
            <a:ext cx="121113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solidFill>
                  <a:prstClr val="white"/>
                </a:solidFill>
                <a:latin typeface="ArialMT" charset="0"/>
              </a:rPr>
              <a:t>Robinson, James C. "</a:t>
            </a:r>
            <a:r>
              <a:rPr lang="nl-NL" sz="800" dirty="0" err="1">
                <a:solidFill>
                  <a:prstClr val="white"/>
                </a:solidFill>
                <a:latin typeface="ArialMT" charset="0"/>
              </a:rPr>
              <a:t>Theory</a:t>
            </a:r>
            <a:r>
              <a:rPr lang="nl-NL" sz="800" dirty="0">
                <a:solidFill>
                  <a:prstClr val="white"/>
                </a:solidFill>
                <a:latin typeface="ArialMT" charset="0"/>
              </a:rPr>
              <a:t> </a:t>
            </a:r>
            <a:r>
              <a:rPr lang="nl-NL" sz="800" dirty="0" err="1">
                <a:solidFill>
                  <a:prstClr val="white"/>
                </a:solidFill>
                <a:latin typeface="ArialMT" charset="0"/>
              </a:rPr>
              <a:t>and</a:t>
            </a:r>
            <a:r>
              <a:rPr lang="nl-NL" sz="800" dirty="0">
                <a:solidFill>
                  <a:prstClr val="white"/>
                </a:solidFill>
                <a:latin typeface="ArialMT" charset="0"/>
              </a:rPr>
              <a:t> </a:t>
            </a:r>
            <a:r>
              <a:rPr lang="nl-NL" sz="800" dirty="0" err="1">
                <a:solidFill>
                  <a:prstClr val="white"/>
                </a:solidFill>
                <a:latin typeface="ArialMT" charset="0"/>
              </a:rPr>
              <a:t>practice</a:t>
            </a:r>
            <a:r>
              <a:rPr lang="nl-NL" sz="800" dirty="0">
                <a:solidFill>
                  <a:prstClr val="white"/>
                </a:solidFill>
                <a:latin typeface="ArialMT" charset="0"/>
              </a:rPr>
              <a:t> in </a:t>
            </a:r>
            <a:r>
              <a:rPr lang="nl-NL" sz="800" dirty="0" err="1">
                <a:solidFill>
                  <a:prstClr val="white"/>
                </a:solidFill>
                <a:latin typeface="ArialMT" charset="0"/>
              </a:rPr>
              <a:t>the</a:t>
            </a:r>
            <a:r>
              <a:rPr lang="nl-NL" sz="800" dirty="0">
                <a:solidFill>
                  <a:prstClr val="white"/>
                </a:solidFill>
                <a:latin typeface="ArialMT" charset="0"/>
              </a:rPr>
              <a:t> design of </a:t>
            </a:r>
            <a:r>
              <a:rPr lang="nl-NL" sz="800" dirty="0" err="1">
                <a:solidFill>
                  <a:prstClr val="white"/>
                </a:solidFill>
                <a:latin typeface="ArialMT" charset="0"/>
              </a:rPr>
              <a:t>physician</a:t>
            </a:r>
            <a:r>
              <a:rPr lang="nl-NL" sz="800" dirty="0">
                <a:solidFill>
                  <a:prstClr val="white"/>
                </a:solidFill>
                <a:latin typeface="ArialMT" charset="0"/>
              </a:rPr>
              <a:t> </a:t>
            </a:r>
            <a:r>
              <a:rPr lang="nl-NL" sz="800" dirty="0" err="1">
                <a:solidFill>
                  <a:prstClr val="white"/>
                </a:solidFill>
                <a:latin typeface="ArialMT" charset="0"/>
              </a:rPr>
              <a:t>payment</a:t>
            </a:r>
            <a:r>
              <a:rPr lang="nl-NL" sz="800" dirty="0">
                <a:solidFill>
                  <a:prstClr val="white"/>
                </a:solidFill>
                <a:latin typeface="ArialMT" charset="0"/>
              </a:rPr>
              <a:t> incentives." </a:t>
            </a:r>
            <a:r>
              <a:rPr lang="nl-NL" sz="800" i="1" dirty="0" err="1">
                <a:solidFill>
                  <a:prstClr val="white"/>
                </a:solidFill>
                <a:latin typeface="ArialMT" charset="0"/>
              </a:rPr>
              <a:t>Milbank</a:t>
            </a:r>
            <a:r>
              <a:rPr lang="nl-NL" sz="800" i="1" dirty="0">
                <a:solidFill>
                  <a:prstClr val="white"/>
                </a:solidFill>
                <a:latin typeface="ArialMT" charset="0"/>
              </a:rPr>
              <a:t> </a:t>
            </a:r>
            <a:r>
              <a:rPr lang="nl-NL" sz="800" i="1" dirty="0" err="1">
                <a:solidFill>
                  <a:prstClr val="white"/>
                </a:solidFill>
                <a:latin typeface="ArialMT" charset="0"/>
              </a:rPr>
              <a:t>Quarterly</a:t>
            </a:r>
            <a:r>
              <a:rPr lang="nl-NL" sz="800" dirty="0">
                <a:solidFill>
                  <a:prstClr val="white"/>
                </a:solidFill>
                <a:latin typeface="ArialMT" charset="0"/>
              </a:rPr>
              <a:t> 79.2 (2001): 149-177.</a:t>
            </a:r>
            <a:endParaRPr lang="nl-NL" sz="800" dirty="0">
              <a:solidFill>
                <a:prstClr val="white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049386" y="3805260"/>
            <a:ext cx="4306186" cy="947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New payment methods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8" y="1253579"/>
            <a:ext cx="9361329" cy="477070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398493" y="5118847"/>
            <a:ext cx="9025243" cy="66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68289" y="525901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</a:rPr>
              <a:t>FFS</a:t>
            </a:r>
            <a:endParaRPr lang="nl-NL" sz="1400" b="1" dirty="0">
              <a:solidFill>
                <a:srgbClr val="00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67213" y="523939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Bundled payments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508384" y="525901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Shared savings/ risk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594937" y="52393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Capitation (full risk)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080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Make it happen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6356977" y="1012145"/>
            <a:ext cx="1331495" cy="40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Picture 2" descr="http://www.project-apollo.info/svt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79" y="1262630"/>
            <a:ext cx="1752719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2"/>
          <p:cNvSpPr>
            <a:spLocks noGrp="1"/>
          </p:cNvSpPr>
          <p:nvPr/>
        </p:nvSpPr>
        <p:spPr>
          <a:xfrm>
            <a:off x="3038853" y="1262630"/>
            <a:ext cx="6250966" cy="43532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nl-NL" sz="1600" b="1" dirty="0" smtClean="0">
              <a:solidFill>
                <a:srgbClr val="F7964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Legislation</a:t>
            </a:r>
            <a:r>
              <a:rPr lang="en-GB" sz="1600" b="1" dirty="0" smtClean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600" b="1" dirty="0" smtClean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600" b="1" dirty="0" smtClean="0">
              <a:solidFill>
                <a:srgbClr val="F7964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Value-based payment models 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‘integrator’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rgbClr val="E4831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Triple Aim intervention and prevention programs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rgbClr val="F7964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 (Population: Quality and Cost)</a:t>
            </a: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endParaRPr lang="en-GB" sz="16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  <a:buFont typeface="Wingdings" charset="2"/>
              <a:buChar char="ü"/>
            </a:pP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Start-up financing </a:t>
            </a:r>
            <a:endParaRPr lang="en-GB" sz="1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Integrator skills: mutual gains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6356977" y="1012145"/>
            <a:ext cx="1331495" cy="40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9" name="Groep 6"/>
          <p:cNvGrpSpPr/>
          <p:nvPr/>
        </p:nvGrpSpPr>
        <p:grpSpPr>
          <a:xfrm>
            <a:off x="2876485" y="2540323"/>
            <a:ext cx="3480492" cy="2432448"/>
            <a:chOff x="1382358" y="2981129"/>
            <a:chExt cx="3456384" cy="2520279"/>
          </a:xfrm>
        </p:grpSpPr>
        <p:sp>
          <p:nvSpPr>
            <p:cNvPr id="12" name="Vrije vorm 11"/>
            <p:cNvSpPr/>
            <p:nvPr/>
          </p:nvSpPr>
          <p:spPr>
            <a:xfrm>
              <a:off x="2534485" y="2981129"/>
              <a:ext cx="1152128" cy="840093"/>
            </a:xfrm>
            <a:custGeom>
              <a:avLst/>
              <a:gdLst>
                <a:gd name="connsiteX0" fmla="*/ 0 w 1152128"/>
                <a:gd name="connsiteY0" fmla="*/ 840093 h 840093"/>
                <a:gd name="connsiteX1" fmla="*/ 576060 w 1152128"/>
                <a:gd name="connsiteY1" fmla="*/ 0 h 840093"/>
                <a:gd name="connsiteX2" fmla="*/ 576068 w 1152128"/>
                <a:gd name="connsiteY2" fmla="*/ 0 h 840093"/>
                <a:gd name="connsiteX3" fmla="*/ 1152128 w 1152128"/>
                <a:gd name="connsiteY3" fmla="*/ 840093 h 840093"/>
                <a:gd name="connsiteX4" fmla="*/ 0 w 1152128"/>
                <a:gd name="connsiteY4" fmla="*/ 840093 h 8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840093">
                  <a:moveTo>
                    <a:pt x="0" y="840093"/>
                  </a:moveTo>
                  <a:lnTo>
                    <a:pt x="576060" y="0"/>
                  </a:lnTo>
                  <a:lnTo>
                    <a:pt x="576068" y="0"/>
                  </a:lnTo>
                  <a:lnTo>
                    <a:pt x="1152128" y="840093"/>
                  </a:lnTo>
                  <a:lnTo>
                    <a:pt x="0" y="840093"/>
                  </a:ln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S</a:t>
              </a: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S</a:t>
              </a: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ocietal interest</a:t>
              </a:r>
            </a:p>
          </p:txBody>
        </p:sp>
        <p:sp>
          <p:nvSpPr>
            <p:cNvPr id="13" name="Vrije vorm 12"/>
            <p:cNvSpPr/>
            <p:nvPr/>
          </p:nvSpPr>
          <p:spPr>
            <a:xfrm>
              <a:off x="1958421" y="3821222"/>
              <a:ext cx="2304256" cy="840093"/>
            </a:xfrm>
            <a:custGeom>
              <a:avLst/>
              <a:gdLst>
                <a:gd name="connsiteX0" fmla="*/ 0 w 2304256"/>
                <a:gd name="connsiteY0" fmla="*/ 840093 h 840093"/>
                <a:gd name="connsiteX1" fmla="*/ 576060 w 2304256"/>
                <a:gd name="connsiteY1" fmla="*/ 0 h 840093"/>
                <a:gd name="connsiteX2" fmla="*/ 1728196 w 2304256"/>
                <a:gd name="connsiteY2" fmla="*/ 0 h 840093"/>
                <a:gd name="connsiteX3" fmla="*/ 2304256 w 2304256"/>
                <a:gd name="connsiteY3" fmla="*/ 840093 h 840093"/>
                <a:gd name="connsiteX4" fmla="*/ 0 w 2304256"/>
                <a:gd name="connsiteY4" fmla="*/ 840093 h 8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256" h="840093">
                  <a:moveTo>
                    <a:pt x="0" y="840093"/>
                  </a:moveTo>
                  <a:lnTo>
                    <a:pt x="576060" y="0"/>
                  </a:lnTo>
                  <a:lnTo>
                    <a:pt x="1728196" y="0"/>
                  </a:lnTo>
                  <a:lnTo>
                    <a:pt x="2304256" y="840093"/>
                  </a:lnTo>
                  <a:lnTo>
                    <a:pt x="0" y="840093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418485" tIns="15240" rIns="418485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Organisational interest</a:t>
              </a:r>
            </a:p>
          </p:txBody>
        </p:sp>
        <p:sp>
          <p:nvSpPr>
            <p:cNvPr id="14" name="Vrije vorm 13"/>
            <p:cNvSpPr/>
            <p:nvPr/>
          </p:nvSpPr>
          <p:spPr>
            <a:xfrm>
              <a:off x="1382358" y="4661315"/>
              <a:ext cx="3456384" cy="840093"/>
            </a:xfrm>
            <a:custGeom>
              <a:avLst/>
              <a:gdLst>
                <a:gd name="connsiteX0" fmla="*/ 0 w 3456384"/>
                <a:gd name="connsiteY0" fmla="*/ 840093 h 840093"/>
                <a:gd name="connsiteX1" fmla="*/ 576060 w 3456384"/>
                <a:gd name="connsiteY1" fmla="*/ 0 h 840093"/>
                <a:gd name="connsiteX2" fmla="*/ 2880324 w 3456384"/>
                <a:gd name="connsiteY2" fmla="*/ 0 h 840093"/>
                <a:gd name="connsiteX3" fmla="*/ 3456384 w 3456384"/>
                <a:gd name="connsiteY3" fmla="*/ 840093 h 840093"/>
                <a:gd name="connsiteX4" fmla="*/ 0 w 3456384"/>
                <a:gd name="connsiteY4" fmla="*/ 840093 h 8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384" h="840093">
                  <a:moveTo>
                    <a:pt x="0" y="840093"/>
                  </a:moveTo>
                  <a:lnTo>
                    <a:pt x="576060" y="0"/>
                  </a:lnTo>
                  <a:lnTo>
                    <a:pt x="2880324" y="0"/>
                  </a:lnTo>
                  <a:lnTo>
                    <a:pt x="3456384" y="840093"/>
                  </a:lnTo>
                  <a:lnTo>
                    <a:pt x="0" y="840093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20107" tIns="15240" rIns="620108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Personal interest</a:t>
              </a:r>
            </a:p>
          </p:txBody>
        </p:sp>
      </p:grpSp>
      <p:grpSp>
        <p:nvGrpSpPr>
          <p:cNvPr id="17" name="Groep 23"/>
          <p:cNvGrpSpPr/>
          <p:nvPr/>
        </p:nvGrpSpPr>
        <p:grpSpPr>
          <a:xfrm>
            <a:off x="6190638" y="2432311"/>
            <a:ext cx="3456384" cy="2520279"/>
            <a:chOff x="1382358" y="2981129"/>
            <a:chExt cx="3456384" cy="2520279"/>
          </a:xfrm>
        </p:grpSpPr>
        <p:sp>
          <p:nvSpPr>
            <p:cNvPr id="18" name="Vrije vorm 17"/>
            <p:cNvSpPr/>
            <p:nvPr/>
          </p:nvSpPr>
          <p:spPr>
            <a:xfrm>
              <a:off x="2534485" y="2981129"/>
              <a:ext cx="1152128" cy="840093"/>
            </a:xfrm>
            <a:custGeom>
              <a:avLst/>
              <a:gdLst>
                <a:gd name="connsiteX0" fmla="*/ 0 w 1152128"/>
                <a:gd name="connsiteY0" fmla="*/ 840093 h 840093"/>
                <a:gd name="connsiteX1" fmla="*/ 576060 w 1152128"/>
                <a:gd name="connsiteY1" fmla="*/ 0 h 840093"/>
                <a:gd name="connsiteX2" fmla="*/ 576068 w 1152128"/>
                <a:gd name="connsiteY2" fmla="*/ 0 h 840093"/>
                <a:gd name="connsiteX3" fmla="*/ 1152128 w 1152128"/>
                <a:gd name="connsiteY3" fmla="*/ 840093 h 840093"/>
                <a:gd name="connsiteX4" fmla="*/ 0 w 1152128"/>
                <a:gd name="connsiteY4" fmla="*/ 840093 h 8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840093">
                  <a:moveTo>
                    <a:pt x="0" y="840093"/>
                  </a:moveTo>
                  <a:lnTo>
                    <a:pt x="576060" y="0"/>
                  </a:lnTo>
                  <a:lnTo>
                    <a:pt x="576068" y="0"/>
                  </a:lnTo>
                  <a:lnTo>
                    <a:pt x="1152128" y="840093"/>
                  </a:lnTo>
                  <a:lnTo>
                    <a:pt x="0" y="840093"/>
                  </a:ln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S</a:t>
              </a: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S</a:t>
              </a: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ocietal interest</a:t>
              </a:r>
            </a:p>
          </p:txBody>
        </p:sp>
        <p:sp>
          <p:nvSpPr>
            <p:cNvPr id="19" name="Vrije vorm 18"/>
            <p:cNvSpPr/>
            <p:nvPr/>
          </p:nvSpPr>
          <p:spPr>
            <a:xfrm>
              <a:off x="1958421" y="3821222"/>
              <a:ext cx="2304256" cy="840093"/>
            </a:xfrm>
            <a:custGeom>
              <a:avLst/>
              <a:gdLst>
                <a:gd name="connsiteX0" fmla="*/ 0 w 2304256"/>
                <a:gd name="connsiteY0" fmla="*/ 840093 h 840093"/>
                <a:gd name="connsiteX1" fmla="*/ 576060 w 2304256"/>
                <a:gd name="connsiteY1" fmla="*/ 0 h 840093"/>
                <a:gd name="connsiteX2" fmla="*/ 1728196 w 2304256"/>
                <a:gd name="connsiteY2" fmla="*/ 0 h 840093"/>
                <a:gd name="connsiteX3" fmla="*/ 2304256 w 2304256"/>
                <a:gd name="connsiteY3" fmla="*/ 840093 h 840093"/>
                <a:gd name="connsiteX4" fmla="*/ 0 w 2304256"/>
                <a:gd name="connsiteY4" fmla="*/ 840093 h 8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256" h="840093">
                  <a:moveTo>
                    <a:pt x="0" y="840093"/>
                  </a:moveTo>
                  <a:lnTo>
                    <a:pt x="576060" y="0"/>
                  </a:lnTo>
                  <a:lnTo>
                    <a:pt x="1728196" y="0"/>
                  </a:lnTo>
                  <a:lnTo>
                    <a:pt x="2304256" y="840093"/>
                  </a:lnTo>
                  <a:lnTo>
                    <a:pt x="0" y="840093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418485" tIns="15240" rIns="418485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Organisational interest</a:t>
              </a:r>
            </a:p>
          </p:txBody>
        </p:sp>
        <p:sp>
          <p:nvSpPr>
            <p:cNvPr id="20" name="Vrije vorm 19"/>
            <p:cNvSpPr/>
            <p:nvPr/>
          </p:nvSpPr>
          <p:spPr>
            <a:xfrm>
              <a:off x="1382358" y="4661315"/>
              <a:ext cx="3456384" cy="840093"/>
            </a:xfrm>
            <a:custGeom>
              <a:avLst/>
              <a:gdLst>
                <a:gd name="connsiteX0" fmla="*/ 0 w 3456384"/>
                <a:gd name="connsiteY0" fmla="*/ 840093 h 840093"/>
                <a:gd name="connsiteX1" fmla="*/ 576060 w 3456384"/>
                <a:gd name="connsiteY1" fmla="*/ 0 h 840093"/>
                <a:gd name="connsiteX2" fmla="*/ 2880324 w 3456384"/>
                <a:gd name="connsiteY2" fmla="*/ 0 h 840093"/>
                <a:gd name="connsiteX3" fmla="*/ 3456384 w 3456384"/>
                <a:gd name="connsiteY3" fmla="*/ 840093 h 840093"/>
                <a:gd name="connsiteX4" fmla="*/ 0 w 3456384"/>
                <a:gd name="connsiteY4" fmla="*/ 840093 h 8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384" h="840093">
                  <a:moveTo>
                    <a:pt x="0" y="840093"/>
                  </a:moveTo>
                  <a:lnTo>
                    <a:pt x="576060" y="0"/>
                  </a:lnTo>
                  <a:lnTo>
                    <a:pt x="2880324" y="0"/>
                  </a:lnTo>
                  <a:lnTo>
                    <a:pt x="3456384" y="840093"/>
                  </a:lnTo>
                  <a:lnTo>
                    <a:pt x="0" y="840093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20107" tIns="15240" rIns="620108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Personal interest</a:t>
              </a:r>
            </a:p>
          </p:txBody>
        </p:sp>
      </p:grpSp>
      <p:sp>
        <p:nvSpPr>
          <p:cNvPr id="21" name="Boog 20"/>
          <p:cNvSpPr/>
          <p:nvPr/>
        </p:nvSpPr>
        <p:spPr>
          <a:xfrm rot="10800000">
            <a:off x="4944508" y="4324699"/>
            <a:ext cx="2398257" cy="1296144"/>
          </a:xfrm>
          <a:prstGeom prst="arc">
            <a:avLst>
              <a:gd name="adj1" fmla="val 10841530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2" name="Boog 21"/>
          <p:cNvSpPr/>
          <p:nvPr/>
        </p:nvSpPr>
        <p:spPr>
          <a:xfrm>
            <a:off x="4957912" y="1854271"/>
            <a:ext cx="2398257" cy="1296144"/>
          </a:xfrm>
          <a:prstGeom prst="arc">
            <a:avLst>
              <a:gd name="adj1" fmla="val 10841530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485599" y="1407364"/>
            <a:ext cx="124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Give? </a:t>
            </a:r>
            <a:endParaRPr kumimoji="0" lang="nl-NL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568956" y="5685824"/>
            <a:ext cx="12433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Take? </a:t>
            </a:r>
            <a:endParaRPr kumimoji="0" lang="nl-NL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020501" y="2245788"/>
            <a:ext cx="124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Party A </a:t>
            </a:r>
            <a:endParaRPr kumimoji="0" lang="nl-NL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8277085" y="2245788"/>
            <a:ext cx="124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Party B</a:t>
            </a:r>
            <a:endParaRPr kumimoji="0" lang="nl-NL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8" name="Picture 5" descr="samen_wer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" y="2441337"/>
            <a:ext cx="1807208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0" y="14686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5400" b="1" kern="0" dirty="0">
                <a:solidFill>
                  <a:srgbClr val="F79646">
                    <a:lumMod val="75000"/>
                  </a:srgbClr>
                </a:solidFill>
              </a:rPr>
              <a:t>1</a:t>
            </a: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. </a:t>
            </a:r>
            <a:r>
              <a:rPr lang="en-GB" sz="5400" b="1" kern="0" dirty="0">
                <a:solidFill>
                  <a:srgbClr val="F79646">
                    <a:lumMod val="75000"/>
                  </a:srgbClr>
                </a:solidFill>
              </a:rPr>
              <a:t>Why integrated care? </a:t>
            </a:r>
          </a:p>
          <a:p>
            <a:pPr algn="ctr">
              <a:defRPr/>
            </a:pP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endParaRPr lang="en-GB" sz="5400" b="1" kern="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+mn-lt"/>
              </a:rPr>
              <a:t>Questions</a:t>
            </a:r>
            <a:endParaRPr lang="en-GB" b="1" dirty="0">
              <a:latin typeface="+mn-lt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67036" y="1399137"/>
            <a:ext cx="116678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400" b="1" kern="0" dirty="0" smtClean="0">
                <a:solidFill>
                  <a:prstClr val="black"/>
                </a:solidFill>
              </a:rPr>
              <a:t>My organization has identified the </a:t>
            </a:r>
            <a:r>
              <a:rPr lang="en-GB" sz="2400" b="1" kern="0" dirty="0" smtClean="0">
                <a:solidFill>
                  <a:srgbClr val="00B050"/>
                </a:solidFill>
              </a:rPr>
              <a:t>high risk / high-cost </a:t>
            </a:r>
            <a:r>
              <a:rPr lang="en-GB" sz="2400" b="1" kern="0" dirty="0" smtClean="0">
                <a:solidFill>
                  <a:prstClr val="black"/>
                </a:solidFill>
              </a:rPr>
              <a:t>patients in the community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400" b="1" kern="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kern="0" dirty="0" smtClean="0">
                <a:solidFill>
                  <a:prstClr val="black"/>
                </a:solidFill>
              </a:rPr>
              <a:t>My organization is willing to become </a:t>
            </a:r>
            <a:r>
              <a:rPr lang="en-GB" sz="2400" b="1" kern="0" dirty="0" smtClean="0">
                <a:solidFill>
                  <a:srgbClr val="00B050"/>
                </a:solidFill>
              </a:rPr>
              <a:t>accountable</a:t>
            </a:r>
            <a:r>
              <a:rPr lang="en-GB" sz="2400" b="1" kern="0" dirty="0" smtClean="0">
                <a:solidFill>
                  <a:prstClr val="black"/>
                </a:solidFill>
              </a:rPr>
              <a:t> for the </a:t>
            </a:r>
            <a:r>
              <a:rPr lang="en-GB" sz="2400" b="1" kern="0" dirty="0">
                <a:solidFill>
                  <a:srgbClr val="00B050"/>
                </a:solidFill>
              </a:rPr>
              <a:t>financial and quality </a:t>
            </a:r>
            <a:r>
              <a:rPr lang="en-GB" sz="2400" b="1" kern="0" dirty="0" smtClean="0">
                <a:solidFill>
                  <a:prstClr val="black"/>
                </a:solidFill>
              </a:rPr>
              <a:t>outcomes achieved at a community level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400" b="1" kern="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kern="0" dirty="0" smtClean="0">
                <a:solidFill>
                  <a:prstClr val="black"/>
                </a:solidFill>
              </a:rPr>
              <a:t> My organization has </a:t>
            </a:r>
            <a:r>
              <a:rPr lang="en-GB" sz="2400" b="1" kern="0" dirty="0" smtClean="0">
                <a:solidFill>
                  <a:srgbClr val="00B050"/>
                </a:solidFill>
              </a:rPr>
              <a:t>power and influence </a:t>
            </a:r>
            <a:r>
              <a:rPr lang="en-GB" sz="2400" b="1" kern="0" dirty="0" smtClean="0">
                <a:solidFill>
                  <a:prstClr val="black"/>
                </a:solidFill>
              </a:rPr>
              <a:t>in the community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400" b="1" kern="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kern="0" dirty="0" smtClean="0">
                <a:solidFill>
                  <a:prstClr val="black"/>
                </a:solidFill>
              </a:rPr>
              <a:t>My organization has access to  all </a:t>
            </a:r>
            <a:r>
              <a:rPr lang="en-GB" sz="2400" b="1" kern="0" dirty="0">
                <a:solidFill>
                  <a:srgbClr val="00B050"/>
                </a:solidFill>
              </a:rPr>
              <a:t>q</a:t>
            </a:r>
            <a:r>
              <a:rPr lang="en-GB" sz="2400" b="1" kern="0" dirty="0" smtClean="0">
                <a:solidFill>
                  <a:srgbClr val="00B050"/>
                </a:solidFill>
              </a:rPr>
              <a:t>uality &amp; cost data</a:t>
            </a:r>
            <a:r>
              <a:rPr lang="en-GB" sz="2400" b="1" kern="0" dirty="0" smtClean="0">
                <a:solidFill>
                  <a:prstClr val="black"/>
                </a:solidFill>
              </a:rPr>
              <a:t> of each member of the community</a:t>
            </a:r>
            <a:endParaRPr lang="en-GB" sz="2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Questions?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earningthroughinquiryblog.files.wordpress.com/2014/10/perspecti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18" y="1503278"/>
            <a:ext cx="5648445" cy="42363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3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Will you join us? 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692727" y="1275204"/>
            <a:ext cx="10793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kern="0" dirty="0">
                <a:solidFill>
                  <a:srgbClr val="000000"/>
                </a:solidFill>
              </a:rPr>
              <a:t>Optimizing healthcare for patients around the </a:t>
            </a:r>
            <a:r>
              <a:rPr lang="en-GB" sz="2000" b="1" kern="0" dirty="0" smtClean="0">
                <a:solidFill>
                  <a:srgbClr val="000000"/>
                </a:solidFill>
              </a:rPr>
              <a:t>world</a:t>
            </a:r>
          </a:p>
          <a:p>
            <a:pPr marL="342900" indent="-342900" algn="ctr">
              <a:buFont typeface="Arial" charset="0"/>
              <a:buChar char="•"/>
            </a:pPr>
            <a:endParaRPr lang="en-GB" sz="2000" b="1" kern="0" dirty="0">
              <a:solidFill>
                <a:srgbClr val="000000"/>
              </a:solidFill>
            </a:endParaRPr>
          </a:p>
          <a:p>
            <a:pPr algn="ctr"/>
            <a:r>
              <a:rPr lang="en-GB" sz="2000" b="1" kern="0" dirty="0" smtClean="0">
                <a:solidFill>
                  <a:srgbClr val="000000"/>
                </a:solidFill>
              </a:rPr>
              <a:t>Initiating </a:t>
            </a:r>
            <a:r>
              <a:rPr lang="en-GB" sz="2000" b="1" kern="0" dirty="0">
                <a:solidFill>
                  <a:srgbClr val="000000"/>
                </a:solidFill>
              </a:rPr>
              <a:t>high-level research and supporting evidence-based </a:t>
            </a:r>
            <a:r>
              <a:rPr lang="en-GB" sz="2000" b="1" kern="0" dirty="0" smtClean="0">
                <a:solidFill>
                  <a:srgbClr val="000000"/>
                </a:solidFill>
              </a:rPr>
              <a:t>decision-making </a:t>
            </a:r>
            <a:endParaRPr lang="en-GB" sz="2000" b="1" kern="0" dirty="0">
              <a:solidFill>
                <a:srgbClr val="000000"/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algn="ctr"/>
            <a:r>
              <a:rPr lang="en-GB" sz="2000" b="1" kern="0" dirty="0" smtClean="0">
                <a:solidFill>
                  <a:srgbClr val="000000"/>
                </a:solidFill>
              </a:rPr>
              <a:t>Bring </a:t>
            </a:r>
            <a:r>
              <a:rPr lang="en-GB" sz="2000" b="1" kern="0" dirty="0">
                <a:solidFill>
                  <a:srgbClr val="000000"/>
                </a:solidFill>
              </a:rPr>
              <a:t>parties together in the discussion on the evaluation of integrated care, and to facilitate them with our </a:t>
            </a:r>
            <a:r>
              <a:rPr lang="en-GB" sz="2000" b="1" kern="0" dirty="0">
                <a:solidFill>
                  <a:srgbClr val="0070C0"/>
                </a:solidFill>
              </a:rPr>
              <a:t>RMIC evaluation tool </a:t>
            </a:r>
            <a:r>
              <a:rPr lang="en-GB" sz="2000" b="1" kern="0" dirty="0">
                <a:solidFill>
                  <a:srgbClr val="000000"/>
                </a:solidFill>
              </a:rPr>
              <a:t>and our Evaluation Lab</a:t>
            </a:r>
          </a:p>
          <a:p>
            <a:pPr marL="342900" indent="-342900" algn="ctr">
              <a:buFont typeface="Arial" charset="0"/>
              <a:buChar char="•"/>
            </a:pPr>
            <a:endParaRPr lang="en-GB" sz="2000" kern="0" dirty="0" smtClean="0">
              <a:solidFill>
                <a:srgbClr val="00B050"/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endParaRPr lang="en-GB" sz="2000" kern="0" dirty="0" smtClean="0">
              <a:solidFill>
                <a:srgbClr val="00B050"/>
              </a:solidFill>
            </a:endParaRPr>
          </a:p>
          <a:p>
            <a:pPr algn="ctr"/>
            <a:r>
              <a:rPr lang="en-GB" sz="2000" b="1" kern="0" dirty="0" smtClean="0">
                <a:solidFill>
                  <a:srgbClr val="00B050"/>
                </a:solidFill>
              </a:rPr>
              <a:t>We </a:t>
            </a:r>
            <a:r>
              <a:rPr lang="en-GB" sz="2000" b="1" kern="0" dirty="0">
                <a:solidFill>
                  <a:srgbClr val="00B050"/>
                </a:solidFill>
              </a:rPr>
              <a:t>look forward to working with </a:t>
            </a:r>
            <a:r>
              <a:rPr lang="en-GB" sz="2000" b="1" kern="0" dirty="0" smtClean="0">
                <a:solidFill>
                  <a:srgbClr val="00B050"/>
                </a:solidFill>
              </a:rPr>
              <a:t>you!</a:t>
            </a:r>
            <a:endParaRPr lang="en-GB" sz="3200" dirty="0" smtClean="0">
              <a:solidFill>
                <a:srgbClr val="F79646">
                  <a:lumMod val="75000"/>
                </a:srgbClr>
              </a:solidFill>
            </a:endParaRPr>
          </a:p>
          <a:p>
            <a:endParaRPr lang="en-GB" sz="3200" dirty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en-GB" sz="3200" dirty="0" smtClean="0">
                <a:solidFill>
                  <a:srgbClr val="F79646">
                    <a:lumMod val="75000"/>
                  </a:srgbClr>
                </a:solidFill>
                <a:hlinkClick r:id="rId3"/>
              </a:rPr>
              <a:t>www.integratedcareevaluation.org</a:t>
            </a:r>
            <a:endParaRPr lang="en-GB" sz="3200" dirty="0">
              <a:solidFill>
                <a:srgbClr val="F79646">
                  <a:lumMod val="75000"/>
                </a:srgbClr>
              </a:solidFill>
            </a:endParaRPr>
          </a:p>
          <a:p>
            <a:endParaRPr lang="en-GB" sz="3200" dirty="0">
              <a:solidFill>
                <a:srgbClr val="F79646">
                  <a:lumMod val="75000"/>
                </a:srgbClr>
              </a:solidFill>
            </a:endParaRPr>
          </a:p>
          <a:p>
            <a:endParaRPr lang="en-GB" sz="32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2" y="4384081"/>
            <a:ext cx="2993925" cy="17760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7" y="4384081"/>
            <a:ext cx="2993925" cy="17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Contact</a:t>
            </a:r>
            <a:endParaRPr lang="nl-NL" b="1" dirty="0">
              <a:latin typeface="+mn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37372" y="2895262"/>
            <a:ext cx="7068032" cy="193443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b="1" dirty="0">
                <a:solidFill>
                  <a:srgbClr val="CC661E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000" b="1" dirty="0" err="1">
                <a:solidFill>
                  <a:srgbClr val="CC661E"/>
                </a:solidFill>
                <a:latin typeface="Arial" pitchFamily="34" charset="0"/>
                <a:cs typeface="Arial" pitchFamily="34" charset="0"/>
              </a:rPr>
              <a:t>Pim</a:t>
            </a:r>
            <a:r>
              <a:rPr lang="en-US" sz="1000" b="1" dirty="0">
                <a:solidFill>
                  <a:srgbClr val="CC661E"/>
                </a:solidFill>
                <a:latin typeface="Arial" pitchFamily="34" charset="0"/>
                <a:cs typeface="Arial" pitchFamily="34" charset="0"/>
              </a:rPr>
              <a:t> Valentijn, PhD. MSc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Senior Research Consultant </a:t>
            </a:r>
          </a:p>
          <a:p>
            <a:pPr>
              <a:spcBef>
                <a:spcPts val="600"/>
              </a:spcBef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Maastricht University Medical Centre, Maastricht University &amp; Department Integrated Care University, </a:t>
            </a:r>
            <a:r>
              <a:rPr lang="en-US" sz="1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Essenburgh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nl-NL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valentijn@essenburgh.nl</a:t>
            </a:r>
            <a:endParaRPr lang="nl-NL" sz="1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nl-NL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nl-NL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pimvalentijn</a:t>
            </a:r>
            <a:endParaRPr lang="nl-NL" sz="1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nl-NL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https://nl.linkedin.com/in/pimvalentijn</a:t>
            </a:r>
            <a:endParaRPr lang="nl-NL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nl-NL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https://www.researchgate.net/profile/Pim_Valentijn/publications</a:t>
            </a:r>
            <a:endParaRPr lang="nl-NL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nl-NL" sz="1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www.interatedcareevaluation.org</a:t>
            </a:r>
            <a:endParaRPr lang="nl-NL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endParaRPr lang="nl-NL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endParaRPr lang="nl-NL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nl-NL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nl-NL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s-E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372" y="981479"/>
            <a:ext cx="1586807" cy="158680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6" y="3405252"/>
            <a:ext cx="175869" cy="1934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5" y="3617857"/>
            <a:ext cx="176089" cy="1936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6" y="4297863"/>
            <a:ext cx="194889" cy="19488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956" y="3854037"/>
            <a:ext cx="214295" cy="2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References     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325217" y="858983"/>
            <a:ext cx="107934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1000" kern="0" dirty="0">
                <a:solidFill>
                  <a:prstClr val="black"/>
                </a:solidFill>
              </a:rPr>
              <a:t>Berwick DM, Nolan TW, Whittington J. The triple aim: care, health, and cost. Health </a:t>
            </a:r>
            <a:r>
              <a:rPr lang="en-GB" sz="1000" kern="0" dirty="0" err="1">
                <a:solidFill>
                  <a:prstClr val="black"/>
                </a:solidFill>
              </a:rPr>
              <a:t>Aff</a:t>
            </a:r>
            <a:r>
              <a:rPr lang="en-GB" sz="1000" kern="0" dirty="0">
                <a:solidFill>
                  <a:prstClr val="black"/>
                </a:solidFill>
              </a:rPr>
              <a:t>. 2008;27(3):759–769. </a:t>
            </a:r>
            <a:r>
              <a:rPr lang="en-GB" sz="1000" kern="0" dirty="0" err="1">
                <a:solidFill>
                  <a:prstClr val="black"/>
                </a:solidFill>
              </a:rPr>
              <a:t>doi</a:t>
            </a:r>
            <a:r>
              <a:rPr lang="en-GB" sz="1000" kern="0" dirty="0">
                <a:solidFill>
                  <a:prstClr val="black"/>
                </a:solidFill>
              </a:rPr>
              <a:t>: 10.1377/hlthaff.27.3.759.</a:t>
            </a:r>
          </a:p>
          <a:p>
            <a:pPr marL="342900" indent="-342900">
              <a:buFontTx/>
              <a:buAutoNum type="arabicPeriod"/>
            </a:pPr>
            <a:r>
              <a:rPr lang="en-GB" sz="1000" kern="0" dirty="0" err="1">
                <a:solidFill>
                  <a:prstClr val="black"/>
                </a:solidFill>
              </a:rPr>
              <a:t>Alderwick</a:t>
            </a:r>
            <a:r>
              <a:rPr lang="en-GB" sz="1000" kern="0" dirty="0">
                <a:solidFill>
                  <a:prstClr val="black"/>
                </a:solidFill>
              </a:rPr>
              <a:t> H, Ham C, Buck D. Population health systems: Going beyond integrated care. 2015.</a:t>
            </a:r>
          </a:p>
          <a:p>
            <a:pPr marL="342900" indent="-342900">
              <a:buFontTx/>
              <a:buAutoNum type="arabicPeriod"/>
            </a:pPr>
            <a:r>
              <a:rPr lang="en-GB" sz="1000" kern="0" dirty="0" err="1">
                <a:solidFill>
                  <a:prstClr val="black"/>
                </a:solidFill>
              </a:rPr>
              <a:t>Valentijn</a:t>
            </a:r>
            <a:r>
              <a:rPr lang="en-GB" sz="1000" kern="0" dirty="0">
                <a:solidFill>
                  <a:prstClr val="black"/>
                </a:solidFill>
              </a:rPr>
              <a:t> P.P. Rainbow of chaos: A study into the theory and practice of integrated primary care. Tilburg: University Press; 2015. Doctoral thesis Tilburg University. ISBN: 978-94-91602-40-5</a:t>
            </a:r>
          </a:p>
          <a:p>
            <a:pPr marL="342900" indent="-342900">
              <a:buFontTx/>
              <a:buAutoNum type="arabicPeriod"/>
            </a:pPr>
            <a:r>
              <a:rPr lang="en-GB" sz="1000" kern="0" dirty="0" err="1">
                <a:solidFill>
                  <a:prstClr val="black"/>
                </a:solidFill>
              </a:rPr>
              <a:t>Valentijn</a:t>
            </a:r>
            <a:r>
              <a:rPr lang="en-GB" sz="1000" kern="0" dirty="0">
                <a:solidFill>
                  <a:prstClr val="black"/>
                </a:solidFill>
              </a:rPr>
              <a:t> P.P. Rainbow of Chaos: A study into the Theory and Practice of Integrated Primary Care: </a:t>
            </a:r>
            <a:r>
              <a:rPr lang="en-GB" sz="1000" kern="0" dirty="0" err="1">
                <a:solidFill>
                  <a:prstClr val="black"/>
                </a:solidFill>
              </a:rPr>
              <a:t>Pim</a:t>
            </a:r>
            <a:r>
              <a:rPr lang="en-GB" sz="1000" kern="0" dirty="0">
                <a:solidFill>
                  <a:prstClr val="black"/>
                </a:solidFill>
              </a:rPr>
              <a:t> P. </a:t>
            </a:r>
            <a:r>
              <a:rPr lang="en-GB" sz="1000" kern="0" dirty="0" err="1">
                <a:solidFill>
                  <a:prstClr val="black"/>
                </a:solidFill>
              </a:rPr>
              <a:t>Valentijn</a:t>
            </a:r>
            <a:r>
              <a:rPr lang="en-GB" sz="1000" kern="0" dirty="0">
                <a:solidFill>
                  <a:prstClr val="black"/>
                </a:solidFill>
              </a:rPr>
              <a:t>, [</a:t>
            </a:r>
            <a:r>
              <a:rPr lang="en-GB" sz="1000" kern="0" dirty="0" err="1">
                <a:solidFill>
                  <a:prstClr val="black"/>
                </a:solidFill>
              </a:rPr>
              <a:t>S.l</a:t>
            </a:r>
            <a:r>
              <a:rPr lang="en-GB" sz="1000" kern="0" dirty="0">
                <a:solidFill>
                  <a:prstClr val="black"/>
                </a:solidFill>
              </a:rPr>
              <a:t>.: </a:t>
            </a:r>
            <a:r>
              <a:rPr lang="en-GB" sz="1000" kern="0" dirty="0" err="1">
                <a:solidFill>
                  <a:prstClr val="black"/>
                </a:solidFill>
              </a:rPr>
              <a:t>s.n</a:t>
            </a:r>
            <a:r>
              <a:rPr lang="en-GB" sz="1000" kern="0" dirty="0">
                <a:solidFill>
                  <a:prstClr val="black"/>
                </a:solidFill>
              </a:rPr>
              <a:t>.], 2015 (Print Service Ede), pp. 195, Doctoral Thesis Tilburg University, The Netherlands, ISBN: 978-94-91602-40-5. International Journal Integrated Care. 2016;16(2):3.</a:t>
            </a:r>
          </a:p>
          <a:p>
            <a:pPr marL="342900" indent="-342900">
              <a:buFontTx/>
              <a:buAutoNum type="arabicPeriod"/>
            </a:pPr>
            <a:r>
              <a:rPr lang="en-GB" sz="1000" kern="0" dirty="0">
                <a:solidFill>
                  <a:prstClr val="black"/>
                </a:solidFill>
              </a:rPr>
              <a:t>Nolte E, McKee M. Integration and chronic care: a review. In: Nolte E, McKee M, editors. Caring for people with chronic conditions: A health system perspective. Maidenhead: Open University Press; 2008. p. 64–91</a:t>
            </a:r>
          </a:p>
          <a:p>
            <a:pPr marL="342900" indent="-342900">
              <a:buFontTx/>
              <a:buAutoNum type="arabicPeriod"/>
            </a:pPr>
            <a:r>
              <a:rPr lang="en-GB" sz="1000" kern="0" dirty="0">
                <a:solidFill>
                  <a:prstClr val="black"/>
                </a:solidFill>
              </a:rPr>
              <a:t>Porter ME, </a:t>
            </a:r>
            <a:r>
              <a:rPr lang="en-GB" sz="1000" kern="0" dirty="0" err="1">
                <a:solidFill>
                  <a:prstClr val="black"/>
                </a:solidFill>
              </a:rPr>
              <a:t>Teisberg</a:t>
            </a:r>
            <a:r>
              <a:rPr lang="en-GB" sz="1000" kern="0" dirty="0">
                <a:solidFill>
                  <a:prstClr val="black"/>
                </a:solidFill>
              </a:rPr>
              <a:t> EO. </a:t>
            </a:r>
            <a:r>
              <a:rPr lang="en-GB" sz="1000" kern="0" dirty="0" err="1">
                <a:solidFill>
                  <a:prstClr val="black"/>
                </a:solidFill>
              </a:rPr>
              <a:t>Rede</a:t>
            </a:r>
            <a:r>
              <a:rPr lang="en-GB" sz="1000" kern="0" dirty="0">
                <a:solidFill>
                  <a:prstClr val="black"/>
                </a:solidFill>
              </a:rPr>
              <a:t> </a:t>
            </a:r>
            <a:r>
              <a:rPr lang="en-GB" sz="1000" kern="0" dirty="0" err="1">
                <a:solidFill>
                  <a:prstClr val="black"/>
                </a:solidFill>
              </a:rPr>
              <a:t>ning</a:t>
            </a:r>
            <a:r>
              <a:rPr lang="en-GB" sz="1000" kern="0" dirty="0">
                <a:solidFill>
                  <a:prstClr val="black"/>
                </a:solidFill>
              </a:rPr>
              <a:t> health care: creating value-based competition on results. Boston: Harvard Business Press; 2006</a:t>
            </a:r>
          </a:p>
          <a:p>
            <a:pPr marL="342900" indent="-342900">
              <a:buFontTx/>
              <a:buAutoNum type="arabicPeriod"/>
            </a:pPr>
            <a:r>
              <a:rPr lang="en-GB" sz="1000" kern="0" dirty="0">
                <a:solidFill>
                  <a:prstClr val="black"/>
                </a:solidFill>
              </a:rPr>
              <a:t>Evans JM, Baker GR, Berta W, Barnsley J. The evolution of integrated healthcare strategies. </a:t>
            </a:r>
            <a:r>
              <a:rPr lang="en-GB" sz="1000" kern="0" dirty="0" err="1">
                <a:solidFill>
                  <a:prstClr val="black"/>
                </a:solidFill>
              </a:rPr>
              <a:t>Adv</a:t>
            </a:r>
            <a:r>
              <a:rPr lang="en-GB" sz="1000" kern="0" dirty="0">
                <a:solidFill>
                  <a:prstClr val="black"/>
                </a:solidFill>
              </a:rPr>
              <a:t> Health Care </a:t>
            </a:r>
            <a:r>
              <a:rPr lang="en-GB" sz="1000" kern="0" dirty="0" err="1">
                <a:solidFill>
                  <a:prstClr val="black"/>
                </a:solidFill>
              </a:rPr>
              <a:t>Manag</a:t>
            </a:r>
            <a:r>
              <a:rPr lang="en-GB" sz="1000" kern="0" dirty="0">
                <a:solidFill>
                  <a:prstClr val="black"/>
                </a:solidFill>
              </a:rPr>
              <a:t>. 2013;15:125–61.</a:t>
            </a:r>
          </a:p>
          <a:p>
            <a:pPr marL="342900" indent="-342900">
              <a:buFontTx/>
              <a:buAutoNum type="arabicPeriod"/>
            </a:pPr>
            <a:r>
              <a:rPr lang="en-GB" sz="1000" kern="0" dirty="0">
                <a:solidFill>
                  <a:prstClr val="black"/>
                </a:solidFill>
              </a:rPr>
              <a:t>Evans J, Baker G, Berta W, Barnsley J. A cognitive perspective on health systems integration: results of a Canadian Delphi study. BMC Health </a:t>
            </a:r>
            <a:r>
              <a:rPr lang="en-GB" sz="1000" kern="0" dirty="0" err="1">
                <a:solidFill>
                  <a:prstClr val="black"/>
                </a:solidFill>
              </a:rPr>
              <a:t>Serv</a:t>
            </a:r>
            <a:r>
              <a:rPr lang="en-GB" sz="1000" kern="0" dirty="0">
                <a:solidFill>
                  <a:prstClr val="black"/>
                </a:solidFill>
              </a:rPr>
              <a:t> Res. 2014;14(1):222.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Valentijn P.P., </a:t>
            </a:r>
            <a:r>
              <a:rPr lang="en-US" sz="1000" dirty="0" err="1">
                <a:solidFill>
                  <a:prstClr val="black"/>
                </a:solidFill>
              </a:rPr>
              <a:t>Biermann</a:t>
            </a:r>
            <a:r>
              <a:rPr lang="en-US" sz="1000" dirty="0">
                <a:solidFill>
                  <a:prstClr val="black"/>
                </a:solidFill>
              </a:rPr>
              <a:t> C., </a:t>
            </a:r>
            <a:r>
              <a:rPr lang="en-US" sz="1000" dirty="0" err="1">
                <a:solidFill>
                  <a:prstClr val="black"/>
                </a:solidFill>
              </a:rPr>
              <a:t>Bruijnzeels</a:t>
            </a:r>
            <a:r>
              <a:rPr lang="en-US" sz="1000" dirty="0">
                <a:solidFill>
                  <a:prstClr val="black"/>
                </a:solidFill>
              </a:rPr>
              <a:t> M.A. Value-based integrated (renal) care: setting a development agenda for research and implementation strategies. BMC Health </a:t>
            </a:r>
            <a:r>
              <a:rPr lang="en-US" sz="1000" dirty="0" err="1">
                <a:solidFill>
                  <a:prstClr val="black"/>
                </a:solidFill>
              </a:rPr>
              <a:t>Serv</a:t>
            </a:r>
            <a:r>
              <a:rPr lang="en-US" sz="1000" dirty="0">
                <a:solidFill>
                  <a:prstClr val="black"/>
                </a:solidFill>
              </a:rPr>
              <a:t> Res. 2016;16:330- 016-1586-0.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Valentijn P.P., </a:t>
            </a:r>
            <a:r>
              <a:rPr lang="en-US" sz="1000" dirty="0" err="1">
                <a:solidFill>
                  <a:prstClr val="black"/>
                </a:solidFill>
              </a:rPr>
              <a:t>Schepman</a:t>
            </a:r>
            <a:r>
              <a:rPr lang="en-US" sz="1000" dirty="0">
                <a:solidFill>
                  <a:prstClr val="black"/>
                </a:solidFill>
              </a:rPr>
              <a:t> S.M., </a:t>
            </a:r>
            <a:r>
              <a:rPr lang="en-US" sz="1000" dirty="0" err="1">
                <a:solidFill>
                  <a:prstClr val="black"/>
                </a:solidFill>
              </a:rPr>
              <a:t>Opheij</a:t>
            </a:r>
            <a:r>
              <a:rPr lang="en-US" sz="1000" dirty="0">
                <a:solidFill>
                  <a:prstClr val="black"/>
                </a:solidFill>
              </a:rPr>
              <a:t> W., </a:t>
            </a:r>
            <a:r>
              <a:rPr lang="en-US" sz="1000" dirty="0" err="1">
                <a:solidFill>
                  <a:prstClr val="black"/>
                </a:solidFill>
              </a:rPr>
              <a:t>Bruijnzeels</a:t>
            </a:r>
            <a:r>
              <a:rPr lang="en-US" sz="1000" dirty="0">
                <a:solidFill>
                  <a:prstClr val="black"/>
                </a:solidFill>
              </a:rPr>
              <a:t> M.A. Understanding integrated care: A comprehensive conceptual framework based on the integrative functions of primary care. International Journal of Integrated Care. 2013;13:e010.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Valentijn P.P., </a:t>
            </a:r>
            <a:r>
              <a:rPr lang="en-US" sz="1000" dirty="0" err="1">
                <a:solidFill>
                  <a:prstClr val="black"/>
                </a:solidFill>
              </a:rPr>
              <a:t>Boesveld</a:t>
            </a:r>
            <a:r>
              <a:rPr lang="en-US" sz="1000" dirty="0">
                <a:solidFill>
                  <a:prstClr val="black"/>
                </a:solidFill>
              </a:rPr>
              <a:t> I.C., van der </a:t>
            </a:r>
            <a:r>
              <a:rPr lang="en-US" sz="1000" dirty="0" err="1">
                <a:solidFill>
                  <a:prstClr val="black"/>
                </a:solidFill>
              </a:rPr>
              <a:t>Klauw</a:t>
            </a:r>
            <a:r>
              <a:rPr lang="en-US" sz="1000" dirty="0">
                <a:solidFill>
                  <a:prstClr val="black"/>
                </a:solidFill>
              </a:rPr>
              <a:t>, D.M., </a:t>
            </a:r>
            <a:r>
              <a:rPr lang="en-US" sz="1000" dirty="0" err="1">
                <a:solidFill>
                  <a:prstClr val="black"/>
                </a:solidFill>
              </a:rPr>
              <a:t>Ruwaard</a:t>
            </a:r>
            <a:r>
              <a:rPr lang="en-US" sz="1000" dirty="0">
                <a:solidFill>
                  <a:prstClr val="black"/>
                </a:solidFill>
              </a:rPr>
              <a:t> D., </a:t>
            </a:r>
            <a:r>
              <a:rPr lang="en-US" sz="1000" dirty="0" err="1">
                <a:solidFill>
                  <a:prstClr val="black"/>
                </a:solidFill>
              </a:rPr>
              <a:t>Struijs</a:t>
            </a:r>
            <a:r>
              <a:rPr lang="en-US" sz="1000" dirty="0">
                <a:solidFill>
                  <a:prstClr val="black"/>
                </a:solidFill>
              </a:rPr>
              <a:t> J.N., </a:t>
            </a:r>
            <a:r>
              <a:rPr lang="en-US" sz="1000" dirty="0" err="1">
                <a:solidFill>
                  <a:prstClr val="black"/>
                </a:solidFill>
              </a:rPr>
              <a:t>Molema</a:t>
            </a:r>
            <a:r>
              <a:rPr lang="en-US" sz="1000" dirty="0">
                <a:solidFill>
                  <a:prstClr val="black"/>
                </a:solidFill>
              </a:rPr>
              <a:t> J.J., </a:t>
            </a:r>
            <a:r>
              <a:rPr lang="en-US" sz="1000" dirty="0" err="1">
                <a:solidFill>
                  <a:prstClr val="black"/>
                </a:solidFill>
              </a:rPr>
              <a:t>Bruijnzeels</a:t>
            </a:r>
            <a:r>
              <a:rPr lang="en-US" sz="1000" dirty="0">
                <a:solidFill>
                  <a:prstClr val="black"/>
                </a:solidFill>
              </a:rPr>
              <a:t> M.A., </a:t>
            </a:r>
            <a:r>
              <a:rPr lang="en-US" sz="1000" dirty="0" err="1">
                <a:solidFill>
                  <a:prstClr val="black"/>
                </a:solidFill>
              </a:rPr>
              <a:t>Vrijhoef</a:t>
            </a:r>
            <a:r>
              <a:rPr lang="en-US" sz="1000" dirty="0">
                <a:solidFill>
                  <a:prstClr val="black"/>
                </a:solidFill>
              </a:rPr>
              <a:t> H.J. Towards a taxonomy for integrated care: A mixed-methods study. International Journal of Integrated Care. 2015;15:e003.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Valentijn P.P., </a:t>
            </a:r>
            <a:r>
              <a:rPr lang="en-US" sz="1000" dirty="0" err="1">
                <a:solidFill>
                  <a:prstClr val="black"/>
                </a:solidFill>
              </a:rPr>
              <a:t>Vrijhoef</a:t>
            </a:r>
            <a:r>
              <a:rPr lang="en-US" sz="1000" dirty="0">
                <a:solidFill>
                  <a:prstClr val="black"/>
                </a:solidFill>
              </a:rPr>
              <a:t> H.J., </a:t>
            </a:r>
            <a:r>
              <a:rPr lang="en-US" sz="1000" dirty="0" err="1">
                <a:solidFill>
                  <a:prstClr val="black"/>
                </a:solidFill>
              </a:rPr>
              <a:t>Ruwaard</a:t>
            </a:r>
            <a:r>
              <a:rPr lang="en-US" sz="1000" dirty="0">
                <a:solidFill>
                  <a:prstClr val="black"/>
                </a:solidFill>
              </a:rPr>
              <a:t> D., </a:t>
            </a:r>
            <a:r>
              <a:rPr lang="en-US" sz="1000" dirty="0" err="1">
                <a:solidFill>
                  <a:prstClr val="black"/>
                </a:solidFill>
              </a:rPr>
              <a:t>Boesveld</a:t>
            </a:r>
            <a:r>
              <a:rPr lang="en-US" sz="1000" dirty="0">
                <a:solidFill>
                  <a:prstClr val="black"/>
                </a:solidFill>
              </a:rPr>
              <a:t> I., </a:t>
            </a:r>
            <a:r>
              <a:rPr lang="en-US" sz="1000" dirty="0" err="1">
                <a:solidFill>
                  <a:prstClr val="black"/>
                </a:solidFill>
              </a:rPr>
              <a:t>Arends</a:t>
            </a:r>
            <a:r>
              <a:rPr lang="en-US" sz="1000" dirty="0">
                <a:solidFill>
                  <a:prstClr val="black"/>
                </a:solidFill>
              </a:rPr>
              <a:t> R.Y., </a:t>
            </a:r>
            <a:r>
              <a:rPr lang="en-US" sz="1000" dirty="0" err="1">
                <a:solidFill>
                  <a:prstClr val="black"/>
                </a:solidFill>
              </a:rPr>
              <a:t>Bruijnzeels</a:t>
            </a:r>
            <a:r>
              <a:rPr lang="en-US" sz="1000" dirty="0">
                <a:solidFill>
                  <a:prstClr val="black"/>
                </a:solidFill>
              </a:rPr>
              <a:t> M.A. Towards an international taxonomy of integrated primary care: A Delphi consensus approach. BMC Family Practice. 2015;16(1):</a:t>
            </a:r>
            <a:r>
              <a:rPr lang="en-US" sz="1000" dirty="0" smtClean="0">
                <a:solidFill>
                  <a:prstClr val="black"/>
                </a:solidFill>
              </a:rPr>
              <a:t>64-015-0278-x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World Health Organization. The world health report 2008: Primary health care - now more than ever. Geneva: World Health Organization; </a:t>
            </a:r>
            <a:r>
              <a:rPr lang="en-US" sz="1000" dirty="0" smtClean="0">
                <a:solidFill>
                  <a:prstClr val="black"/>
                </a:solidFill>
              </a:rPr>
              <a:t>2008</a:t>
            </a:r>
          </a:p>
          <a:p>
            <a:pPr marL="342900" indent="-342900">
              <a:buFontTx/>
              <a:buAutoNum type="arabicPeriod"/>
            </a:pPr>
            <a:r>
              <a:rPr lang="en-US" sz="1000" dirty="0" err="1">
                <a:solidFill>
                  <a:prstClr val="black"/>
                </a:solidFill>
              </a:rPr>
              <a:t>Gröne</a:t>
            </a:r>
            <a:r>
              <a:rPr lang="en-US" sz="1000" dirty="0">
                <a:solidFill>
                  <a:prstClr val="black"/>
                </a:solidFill>
              </a:rPr>
              <a:t> O, Garcia-</a:t>
            </a:r>
            <a:r>
              <a:rPr lang="en-US" sz="1000" dirty="0" err="1">
                <a:solidFill>
                  <a:prstClr val="black"/>
                </a:solidFill>
              </a:rPr>
              <a:t>Barbero</a:t>
            </a:r>
            <a:r>
              <a:rPr lang="en-US" sz="1000" dirty="0">
                <a:solidFill>
                  <a:prstClr val="black"/>
                </a:solidFill>
              </a:rPr>
              <a:t> M. Integrated care: a position paper of the WHO European of </a:t>
            </a:r>
            <a:r>
              <a:rPr lang="en-US" sz="1000" dirty="0" err="1">
                <a:solidFill>
                  <a:prstClr val="black"/>
                </a:solidFill>
              </a:rPr>
              <a:t>ce</a:t>
            </a:r>
            <a:r>
              <a:rPr lang="en-US" sz="1000" dirty="0">
                <a:solidFill>
                  <a:prstClr val="black"/>
                </a:solidFill>
              </a:rPr>
              <a:t> for integrated health care services. </a:t>
            </a:r>
            <a:r>
              <a:rPr lang="en-US" sz="1000" dirty="0" err="1">
                <a:solidFill>
                  <a:prstClr val="black"/>
                </a:solidFill>
              </a:rPr>
              <a:t>Int</a:t>
            </a:r>
            <a:r>
              <a:rPr lang="en-US" sz="1000" dirty="0">
                <a:solidFill>
                  <a:prstClr val="black"/>
                </a:solidFill>
              </a:rPr>
              <a:t> J </a:t>
            </a:r>
            <a:r>
              <a:rPr lang="en-US" sz="1000" dirty="0" err="1">
                <a:solidFill>
                  <a:prstClr val="black"/>
                </a:solidFill>
              </a:rPr>
              <a:t>Integr</a:t>
            </a:r>
            <a:r>
              <a:rPr lang="en-US" sz="1000" dirty="0">
                <a:solidFill>
                  <a:prstClr val="black"/>
                </a:solidFill>
              </a:rPr>
              <a:t> Care 2001, 1:e21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Kodner DL. All together now: a conceptual exploration of integrated care. </a:t>
            </a:r>
            <a:r>
              <a:rPr lang="en-US" sz="1000" dirty="0" err="1">
                <a:solidFill>
                  <a:prstClr val="black"/>
                </a:solidFill>
              </a:rPr>
              <a:t>Healthc</a:t>
            </a:r>
            <a:r>
              <a:rPr lang="en-US" sz="1000" dirty="0">
                <a:solidFill>
                  <a:prstClr val="black"/>
                </a:solidFill>
              </a:rPr>
              <a:t> Q 2009, 13 (Special Issue):6-15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World Health Organization. Scaling up action against </a:t>
            </a:r>
            <a:r>
              <a:rPr lang="en-US" sz="1000" dirty="0" err="1">
                <a:solidFill>
                  <a:prstClr val="black"/>
                </a:solidFill>
              </a:rPr>
              <a:t>noncommunicable</a:t>
            </a:r>
            <a:r>
              <a:rPr lang="en-US" sz="1000" dirty="0">
                <a:solidFill>
                  <a:prstClr val="black"/>
                </a:solidFill>
              </a:rPr>
              <a:t> diseases: How much will it cost? Geneva: World </a:t>
            </a:r>
            <a:r>
              <a:rPr lang="en-US" sz="1000" dirty="0" smtClean="0">
                <a:solidFill>
                  <a:prstClr val="black"/>
                </a:solidFill>
              </a:rPr>
              <a:t>Health Organization</a:t>
            </a:r>
            <a:r>
              <a:rPr lang="en-US" sz="1000" dirty="0">
                <a:solidFill>
                  <a:prstClr val="black"/>
                </a:solidFill>
              </a:rPr>
              <a:t>; 2011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Anderson G, Hopkins J. The latest disease burden challenge. In Health reform: Meeting the </a:t>
            </a:r>
            <a:r>
              <a:rPr lang="en-US" sz="1000" dirty="0" err="1">
                <a:solidFill>
                  <a:prstClr val="black"/>
                </a:solidFill>
              </a:rPr>
              <a:t>challange</a:t>
            </a:r>
            <a:r>
              <a:rPr lang="en-US" sz="1000" dirty="0">
                <a:solidFill>
                  <a:prstClr val="black"/>
                </a:solidFill>
              </a:rPr>
              <a:t> of ageing and multiple morbidities. Edited by OECD. Paris: OECD Publishing; 2011:15-35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Barnett K, Mercer SW, </a:t>
            </a:r>
            <a:r>
              <a:rPr lang="en-US" sz="1000" dirty="0" err="1">
                <a:solidFill>
                  <a:prstClr val="black"/>
                </a:solidFill>
              </a:rPr>
              <a:t>Norbury</a:t>
            </a:r>
            <a:r>
              <a:rPr lang="en-US" sz="1000" dirty="0">
                <a:solidFill>
                  <a:prstClr val="black"/>
                </a:solidFill>
              </a:rPr>
              <a:t> M, </a:t>
            </a:r>
            <a:r>
              <a:rPr lang="en-US" sz="1000" dirty="0" smtClean="0">
                <a:solidFill>
                  <a:prstClr val="black"/>
                </a:solidFill>
              </a:rPr>
              <a:t>Watt G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Wyke</a:t>
            </a:r>
            <a:r>
              <a:rPr lang="en-US" sz="1000" dirty="0">
                <a:solidFill>
                  <a:prstClr val="black"/>
                </a:solidFill>
              </a:rPr>
              <a:t> S, Guthrie B. Epidemiology of multimorbidity and implications for health care, research, and medical education: a cross-sectional study. The Lancet 2012, 380(9836):37-43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Begun JW, Zimmerman B, Dooley K. Health care organizations as complex adaptive systems. In Advances in health care organization theory. Edited by Mick SS, </a:t>
            </a:r>
            <a:r>
              <a:rPr lang="en-US" sz="1000" dirty="0" err="1">
                <a:solidFill>
                  <a:prstClr val="black"/>
                </a:solidFill>
              </a:rPr>
              <a:t>Wyttenback</a:t>
            </a:r>
            <a:r>
              <a:rPr lang="en-US" sz="1000" dirty="0">
                <a:solidFill>
                  <a:prstClr val="black"/>
                </a:solidFill>
              </a:rPr>
              <a:t> ME. San Francisco: </a:t>
            </a:r>
            <a:r>
              <a:rPr lang="en-US" sz="1000" dirty="0" err="1">
                <a:solidFill>
                  <a:prstClr val="black"/>
                </a:solidFill>
              </a:rPr>
              <a:t>Jossey</a:t>
            </a:r>
            <a:r>
              <a:rPr lang="en-US" sz="1000" dirty="0">
                <a:solidFill>
                  <a:prstClr val="black"/>
                </a:solidFill>
              </a:rPr>
              <a:t>-Bass; 2003:253-288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Huber M, </a:t>
            </a:r>
            <a:r>
              <a:rPr lang="en-US" sz="1000" dirty="0" err="1">
                <a:solidFill>
                  <a:prstClr val="black"/>
                </a:solidFill>
              </a:rPr>
              <a:t>Knottnerus</a:t>
            </a:r>
            <a:r>
              <a:rPr lang="en-US" sz="1000" dirty="0">
                <a:solidFill>
                  <a:prstClr val="black"/>
                </a:solidFill>
              </a:rPr>
              <a:t> JA, Green L, van der Horst H, </a:t>
            </a:r>
            <a:r>
              <a:rPr lang="en-US" sz="1000" dirty="0" err="1">
                <a:solidFill>
                  <a:prstClr val="black"/>
                </a:solidFill>
              </a:rPr>
              <a:t>Jadad</a:t>
            </a:r>
            <a:r>
              <a:rPr lang="en-US" sz="1000" dirty="0">
                <a:solidFill>
                  <a:prstClr val="black"/>
                </a:solidFill>
              </a:rPr>
              <a:t> AR, </a:t>
            </a:r>
            <a:r>
              <a:rPr lang="en-US" sz="1000" dirty="0" err="1">
                <a:solidFill>
                  <a:prstClr val="black"/>
                </a:solidFill>
              </a:rPr>
              <a:t>Kromhout</a:t>
            </a:r>
            <a:r>
              <a:rPr lang="en-US" sz="1000" dirty="0">
                <a:solidFill>
                  <a:prstClr val="black"/>
                </a:solidFill>
              </a:rPr>
              <a:t> D, Leonard B, </a:t>
            </a:r>
            <a:r>
              <a:rPr lang="en-US" sz="1000" dirty="0" err="1">
                <a:solidFill>
                  <a:prstClr val="black"/>
                </a:solidFill>
              </a:rPr>
              <a:t>Lorig</a:t>
            </a:r>
            <a:r>
              <a:rPr lang="en-US" sz="1000" dirty="0">
                <a:solidFill>
                  <a:prstClr val="black"/>
                </a:solidFill>
              </a:rPr>
              <a:t> K, </a:t>
            </a:r>
            <a:r>
              <a:rPr lang="en-US" sz="1000" dirty="0" err="1">
                <a:solidFill>
                  <a:prstClr val="black"/>
                </a:solidFill>
              </a:rPr>
              <a:t>Loureiro</a:t>
            </a:r>
            <a:r>
              <a:rPr lang="en-US" sz="1000" dirty="0">
                <a:solidFill>
                  <a:prstClr val="black"/>
                </a:solidFill>
              </a:rPr>
              <a:t> MI, van der Meer JW, Schnabel P, Smith R, van </a:t>
            </a:r>
            <a:r>
              <a:rPr lang="en-US" sz="1000" dirty="0" err="1">
                <a:solidFill>
                  <a:prstClr val="black"/>
                </a:solidFill>
              </a:rPr>
              <a:t>Weel</a:t>
            </a:r>
            <a:r>
              <a:rPr lang="en-US" sz="1000" dirty="0">
                <a:solidFill>
                  <a:prstClr val="black"/>
                </a:solidFill>
              </a:rPr>
              <a:t> C, </a:t>
            </a:r>
            <a:r>
              <a:rPr lang="en-US" sz="1000" dirty="0" err="1">
                <a:solidFill>
                  <a:prstClr val="black"/>
                </a:solidFill>
              </a:rPr>
              <a:t>Smid</a:t>
            </a:r>
            <a:r>
              <a:rPr lang="en-US" sz="1000" dirty="0">
                <a:solidFill>
                  <a:prstClr val="black"/>
                </a:solidFill>
              </a:rPr>
              <a:t> H. How should we de ne health? BMJ 2011, 343:d4163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 err="1">
                <a:solidFill>
                  <a:prstClr val="black"/>
                </a:solidFill>
              </a:rPr>
              <a:t>Alderwick</a:t>
            </a:r>
            <a:r>
              <a:rPr lang="en-US" sz="1000" dirty="0">
                <a:solidFill>
                  <a:prstClr val="black"/>
                </a:solidFill>
              </a:rPr>
              <a:t> H, Ham C, Buck D. Population health systems: Going beyond integrated care. London: Kings Fund; 2015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Song Z, </a:t>
            </a:r>
            <a:r>
              <a:rPr lang="en-US" sz="1000" dirty="0" err="1">
                <a:solidFill>
                  <a:prstClr val="black"/>
                </a:solidFill>
              </a:rPr>
              <a:t>Safran</a:t>
            </a:r>
            <a:r>
              <a:rPr lang="en-US" sz="1000" dirty="0">
                <a:solidFill>
                  <a:prstClr val="black"/>
                </a:solidFill>
              </a:rPr>
              <a:t> DG, Landon BE, Landrum MB, He Y, Mechanic RE, Day MP, </a:t>
            </a:r>
            <a:r>
              <a:rPr lang="en-US" sz="1000" dirty="0" err="1">
                <a:solidFill>
                  <a:prstClr val="black"/>
                </a:solidFill>
              </a:rPr>
              <a:t>Chernew</a:t>
            </a:r>
            <a:r>
              <a:rPr lang="en-US" sz="1000" dirty="0">
                <a:solidFill>
                  <a:prstClr val="black"/>
                </a:solidFill>
              </a:rPr>
              <a:t> ME. The ‘Alternative Quality Contract,’ based on a global budget, lowered medical spending and improved quality. Health </a:t>
            </a:r>
            <a:r>
              <a:rPr lang="en-US" sz="1000" dirty="0" err="1">
                <a:solidFill>
                  <a:prstClr val="black"/>
                </a:solidFill>
              </a:rPr>
              <a:t>Aff</a:t>
            </a:r>
            <a:r>
              <a:rPr lang="en-US" sz="1000" dirty="0">
                <a:solidFill>
                  <a:prstClr val="black"/>
                </a:solidFill>
              </a:rPr>
              <a:t> (Millwood) 2012, 31(8):1885-1894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Hildebrandt H, Herman C, </a:t>
            </a:r>
            <a:r>
              <a:rPr lang="en-US" sz="1000" dirty="0" err="1">
                <a:solidFill>
                  <a:prstClr val="black"/>
                </a:solidFill>
              </a:rPr>
              <a:t>Knittel</a:t>
            </a:r>
            <a:r>
              <a:rPr lang="en-US" sz="1000" dirty="0">
                <a:solidFill>
                  <a:prstClr val="black"/>
                </a:solidFill>
              </a:rPr>
              <a:t> R, Richter-</a:t>
            </a:r>
            <a:r>
              <a:rPr lang="en-US" sz="1000" dirty="0" err="1">
                <a:solidFill>
                  <a:prstClr val="black"/>
                </a:solidFill>
              </a:rPr>
              <a:t>Reichhelm</a:t>
            </a:r>
            <a:r>
              <a:rPr lang="en-US" sz="1000" dirty="0">
                <a:solidFill>
                  <a:prstClr val="black"/>
                </a:solidFill>
              </a:rPr>
              <a:t> M, Siegel A, </a:t>
            </a:r>
            <a:r>
              <a:rPr lang="en-US" sz="1000" dirty="0" err="1">
                <a:solidFill>
                  <a:prstClr val="black"/>
                </a:solidFill>
              </a:rPr>
              <a:t>Witzenrath</a:t>
            </a:r>
            <a:r>
              <a:rPr lang="en-US" sz="1000" dirty="0">
                <a:solidFill>
                  <a:prstClr val="black"/>
                </a:solidFill>
              </a:rPr>
              <a:t> W. </a:t>
            </a:r>
            <a:r>
              <a:rPr lang="en-US" sz="1000" dirty="0" err="1">
                <a:solidFill>
                  <a:prstClr val="black"/>
                </a:solidFill>
              </a:rPr>
              <a:t>Gesundes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Kinzigtal</a:t>
            </a:r>
            <a:r>
              <a:rPr lang="en-US" sz="1000" dirty="0">
                <a:solidFill>
                  <a:prstClr val="black"/>
                </a:solidFill>
              </a:rPr>
              <a:t> Integrated Care: improving population health by a shared health gain approach and a shared savings contract. </a:t>
            </a:r>
            <a:r>
              <a:rPr lang="en-US" sz="1000" dirty="0" err="1">
                <a:solidFill>
                  <a:prstClr val="black"/>
                </a:solidFill>
              </a:rPr>
              <a:t>Int</a:t>
            </a:r>
            <a:r>
              <a:rPr lang="en-US" sz="1000" dirty="0">
                <a:solidFill>
                  <a:prstClr val="black"/>
                </a:solidFill>
              </a:rPr>
              <a:t> J </a:t>
            </a:r>
            <a:r>
              <a:rPr lang="en-US" sz="1000" dirty="0" err="1">
                <a:solidFill>
                  <a:prstClr val="black"/>
                </a:solidFill>
              </a:rPr>
              <a:t>Integr</a:t>
            </a:r>
            <a:r>
              <a:rPr lang="en-US" sz="1000" dirty="0">
                <a:solidFill>
                  <a:prstClr val="black"/>
                </a:solidFill>
              </a:rPr>
              <a:t> Care 2010, 10:e046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000" dirty="0" err="1">
                <a:solidFill>
                  <a:prstClr val="black"/>
                </a:solidFill>
              </a:rPr>
              <a:t>Struijs</a:t>
            </a:r>
            <a:r>
              <a:rPr lang="en-US" sz="1000" dirty="0">
                <a:solidFill>
                  <a:prstClr val="black"/>
                </a:solidFill>
              </a:rPr>
              <a:t> JN, Baan CA. Integrating care through bundled payments—lessons from the Netherlands. N </a:t>
            </a:r>
            <a:r>
              <a:rPr lang="en-US" sz="1000" dirty="0" err="1">
                <a:solidFill>
                  <a:prstClr val="black"/>
                </a:solidFill>
              </a:rPr>
              <a:t>Engl</a:t>
            </a:r>
            <a:r>
              <a:rPr lang="en-US" sz="1000" dirty="0">
                <a:solidFill>
                  <a:prstClr val="black"/>
                </a:solidFill>
              </a:rPr>
              <a:t> J Med 2011, 364(11):990-991.</a:t>
            </a:r>
          </a:p>
        </p:txBody>
      </p:sp>
    </p:spTree>
    <p:extLst>
      <p:ext uri="{BB962C8B-B14F-4D97-AF65-F5344CB8AC3E}">
        <p14:creationId xmlns:p14="http://schemas.microsoft.com/office/powerpoint/2010/main" val="16897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The problem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159642" y="6516129"/>
            <a:ext cx="7398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Valentijn (2016), </a:t>
            </a:r>
            <a:r>
              <a:rPr lang="nl-NL" sz="800" dirty="0" smtClean="0">
                <a:solidFill>
                  <a:schemeClr val="bg1"/>
                </a:solidFill>
              </a:rPr>
              <a:t> </a:t>
            </a:r>
            <a:r>
              <a:rPr lang="nl-NL" sz="800" dirty="0" err="1" smtClean="0">
                <a:solidFill>
                  <a:schemeClr val="bg1"/>
                </a:solidFill>
              </a:rPr>
              <a:t>Gröne</a:t>
            </a:r>
            <a:r>
              <a:rPr lang="nl-NL" sz="800" dirty="0" smtClean="0">
                <a:solidFill>
                  <a:schemeClr val="bg1"/>
                </a:solidFill>
              </a:rPr>
              <a:t> (2001), WHO (2008)  </a:t>
            </a:r>
            <a:endParaRPr lang="nl-NL" sz="8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89" y="1170797"/>
            <a:ext cx="8173619" cy="481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9215828" y="5615306"/>
            <a:ext cx="1616360" cy="4238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 rot="1979952">
            <a:off x="7084406" y="2796384"/>
            <a:ext cx="162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Secondary care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50878" y="44082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7" name="Rechthoek 26"/>
          <p:cNvSpPr/>
          <p:nvPr/>
        </p:nvSpPr>
        <p:spPr>
          <a:xfrm rot="3565667">
            <a:off x="3287851" y="4156944"/>
            <a:ext cx="155475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Primary care </a:t>
            </a:r>
            <a:endParaRPr lang="nl-N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1731" y="0"/>
            <a:ext cx="5463525" cy="54731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Fragmented delivery system </a:t>
            </a:r>
            <a:endParaRPr lang="en-GB" sz="3600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solidFill>
                  <a:prstClr val="white"/>
                </a:solidFill>
              </a:rPr>
              <a:t>Kodner </a:t>
            </a:r>
            <a:r>
              <a:rPr lang="nl-NL" sz="1000" dirty="0">
                <a:solidFill>
                  <a:prstClr val="white"/>
                </a:solidFill>
              </a:rPr>
              <a:t>(2009</a:t>
            </a:r>
            <a:r>
              <a:rPr lang="nl-NL" sz="1000" dirty="0" smtClean="0">
                <a:solidFill>
                  <a:prstClr val="white"/>
                </a:solidFill>
              </a:rPr>
              <a:t>), Anderson (2011), </a:t>
            </a:r>
            <a:r>
              <a:rPr lang="nl-NL" sz="1000" dirty="0" err="1">
                <a:solidFill>
                  <a:prstClr val="white"/>
                </a:solidFill>
              </a:rPr>
              <a:t>Barnett</a:t>
            </a:r>
            <a:r>
              <a:rPr lang="nl-NL" sz="1000" dirty="0">
                <a:solidFill>
                  <a:prstClr val="white"/>
                </a:solidFill>
              </a:rPr>
              <a:t> </a:t>
            </a:r>
            <a:r>
              <a:rPr lang="nl-NL" sz="1000" dirty="0" smtClean="0">
                <a:solidFill>
                  <a:prstClr val="white"/>
                </a:solidFill>
              </a:rPr>
              <a:t> (2012 ), WHO (2001, 2012) </a:t>
            </a:r>
            <a:endParaRPr lang="nl-NL" sz="1000" dirty="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134767" y="5463251"/>
            <a:ext cx="1616360" cy="4238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75933" y="602909"/>
            <a:ext cx="1596604" cy="1377814"/>
          </a:xfrm>
          <a:prstGeom prst="roundRect">
            <a:avLst>
              <a:gd name="adj" fmla="val 5556"/>
            </a:avLst>
          </a:prstGeom>
          <a:solidFill>
            <a:srgbClr val="FF9933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457200"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Poor coordination </a:t>
            </a:r>
            <a:r>
              <a:rPr lang="en-GB" sz="1200" kern="0" dirty="0" smtClean="0">
                <a:solidFill>
                  <a:srgbClr val="FFFFFE"/>
                </a:solidFill>
                <a:latin typeface="Arial"/>
              </a:rPr>
              <a:t>of care </a:t>
            </a:r>
            <a:endParaRPr lang="en-GB" sz="1200" kern="0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772508" y="611649"/>
            <a:ext cx="1770244" cy="1363219"/>
          </a:xfrm>
          <a:prstGeom prst="roundRect">
            <a:avLst>
              <a:gd name="adj" fmla="val 5556"/>
            </a:avLst>
          </a:prstGeom>
          <a:solidFill>
            <a:srgbClr val="FF9933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457200">
              <a:defRPr/>
            </a:pPr>
            <a:r>
              <a:rPr lang="en-GB" sz="1200" kern="0" dirty="0" smtClean="0">
                <a:solidFill>
                  <a:prstClr val="white"/>
                </a:solidFill>
                <a:latin typeface="Arial"/>
              </a:rPr>
              <a:t>Lack of  </a:t>
            </a: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accountability across providers</a:t>
            </a:r>
            <a:endParaRPr lang="en-GB" sz="1200" kern="0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644964" y="611649"/>
            <a:ext cx="1672537" cy="1363219"/>
          </a:xfrm>
          <a:prstGeom prst="roundRect">
            <a:avLst>
              <a:gd name="adj" fmla="val 5556"/>
            </a:avLst>
          </a:prstGeom>
          <a:solidFill>
            <a:srgbClr val="FF9933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457200">
              <a:defRPr/>
            </a:pPr>
            <a:r>
              <a:rPr lang="en-GB" sz="1200" kern="0" dirty="0" smtClean="0">
                <a:solidFill>
                  <a:srgbClr val="FFFFFE"/>
                </a:solidFill>
                <a:latin typeface="Arial"/>
              </a:rPr>
              <a:t>Misalignment of </a:t>
            </a: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payment incentives</a:t>
            </a:r>
            <a:endParaRPr lang="en-GB" sz="1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9944" y="2087296"/>
            <a:ext cx="1672537" cy="1520097"/>
          </a:xfrm>
          <a:prstGeom prst="roundRect">
            <a:avLst>
              <a:gd name="adj" fmla="val 5556"/>
            </a:avLst>
          </a:prstGeom>
          <a:solidFill>
            <a:srgbClr val="FF9933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457200"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Little transparency  </a:t>
            </a:r>
            <a:r>
              <a:rPr lang="en-GB" sz="1200" kern="0" dirty="0" smtClean="0">
                <a:solidFill>
                  <a:schemeClr val="bg1"/>
                </a:solidFill>
                <a:latin typeface="Arial"/>
              </a:rPr>
              <a:t>in cost and medical outcomes</a:t>
            </a:r>
            <a:endParaRPr lang="en-GB" sz="12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1772146" y="2111074"/>
            <a:ext cx="1770606" cy="1496319"/>
          </a:xfrm>
          <a:prstGeom prst="roundRect">
            <a:avLst>
              <a:gd name="adj" fmla="val 5556"/>
            </a:avLst>
          </a:prstGeom>
          <a:solidFill>
            <a:srgbClr val="FF9933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457200">
              <a:defRPr/>
            </a:pPr>
            <a:endParaRPr lang="nl-NL" sz="1200" b="1" kern="0" dirty="0" smtClean="0">
              <a:solidFill>
                <a:srgbClr val="FF0000"/>
              </a:solidFill>
              <a:latin typeface="Arial"/>
            </a:endParaRPr>
          </a:p>
          <a:p>
            <a:pPr algn="ctr" defTabSz="457200">
              <a:defRPr/>
            </a:pPr>
            <a:endParaRPr lang="nl-NL" sz="1200" b="1" kern="0" dirty="0">
              <a:solidFill>
                <a:srgbClr val="FF0000"/>
              </a:solidFill>
              <a:latin typeface="Arial"/>
            </a:endParaRPr>
          </a:p>
          <a:p>
            <a:pPr algn="ctr" defTabSz="457200"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App. 25% </a:t>
            </a:r>
            <a:r>
              <a:rPr lang="en-GB" sz="1200" kern="0" dirty="0" smtClean="0">
                <a:solidFill>
                  <a:schemeClr val="bg1"/>
                </a:solidFill>
                <a:latin typeface="Arial"/>
              </a:rPr>
              <a:t>of all patients' are </a:t>
            </a: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harmed by medical mistakes</a:t>
            </a:r>
            <a:endParaRPr lang="en-GB" sz="1200" kern="0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3638749" y="2087296"/>
            <a:ext cx="1672537" cy="1520097"/>
          </a:xfrm>
          <a:prstGeom prst="roundRect">
            <a:avLst>
              <a:gd name="adj" fmla="val 5556"/>
            </a:avLst>
          </a:prstGeom>
          <a:solidFill>
            <a:srgbClr val="FF9933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457200"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30% </a:t>
            </a:r>
            <a:r>
              <a:rPr lang="en-GB" sz="1200" kern="0" dirty="0" smtClean="0">
                <a:solidFill>
                  <a:srgbClr val="FFFFFE"/>
                </a:solidFill>
                <a:latin typeface="Arial"/>
              </a:rPr>
              <a:t>of all funds expended to healthcare are </a:t>
            </a:r>
            <a:r>
              <a:rPr lang="en-GB" sz="1200" b="1" kern="0" dirty="0" smtClean="0">
                <a:solidFill>
                  <a:srgbClr val="FF0000"/>
                </a:solidFill>
                <a:latin typeface="Arial"/>
              </a:rPr>
              <a:t>wasted</a:t>
            </a:r>
            <a:endParaRPr lang="en-GB" sz="1200" b="1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05" y="747855"/>
            <a:ext cx="624588" cy="62459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1" y="1965353"/>
            <a:ext cx="971772" cy="97177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" y="671840"/>
            <a:ext cx="667171" cy="66717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6" y="2222526"/>
            <a:ext cx="818156" cy="818158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1" y="2022047"/>
            <a:ext cx="971772" cy="971774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97" y="671840"/>
            <a:ext cx="876257" cy="876259"/>
          </a:xfrm>
          <a:prstGeom prst="rect">
            <a:avLst/>
          </a:prstGeom>
        </p:spPr>
      </p:pic>
      <p:sp>
        <p:nvSpPr>
          <p:cNvPr id="26" name="Titel 1"/>
          <p:cNvSpPr txBox="1">
            <a:spLocks/>
          </p:cNvSpPr>
          <p:nvPr/>
        </p:nvSpPr>
        <p:spPr>
          <a:xfrm>
            <a:off x="9301163" y="5675162"/>
            <a:ext cx="2727805" cy="54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Global trends</a:t>
            </a:r>
            <a:endParaRPr lang="en-GB" sz="3600" b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6330" y="1120055"/>
            <a:ext cx="1732808" cy="1528146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10567755" y="3026461"/>
            <a:ext cx="131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sz="4000" b="1" dirty="0">
                <a:solidFill>
                  <a:srgbClr val="E48312"/>
                </a:solidFill>
              </a:rPr>
              <a:t>62 %</a:t>
            </a: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4826" y="2387701"/>
            <a:ext cx="1712284" cy="149485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445923" y="4217789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solidFill>
                  <a:srgbClr val="009193"/>
                </a:solidFill>
              </a:rPr>
              <a:t>50 %</a:t>
            </a:r>
            <a:endParaRPr lang="nl-NL" sz="4000" b="1" baseline="30000" dirty="0">
              <a:solidFill>
                <a:srgbClr val="009193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8025595" y="3850520"/>
            <a:ext cx="184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Multimorbidity</a:t>
            </a:r>
            <a:endParaRPr lang="en-GB" b="1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0183244" y="2649613"/>
            <a:ext cx="208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Ageing</a:t>
            </a:r>
            <a:endParaRPr lang="en-GB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167" y="4019138"/>
            <a:ext cx="1536700" cy="1422400"/>
          </a:xfrm>
          <a:prstGeom prst="rect">
            <a:avLst/>
          </a:prstGeom>
        </p:spPr>
      </p:pic>
      <p:sp>
        <p:nvSpPr>
          <p:cNvPr id="28" name="Tekstvak 27"/>
          <p:cNvSpPr txBox="1"/>
          <p:nvPr/>
        </p:nvSpPr>
        <p:spPr>
          <a:xfrm>
            <a:off x="6104226" y="5373684"/>
            <a:ext cx="184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Costs</a:t>
            </a:r>
          </a:p>
        </p:txBody>
      </p:sp>
      <p:sp>
        <p:nvSpPr>
          <p:cNvPr id="31" name="Rechthoek 30"/>
          <p:cNvSpPr/>
          <p:nvPr/>
        </p:nvSpPr>
        <p:spPr>
          <a:xfrm>
            <a:off x="5711640" y="5653673"/>
            <a:ext cx="2634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$6.5 trillion</a:t>
            </a:r>
            <a:endParaRPr lang="en-GB" sz="4000" b="1" baseline="30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Shift from volume to value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86" y="1185096"/>
            <a:ext cx="7163373" cy="2436646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51414"/>
              </p:ext>
            </p:extLst>
          </p:nvPr>
        </p:nvGraphicFramePr>
        <p:xfrm>
          <a:off x="2038207" y="3951237"/>
          <a:ext cx="8013406" cy="1843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4548"/>
                <a:gridCol w="2759429"/>
                <a:gridCol w="2759429"/>
              </a:tblGrid>
              <a:tr h="349322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Fee</a:t>
                      </a:r>
                      <a:r>
                        <a:rPr lang="en-GB" sz="1400" b="1" baseline="0" noProof="0" dirty="0" smtClean="0"/>
                        <a:t> for service </a:t>
                      </a:r>
                      <a:endParaRPr lang="en-GB" sz="14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rgbClr val="00B0F0"/>
                          </a:solidFill>
                        </a:rPr>
                        <a:t>Payment</a:t>
                      </a:r>
                      <a:endParaRPr lang="en-GB" b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Shared Risk/Reward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Treat</a:t>
                      </a:r>
                      <a:endParaRPr lang="en-GB" sz="14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rgbClr val="00B0F0"/>
                          </a:solidFill>
                        </a:rPr>
                        <a:t>Incentive</a:t>
                      </a:r>
                      <a:endParaRPr lang="en-GB" b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Prevent</a:t>
                      </a:r>
                      <a:endParaRPr lang="en-GB" sz="14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/>
                        <a:t>Patient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rgbClr val="00B0F0"/>
                          </a:solidFill>
                        </a:rPr>
                        <a:t>Focus </a:t>
                      </a:r>
                      <a:endParaRPr lang="en-GB" b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Population</a:t>
                      </a:r>
                      <a:endParaRPr lang="en-GB" sz="14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19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 “Everyone For Themselves”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rgbClr val="00B0F0"/>
                          </a:solidFill>
                        </a:rPr>
                        <a:t>Provider</a:t>
                      </a:r>
                      <a:endParaRPr lang="en-GB" b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Joint Contracting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Retrospective </a:t>
                      </a:r>
                      <a:endParaRPr lang="en-GB" sz="14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rgbClr val="00B0F0"/>
                          </a:solidFill>
                        </a:rPr>
                        <a:t>Information</a:t>
                      </a:r>
                      <a:endParaRPr lang="en-GB" b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Predictive</a:t>
                      </a:r>
                      <a:endParaRPr lang="en-GB" sz="14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 err="1">
                <a:solidFill>
                  <a:prstClr val="white"/>
                </a:solidFill>
              </a:rPr>
              <a:t>Porter</a:t>
            </a:r>
            <a:r>
              <a:rPr lang="nl-NL" sz="1000" dirty="0">
                <a:solidFill>
                  <a:prstClr val="white"/>
                </a:solidFill>
              </a:rPr>
              <a:t> (2006</a:t>
            </a:r>
            <a:r>
              <a:rPr lang="nl-NL" sz="1000" dirty="0" smtClean="0">
                <a:solidFill>
                  <a:prstClr val="white"/>
                </a:solidFill>
              </a:rPr>
              <a:t>), Valentijn (2015 &amp; 2016)</a:t>
            </a:r>
            <a:endParaRPr lang="nl-NL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Views on value </a:t>
            </a:r>
            <a:endParaRPr lang="en-GB" b="1" dirty="0">
              <a:latin typeface="+mn-lt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pPr defTabSz="457200"/>
            <a:endParaRPr lang="nl-NL">
              <a:solidFill>
                <a:srgbClr val="000000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2135411" y="1161692"/>
            <a:ext cx="2010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00B0F0"/>
                </a:solidFill>
              </a:rPr>
              <a:t>Reductionism</a:t>
            </a:r>
          </a:p>
          <a:p>
            <a:pPr algn="ctr" defTabSz="457200"/>
            <a:r>
              <a:rPr lang="en-US" sz="2000" b="1" dirty="0" smtClean="0">
                <a:solidFill>
                  <a:srgbClr val="00B0F0"/>
                </a:solidFill>
              </a:rPr>
              <a:t>(Disease specific)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7692320" y="1125922"/>
            <a:ext cx="2515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400" b="1" dirty="0" smtClean="0">
                <a:solidFill>
                  <a:srgbClr val="FFC000"/>
                </a:solidFill>
              </a:rPr>
              <a:t>Inter-determinism</a:t>
            </a:r>
          </a:p>
          <a:p>
            <a:pPr algn="ctr" defTabSz="457200"/>
            <a:r>
              <a:rPr lang="en-GB" sz="2000" b="1" dirty="0" smtClean="0">
                <a:solidFill>
                  <a:srgbClr val="FFC000"/>
                </a:solidFill>
              </a:rPr>
              <a:t>(Person-focused)</a:t>
            </a:r>
            <a:endParaRPr lang="en-GB" sz="2000" b="1" dirty="0">
              <a:solidFill>
                <a:srgbClr val="FFC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77" y="3531252"/>
            <a:ext cx="3397927" cy="6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29" y="3492949"/>
            <a:ext cx="3291214" cy="100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10" y="4806778"/>
            <a:ext cx="1394182" cy="1298944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62" y="4987758"/>
            <a:ext cx="2690538" cy="912046"/>
          </a:xfrm>
          <a:prstGeom prst="rect">
            <a:avLst/>
          </a:prstGeom>
        </p:spPr>
      </p:pic>
      <p:pic>
        <p:nvPicPr>
          <p:cNvPr id="26" name="Picture 2" descr="http://static.mijnwebwinkel.nl/winkel/homeandcooking/full222254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82" y="2087296"/>
            <a:ext cx="1100115" cy="11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1" descr="aardappel-3911">
            <a:hlinkClick r:id="rId8" invalidUrl="http://www.google.nl/imgres?imgurl=http://www.dagjeweg.nl/img/dagjeweg/aardappel-3911.jpg&amp;imgrefurl=http://www.dagjeweg.nl/nieuwsredactie/nieuws/11610/Hollanders blijven Hollanders... ook op vakantie&amp;usg=__z0l6w_xUVg2-KAppCBIYejZBHeE=&amp;h=419&amp;w=416&amp;sz=16&amp;hl=nl&amp;start=3&amp;zoom=1&amp;um=1&amp;itbs=1&amp;tbnid=D7K5pxZB1mV3MM:&amp;tbnh=125&amp;tbnw=124&amp;prev=/images?q=aardappel&amp;um=1&amp;hl=nl&amp;tbs=isch: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2692" y="2154895"/>
            <a:ext cx="1069893" cy="10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hoek 27"/>
          <p:cNvSpPr/>
          <p:nvPr/>
        </p:nvSpPr>
        <p:spPr>
          <a:xfrm>
            <a:off x="0" y="650064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000" dirty="0" err="1">
                <a:solidFill>
                  <a:prstClr val="white"/>
                </a:solidFill>
              </a:rPr>
              <a:t>Porter</a:t>
            </a:r>
            <a:r>
              <a:rPr lang="nl-NL" sz="1000" dirty="0">
                <a:solidFill>
                  <a:prstClr val="white"/>
                </a:solidFill>
              </a:rPr>
              <a:t> (2006), </a:t>
            </a:r>
            <a:r>
              <a:rPr lang="nl-NL" sz="1000" dirty="0" err="1">
                <a:solidFill>
                  <a:prstClr val="white"/>
                </a:solidFill>
              </a:rPr>
              <a:t>Berwick</a:t>
            </a:r>
            <a:r>
              <a:rPr lang="nl-NL" sz="1000" dirty="0">
                <a:solidFill>
                  <a:prstClr val="white"/>
                </a:solidFill>
              </a:rPr>
              <a:t> (2008), </a:t>
            </a:r>
            <a:r>
              <a:rPr lang="nl-NL" sz="1000" dirty="0" err="1" smtClean="0">
                <a:solidFill>
                  <a:prstClr val="white"/>
                </a:solidFill>
              </a:rPr>
              <a:t>Begun</a:t>
            </a:r>
            <a:r>
              <a:rPr lang="nl-NL" sz="1000" dirty="0" smtClean="0">
                <a:solidFill>
                  <a:prstClr val="white"/>
                </a:solidFill>
              </a:rPr>
              <a:t> </a:t>
            </a:r>
            <a:r>
              <a:rPr lang="nl-NL" sz="1000" dirty="0">
                <a:solidFill>
                  <a:prstClr val="white"/>
                </a:solidFill>
              </a:rPr>
              <a:t>(</a:t>
            </a:r>
            <a:r>
              <a:rPr lang="nl-NL" sz="1000" dirty="0" smtClean="0">
                <a:solidFill>
                  <a:prstClr val="white"/>
                </a:solidFill>
              </a:rPr>
              <a:t>2003), Valentijn (2015 &amp; 2016)</a:t>
            </a:r>
            <a:endParaRPr lang="nl-NL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727" y="1"/>
            <a:ext cx="10058400" cy="858982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Value</a:t>
            </a:r>
            <a:endParaRPr lang="en-GB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50036" y="171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0" y="858983"/>
            <a:ext cx="11486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6356977" y="1012145"/>
            <a:ext cx="1331495" cy="40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1545106" y="3367495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000" b="1" kern="0" dirty="0" smtClean="0">
                <a:solidFill>
                  <a:srgbClr val="0070C0"/>
                </a:solidFill>
              </a:rPr>
              <a:t>Value</a:t>
            </a:r>
            <a:r>
              <a:rPr lang="nl-NL" sz="2000" b="1" kern="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nl-NL" sz="2000" b="1" kern="0" dirty="0">
                <a:solidFill>
                  <a:srgbClr val="FF0000"/>
                </a:solidFill>
              </a:rPr>
              <a:t>=</a:t>
            </a:r>
            <a:r>
              <a:rPr lang="nl-NL" sz="2000" b="1" kern="0" dirty="0">
                <a:solidFill>
                  <a:srgbClr val="F79646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24" name="Rechthoek 23"/>
          <p:cNvSpPr/>
          <p:nvPr/>
        </p:nvSpPr>
        <p:spPr>
          <a:xfrm>
            <a:off x="2724850" y="3186048"/>
            <a:ext cx="4600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000" b="1" kern="0" dirty="0" smtClean="0">
                <a:solidFill>
                  <a:srgbClr val="0070C0"/>
                </a:solidFill>
              </a:rPr>
              <a:t>(</a:t>
            </a:r>
            <a:r>
              <a:rPr lang="en-GB" sz="2000" b="1" kern="0" dirty="0" smtClean="0">
                <a:solidFill>
                  <a:srgbClr val="0070C0"/>
                </a:solidFill>
              </a:rPr>
              <a:t>Population health + Experience of care) </a:t>
            </a:r>
            <a:endParaRPr lang="en-GB" sz="2000" b="1" kern="0" dirty="0">
              <a:solidFill>
                <a:srgbClr val="0070C0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4137297" y="3598692"/>
            <a:ext cx="1584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kern="0" smtClean="0">
                <a:solidFill>
                  <a:srgbClr val="0070C0"/>
                </a:solidFill>
              </a:rPr>
              <a:t>Cost</a:t>
            </a:r>
            <a:endParaRPr lang="en-GB" sz="2000" b="1" kern="0" dirty="0">
              <a:solidFill>
                <a:srgbClr val="0070C0"/>
              </a:solidFill>
            </a:endParaRPr>
          </a:p>
        </p:txBody>
      </p:sp>
      <p:cxnSp>
        <p:nvCxnSpPr>
          <p:cNvPr id="26" name="Rechte verbindingslijn 25"/>
          <p:cNvCxnSpPr/>
          <p:nvPr/>
        </p:nvCxnSpPr>
        <p:spPr>
          <a:xfrm flipV="1">
            <a:off x="2769242" y="3586158"/>
            <a:ext cx="4198694" cy="1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7" name="Rechthoekige toelichting 26"/>
          <p:cNvSpPr/>
          <p:nvPr/>
        </p:nvSpPr>
        <p:spPr>
          <a:xfrm>
            <a:off x="1565017" y="3827741"/>
            <a:ext cx="2232249" cy="2570540"/>
          </a:xfrm>
          <a:prstGeom prst="wedgeRectCallout">
            <a:avLst>
              <a:gd name="adj1" fmla="val 75036"/>
              <a:gd name="adj2" fmla="val -45087"/>
            </a:avLst>
          </a:prstGeom>
          <a:noFill/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</a:endParaRPr>
          </a:p>
        </p:txBody>
      </p:sp>
      <p:sp>
        <p:nvSpPr>
          <p:cNvPr id="29" name="Rechthoekige toelichting 28"/>
          <p:cNvSpPr/>
          <p:nvPr/>
        </p:nvSpPr>
        <p:spPr>
          <a:xfrm>
            <a:off x="7039945" y="920443"/>
            <a:ext cx="4772773" cy="4294495"/>
          </a:xfrm>
          <a:prstGeom prst="wedgeRectCallout">
            <a:avLst>
              <a:gd name="adj1" fmla="val -56517"/>
              <a:gd name="adj2" fmla="val -1819"/>
            </a:avLst>
          </a:prstGeom>
          <a:noFill/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22" y="3861295"/>
            <a:ext cx="2108144" cy="23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49" y="964113"/>
            <a:ext cx="4665469" cy="4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hoekige toelichting 19"/>
          <p:cNvSpPr/>
          <p:nvPr/>
        </p:nvSpPr>
        <p:spPr>
          <a:xfrm>
            <a:off x="214605" y="978744"/>
            <a:ext cx="5387394" cy="2194780"/>
          </a:xfrm>
          <a:prstGeom prst="wedgeRectCallout">
            <a:avLst>
              <a:gd name="adj1" fmla="val -2537"/>
              <a:gd name="adj2" fmla="val 63142"/>
            </a:avLst>
          </a:prstGeom>
          <a:noFill/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 smtClean="0">
              <a:solidFill>
                <a:prstClr val="white"/>
              </a:solidFill>
            </a:endParaRPr>
          </a:p>
        </p:txBody>
      </p:sp>
      <p:sp>
        <p:nvSpPr>
          <p:cNvPr id="19" name="Tekstvak 2"/>
          <p:cNvSpPr txBox="1"/>
          <p:nvPr/>
        </p:nvSpPr>
        <p:spPr>
          <a:xfrm>
            <a:off x="324435" y="6518042"/>
            <a:ext cx="653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Berwick</a:t>
            </a:r>
            <a:r>
              <a:rPr lang="nl-NL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(2008), </a:t>
            </a:r>
            <a:r>
              <a:rPr lang="nl-NL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Huber (2011 </a:t>
            </a:r>
            <a:r>
              <a:rPr lang="nl-NL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2015)</a:t>
            </a:r>
            <a:endParaRPr lang="nl-NL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2" y="1066919"/>
            <a:ext cx="5331307" cy="20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6882" y="2461098"/>
            <a:ext cx="25319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50% Socio-economic</a:t>
            </a:r>
            <a:endParaRPr lang="en-GB" sz="1600" b="1" dirty="0"/>
          </a:p>
        </p:txBody>
      </p:sp>
      <p:sp>
        <p:nvSpPr>
          <p:cNvPr id="28" name="Tekstvak 27"/>
          <p:cNvSpPr txBox="1"/>
          <p:nvPr/>
        </p:nvSpPr>
        <p:spPr>
          <a:xfrm>
            <a:off x="566882" y="2816716"/>
            <a:ext cx="25319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25</a:t>
            </a:r>
            <a:r>
              <a:rPr lang="en-GB" sz="1600" b="1" smtClean="0"/>
              <a:t>% Healthcare 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616439" y="2478162"/>
            <a:ext cx="19855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1</a:t>
            </a:r>
            <a:r>
              <a:rPr lang="en-GB" sz="1600" b="1" dirty="0" smtClean="0"/>
              <a:t>5</a:t>
            </a:r>
            <a:r>
              <a:rPr lang="en-GB" sz="1600" b="1" smtClean="0"/>
              <a:t>% Genetic </a:t>
            </a:r>
            <a:endParaRPr lang="en-GB" sz="1600" b="1" dirty="0" smtClean="0"/>
          </a:p>
        </p:txBody>
      </p:sp>
      <p:sp>
        <p:nvSpPr>
          <p:cNvPr id="32" name="Tekstvak 31"/>
          <p:cNvSpPr txBox="1"/>
          <p:nvPr/>
        </p:nvSpPr>
        <p:spPr>
          <a:xfrm>
            <a:off x="3644005" y="2784389"/>
            <a:ext cx="19579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1</a:t>
            </a:r>
            <a:r>
              <a:rPr lang="en-GB" sz="1600" b="1" dirty="0"/>
              <a:t>0</a:t>
            </a:r>
            <a:r>
              <a:rPr lang="en-GB" sz="1600" b="1" smtClean="0"/>
              <a:t>% Environmental</a:t>
            </a: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5382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9795164" y="1745673"/>
            <a:ext cx="184731" cy="369332"/>
          </a:xfrm>
          <a:prstGeom prst="rect">
            <a:avLst/>
          </a:prstGeom>
          <a:noFill/>
          <a:effectLst>
            <a:softEdge rad="1092200"/>
          </a:effectLst>
        </p:spPr>
        <p:txBody>
          <a:bodyPr wrap="none" rtlCol="0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0" y="14686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2. </a:t>
            </a:r>
            <a:r>
              <a:rPr lang="en-GB" sz="5400" b="1" kern="0" dirty="0">
                <a:solidFill>
                  <a:srgbClr val="F79646">
                    <a:lumMod val="75000"/>
                  </a:srgbClr>
                </a:solidFill>
              </a:rPr>
              <a:t>What is integrated care? </a:t>
            </a:r>
          </a:p>
          <a:p>
            <a:pPr algn="ctr">
              <a:defRPr/>
            </a:pPr>
            <a:r>
              <a:rPr lang="en-GB" sz="5400" b="1" kern="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endParaRPr lang="en-GB" sz="5400" b="1" kern="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ef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ief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3_Retrospectief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3234</Words>
  <Application>Microsoft Office PowerPoint</Application>
  <PresentationFormat>Custom</PresentationFormat>
  <Paragraphs>450</Paragraphs>
  <Slides>34</Slides>
  <Notes>34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Retrospectief</vt:lpstr>
      <vt:lpstr>1_Retrospectief</vt:lpstr>
      <vt:lpstr>3_Retrospectief</vt:lpstr>
      <vt:lpstr>Rainbow Model of Integrated Care (RMIC)</vt:lpstr>
      <vt:lpstr>Agenda</vt:lpstr>
      <vt:lpstr>PowerPoint Presentation</vt:lpstr>
      <vt:lpstr>The problem</vt:lpstr>
      <vt:lpstr>Fragmented delivery system </vt:lpstr>
      <vt:lpstr>Shift from volume to value</vt:lpstr>
      <vt:lpstr>Views on value </vt:lpstr>
      <vt:lpstr>Value</vt:lpstr>
      <vt:lpstr>PowerPoint Presentation</vt:lpstr>
      <vt:lpstr>Integrated care</vt:lpstr>
      <vt:lpstr>Current challenges</vt:lpstr>
      <vt:lpstr>Studying integrated care   </vt:lpstr>
      <vt:lpstr>Different perspectives</vt:lpstr>
      <vt:lpstr>RMIC</vt:lpstr>
      <vt:lpstr>The continuum</vt:lpstr>
      <vt:lpstr>The hypotheses</vt:lpstr>
      <vt:lpstr>Opening the black box </vt:lpstr>
      <vt:lpstr>PowerPoint Presentation</vt:lpstr>
      <vt:lpstr>International best practices</vt:lpstr>
      <vt:lpstr>Experiences from the Netherlands </vt:lpstr>
      <vt:lpstr>Normative enablers</vt:lpstr>
      <vt:lpstr>(Dis)united stakeholders’ perspectives</vt:lpstr>
      <vt:lpstr>Gaps identified </vt:lpstr>
      <vt:lpstr>PowerPoint Presentation</vt:lpstr>
      <vt:lpstr>Make it happen</vt:lpstr>
      <vt:lpstr>PowerPoint Presentation</vt:lpstr>
      <vt:lpstr>New payment methods</vt:lpstr>
      <vt:lpstr>Make it happen</vt:lpstr>
      <vt:lpstr>Integrator skills: mutual gains</vt:lpstr>
      <vt:lpstr>Questions</vt:lpstr>
      <vt:lpstr>Questions?</vt:lpstr>
      <vt:lpstr>Will you join us? </vt:lpstr>
      <vt:lpstr>Contact</vt:lpstr>
      <vt:lpstr>References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Model of Integrated Care (RMIC)</dc:title>
  <dc:creator>Pim Valentijn</dc:creator>
  <cp:lastModifiedBy>Janelle Farmer</cp:lastModifiedBy>
  <cp:revision>61</cp:revision>
  <dcterms:created xsi:type="dcterms:W3CDTF">2016-11-21T21:42:22Z</dcterms:created>
  <dcterms:modified xsi:type="dcterms:W3CDTF">2016-12-01T23:58:50Z</dcterms:modified>
</cp:coreProperties>
</file>