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5"/>
  </p:sldMasterIdLst>
  <p:notesMasterIdLst>
    <p:notesMasterId r:id="rId26"/>
  </p:notesMasterIdLst>
  <p:handoutMasterIdLst>
    <p:handoutMasterId r:id="rId27"/>
  </p:handoutMasterIdLst>
  <p:sldIdLst>
    <p:sldId id="297" r:id="rId6"/>
    <p:sldId id="292" r:id="rId7"/>
    <p:sldId id="261" r:id="rId8"/>
    <p:sldId id="268" r:id="rId9"/>
    <p:sldId id="277" r:id="rId10"/>
    <p:sldId id="262" r:id="rId11"/>
    <p:sldId id="293" r:id="rId12"/>
    <p:sldId id="294" r:id="rId13"/>
    <p:sldId id="295" r:id="rId14"/>
    <p:sldId id="296" r:id="rId15"/>
    <p:sldId id="299" r:id="rId16"/>
    <p:sldId id="298" r:id="rId17"/>
    <p:sldId id="278" r:id="rId18"/>
    <p:sldId id="279" r:id="rId19"/>
    <p:sldId id="305" r:id="rId20"/>
    <p:sldId id="304" r:id="rId21"/>
    <p:sldId id="303" r:id="rId22"/>
    <p:sldId id="302" r:id="rId23"/>
    <p:sldId id="301" r:id="rId24"/>
    <p:sldId id="30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40F798-D11D-4F57-907A-D2DB95433518}" v="9" dt="2022-08-09T03:34:37.760"/>
    <p1510:client id="{FF37A15B-D50B-B442-9B19-2F20B87D234F}" v="16" dt="2022-08-29T06:39:14.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78947" autoAdjust="0"/>
  </p:normalViewPr>
  <p:slideViewPr>
    <p:cSldViewPr snapToGrid="0" snapToObjects="1">
      <p:cViewPr varScale="1">
        <p:scale>
          <a:sx n="52" d="100"/>
          <a:sy n="52" d="100"/>
        </p:scale>
        <p:origin x="1228" y="60"/>
      </p:cViewPr>
      <p:guideLst/>
    </p:cSldViewPr>
  </p:slideViewPr>
  <p:notesTextViewPr>
    <p:cViewPr>
      <p:scale>
        <a:sx n="1" d="1"/>
        <a:sy n="1" d="1"/>
      </p:scale>
      <p:origin x="0" y="0"/>
    </p:cViewPr>
  </p:notesTextViewPr>
  <p:sorterViewPr>
    <p:cViewPr>
      <p:scale>
        <a:sx n="100" d="100"/>
        <a:sy n="100" d="100"/>
      </p:scale>
      <p:origin x="0" y="-1348"/>
    </p:cViewPr>
  </p:sorterViewPr>
  <p:notesViewPr>
    <p:cSldViewPr snapToGrid="0" snapToObjects="1">
      <p:cViewPr varScale="1">
        <p:scale>
          <a:sx n="155" d="100"/>
          <a:sy n="155" d="100"/>
        </p:scale>
        <p:origin x="598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Farmer" userId="S::z3500933@ad.unsw.edu.au::1f44e341-9a26-4a05-ad14-82e64f53a7c0" providerId="AD" clId="Web-{FF37A15B-D50B-B442-9B19-2F20B87D234F}"/>
    <pc:docChg chg="addSld modSld">
      <pc:chgData name="Janelle Farmer" userId="S::z3500933@ad.unsw.edu.au::1f44e341-9a26-4a05-ad14-82e64f53a7c0" providerId="AD" clId="Web-{FF37A15B-D50B-B442-9B19-2F20B87D234F}" dt="2022-08-29T06:39:11.639" v="9" actId="20577"/>
      <pc:docMkLst>
        <pc:docMk/>
      </pc:docMkLst>
      <pc:sldChg chg="add">
        <pc:chgData name="Janelle Farmer" userId="S::z3500933@ad.unsw.edu.au::1f44e341-9a26-4a05-ad14-82e64f53a7c0" providerId="AD" clId="Web-{FF37A15B-D50B-B442-9B19-2F20B87D234F}" dt="2022-08-29T06:38:42.170" v="0"/>
        <pc:sldMkLst>
          <pc:docMk/>
          <pc:sldMk cId="3114629346" sldId="300"/>
        </pc:sldMkLst>
      </pc:sldChg>
      <pc:sldChg chg="add">
        <pc:chgData name="Janelle Farmer" userId="S::z3500933@ad.unsw.edu.au::1f44e341-9a26-4a05-ad14-82e64f53a7c0" providerId="AD" clId="Web-{FF37A15B-D50B-B442-9B19-2F20B87D234F}" dt="2022-08-29T06:38:42.232" v="1"/>
        <pc:sldMkLst>
          <pc:docMk/>
          <pc:sldMk cId="1072588472" sldId="301"/>
        </pc:sldMkLst>
      </pc:sldChg>
      <pc:sldChg chg="add">
        <pc:chgData name="Janelle Farmer" userId="S::z3500933@ad.unsw.edu.au::1f44e341-9a26-4a05-ad14-82e64f53a7c0" providerId="AD" clId="Web-{FF37A15B-D50B-B442-9B19-2F20B87D234F}" dt="2022-08-29T06:38:42.342" v="2"/>
        <pc:sldMkLst>
          <pc:docMk/>
          <pc:sldMk cId="1511693272" sldId="302"/>
        </pc:sldMkLst>
      </pc:sldChg>
      <pc:sldChg chg="add">
        <pc:chgData name="Janelle Farmer" userId="S::z3500933@ad.unsw.edu.au::1f44e341-9a26-4a05-ad14-82e64f53a7c0" providerId="AD" clId="Web-{FF37A15B-D50B-B442-9B19-2F20B87D234F}" dt="2022-08-29T06:38:42.420" v="3"/>
        <pc:sldMkLst>
          <pc:docMk/>
          <pc:sldMk cId="2035384577" sldId="303"/>
        </pc:sldMkLst>
      </pc:sldChg>
      <pc:sldChg chg="modSp add">
        <pc:chgData name="Janelle Farmer" userId="S::z3500933@ad.unsw.edu.au::1f44e341-9a26-4a05-ad14-82e64f53a7c0" providerId="AD" clId="Web-{FF37A15B-D50B-B442-9B19-2F20B87D234F}" dt="2022-08-29T06:39:11.639" v="9" actId="20577"/>
        <pc:sldMkLst>
          <pc:docMk/>
          <pc:sldMk cId="2537017866" sldId="304"/>
        </pc:sldMkLst>
        <pc:spChg chg="mod">
          <ac:chgData name="Janelle Farmer" userId="S::z3500933@ad.unsw.edu.au::1f44e341-9a26-4a05-ad14-82e64f53a7c0" providerId="AD" clId="Web-{FF37A15B-D50B-B442-9B19-2F20B87D234F}" dt="2022-08-29T06:39:11.639" v="9" actId="20577"/>
          <ac:spMkLst>
            <pc:docMk/>
            <pc:sldMk cId="2537017866" sldId="304"/>
            <ac:spMk id="2" creationId="{706F2835-6A7D-3E46-A884-8D2A3A0EA12D}"/>
          </ac:spMkLst>
        </pc:spChg>
      </pc:sldChg>
      <pc:sldChg chg="add">
        <pc:chgData name="Janelle Farmer" userId="S::z3500933@ad.unsw.edu.au::1f44e341-9a26-4a05-ad14-82e64f53a7c0" providerId="AD" clId="Web-{FF37A15B-D50B-B442-9B19-2F20B87D234F}" dt="2022-08-29T06:38:42.592" v="5"/>
        <pc:sldMkLst>
          <pc:docMk/>
          <pc:sldMk cId="1779454842" sldId="305"/>
        </pc:sldMkLst>
      </pc:sldChg>
      <pc:sldMasterChg chg="addSldLayout">
        <pc:chgData name="Janelle Farmer" userId="S::z3500933@ad.unsw.edu.au::1f44e341-9a26-4a05-ad14-82e64f53a7c0" providerId="AD" clId="Web-{FF37A15B-D50B-B442-9B19-2F20B87D234F}" dt="2022-08-29T06:38:42.170" v="0"/>
        <pc:sldMasterMkLst>
          <pc:docMk/>
          <pc:sldMasterMk cId="3011841158" sldId="2147483657"/>
        </pc:sldMasterMkLst>
        <pc:sldLayoutChg chg="add">
          <pc:chgData name="Janelle Farmer" userId="S::z3500933@ad.unsw.edu.au::1f44e341-9a26-4a05-ad14-82e64f53a7c0" providerId="AD" clId="Web-{FF37A15B-D50B-B442-9B19-2F20B87D234F}" dt="2022-08-29T06:38:42.170" v="0"/>
          <pc:sldLayoutMkLst>
            <pc:docMk/>
            <pc:sldMasterMk cId="3011841158" sldId="2147483657"/>
            <pc:sldLayoutMk cId="1097442905" sldId="2147483671"/>
          </pc:sldLayoutMkLst>
        </pc:sldLayoutChg>
        <pc:sldLayoutChg chg="add">
          <pc:chgData name="Janelle Farmer" userId="S::z3500933@ad.unsw.edu.au::1f44e341-9a26-4a05-ad14-82e64f53a7c0" providerId="AD" clId="Web-{FF37A15B-D50B-B442-9B19-2F20B87D234F}" dt="2022-08-29T06:38:42.170" v="0"/>
          <pc:sldLayoutMkLst>
            <pc:docMk/>
            <pc:sldMasterMk cId="3011841158" sldId="2147483657"/>
            <pc:sldLayoutMk cId="2690792675" sldId="2147483672"/>
          </pc:sldLayoutMkLst>
        </pc:sldLayoutChg>
        <pc:sldLayoutChg chg="add">
          <pc:chgData name="Janelle Farmer" userId="S::z3500933@ad.unsw.edu.au::1f44e341-9a26-4a05-ad14-82e64f53a7c0" providerId="AD" clId="Web-{FF37A15B-D50B-B442-9B19-2F20B87D234F}" dt="2022-08-29T06:38:42.170" v="0"/>
          <pc:sldLayoutMkLst>
            <pc:docMk/>
            <pc:sldMasterMk cId="3011841158" sldId="2147483657"/>
            <pc:sldLayoutMk cId="691930562" sldId="2147483673"/>
          </pc:sldLayoutMkLst>
        </pc:sldLayoutChg>
      </pc:sldMasterChg>
    </pc:docChg>
  </pc:docChgLst>
  <pc:docChgLst>
    <pc:chgData name="Mark Harris" userId="c8a53678-b608-44c3-9d91-2329e05f72cd" providerId="ADAL" clId="{6C40F798-D11D-4F57-907A-D2DB95433518}"/>
    <pc:docChg chg="undo custSel modSld">
      <pc:chgData name="Mark Harris" userId="c8a53678-b608-44c3-9d91-2329e05f72cd" providerId="ADAL" clId="{6C40F798-D11D-4F57-907A-D2DB95433518}" dt="2022-08-09T03:34:37.757" v="26" actId="14100"/>
      <pc:docMkLst>
        <pc:docMk/>
      </pc:docMkLst>
      <pc:sldChg chg="addSp modSp mod modClrScheme chgLayout">
        <pc:chgData name="Mark Harris" userId="c8a53678-b608-44c3-9d91-2329e05f72cd" providerId="ADAL" clId="{6C40F798-D11D-4F57-907A-D2DB95433518}" dt="2022-08-09T03:34:19.323" v="25" actId="26606"/>
        <pc:sldMkLst>
          <pc:docMk/>
          <pc:sldMk cId="1852946934" sldId="296"/>
        </pc:sldMkLst>
        <pc:spChg chg="mod">
          <ac:chgData name="Mark Harris" userId="c8a53678-b608-44c3-9d91-2329e05f72cd" providerId="ADAL" clId="{6C40F798-D11D-4F57-907A-D2DB95433518}" dt="2022-08-09T03:34:19.323" v="25" actId="26606"/>
          <ac:spMkLst>
            <pc:docMk/>
            <pc:sldMk cId="1852946934" sldId="296"/>
            <ac:spMk id="7" creationId="{8D065BFA-63AE-3F1C-684F-F097A98A36AB}"/>
          </ac:spMkLst>
        </pc:spChg>
        <pc:spChg chg="mod">
          <ac:chgData name="Mark Harris" userId="c8a53678-b608-44c3-9d91-2329e05f72cd" providerId="ADAL" clId="{6C40F798-D11D-4F57-907A-D2DB95433518}" dt="2022-08-09T03:34:19.323" v="25" actId="26606"/>
          <ac:spMkLst>
            <pc:docMk/>
            <pc:sldMk cId="1852946934" sldId="296"/>
            <ac:spMk id="8" creationId="{80226508-C806-4E23-C95E-CF9248A7F38C}"/>
          </ac:spMkLst>
        </pc:spChg>
        <pc:picChg chg="add mod modCrop">
          <ac:chgData name="Mark Harris" userId="c8a53678-b608-44c3-9d91-2329e05f72cd" providerId="ADAL" clId="{6C40F798-D11D-4F57-907A-D2DB95433518}" dt="2022-08-09T03:34:19.323" v="25" actId="26606"/>
          <ac:picMkLst>
            <pc:docMk/>
            <pc:sldMk cId="1852946934" sldId="296"/>
            <ac:picMk id="4" creationId="{F8497261-3BB9-649D-9421-C9E0C91A67CD}"/>
          </ac:picMkLst>
        </pc:picChg>
      </pc:sldChg>
      <pc:sldChg chg="addSp modSp mod modClrScheme chgLayout">
        <pc:chgData name="Mark Harris" userId="c8a53678-b608-44c3-9d91-2329e05f72cd" providerId="ADAL" clId="{6C40F798-D11D-4F57-907A-D2DB95433518}" dt="2022-08-09T03:33:39.404" v="24" actId="26606"/>
        <pc:sldMkLst>
          <pc:docMk/>
          <pc:sldMk cId="989992586" sldId="298"/>
        </pc:sldMkLst>
        <pc:spChg chg="mod">
          <ac:chgData name="Mark Harris" userId="c8a53678-b608-44c3-9d91-2329e05f72cd" providerId="ADAL" clId="{6C40F798-D11D-4F57-907A-D2DB95433518}" dt="2022-08-09T03:33:39.404" v="24" actId="26606"/>
          <ac:spMkLst>
            <pc:docMk/>
            <pc:sldMk cId="989992586" sldId="298"/>
            <ac:spMk id="7" creationId="{8D065BFA-63AE-3F1C-684F-F097A98A36AB}"/>
          </ac:spMkLst>
        </pc:spChg>
        <pc:spChg chg="mod">
          <ac:chgData name="Mark Harris" userId="c8a53678-b608-44c3-9d91-2329e05f72cd" providerId="ADAL" clId="{6C40F798-D11D-4F57-907A-D2DB95433518}" dt="2022-08-09T03:33:39.404" v="24" actId="26606"/>
          <ac:spMkLst>
            <pc:docMk/>
            <pc:sldMk cId="989992586" sldId="298"/>
            <ac:spMk id="8" creationId="{80226508-C806-4E23-C95E-CF9248A7F38C}"/>
          </ac:spMkLst>
        </pc:spChg>
        <pc:picChg chg="add mod">
          <ac:chgData name="Mark Harris" userId="c8a53678-b608-44c3-9d91-2329e05f72cd" providerId="ADAL" clId="{6C40F798-D11D-4F57-907A-D2DB95433518}" dt="2022-08-09T03:33:39.404" v="24" actId="26606"/>
          <ac:picMkLst>
            <pc:docMk/>
            <pc:sldMk cId="989992586" sldId="298"/>
            <ac:picMk id="2050" creationId="{4C3897F8-F50A-CFFF-DC80-D15928720A42}"/>
          </ac:picMkLst>
        </pc:picChg>
      </pc:sldChg>
      <pc:sldChg chg="addSp modSp mod">
        <pc:chgData name="Mark Harris" userId="c8a53678-b608-44c3-9d91-2329e05f72cd" providerId="ADAL" clId="{6C40F798-D11D-4F57-907A-D2DB95433518}" dt="2022-08-09T03:34:37.757" v="26" actId="14100"/>
        <pc:sldMkLst>
          <pc:docMk/>
          <pc:sldMk cId="3314980554" sldId="299"/>
        </pc:sldMkLst>
        <pc:spChg chg="mod">
          <ac:chgData name="Mark Harris" userId="c8a53678-b608-44c3-9d91-2329e05f72cd" providerId="ADAL" clId="{6C40F798-D11D-4F57-907A-D2DB95433518}" dt="2022-08-09T03:23:08.463" v="15" actId="14100"/>
          <ac:spMkLst>
            <pc:docMk/>
            <pc:sldMk cId="3314980554" sldId="299"/>
            <ac:spMk id="8" creationId="{80226508-C806-4E23-C95E-CF9248A7F38C}"/>
          </ac:spMkLst>
        </pc:spChg>
        <pc:picChg chg="add mod">
          <ac:chgData name="Mark Harris" userId="c8a53678-b608-44c3-9d91-2329e05f72cd" providerId="ADAL" clId="{6C40F798-D11D-4F57-907A-D2DB95433518}" dt="2022-08-09T03:34:37.757" v="26" actId="14100"/>
          <ac:picMkLst>
            <pc:docMk/>
            <pc:sldMk cId="3314980554" sldId="299"/>
            <ac:picMk id="1026" creationId="{5854FBCB-75FF-22C7-8A39-EB27DEDBE51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Special eligibility &amp; humanitarian</c:v>
                </c:pt>
              </c:strCache>
            </c:strRef>
          </c:tx>
          <c:spPr>
            <a:solidFill>
              <a:schemeClr val="accent1"/>
            </a:solidFill>
            <a:ln>
              <a:noFill/>
            </a:ln>
            <a:effectLst/>
          </c:spPr>
          <c:invertIfNegative val="0"/>
          <c:cat>
            <c:strRef>
              <c:f>Sheet1!$B$1:$R$1</c:f>
              <c:strCache>
                <c:ptCount val="17"/>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pt idx="15">
                  <c:v>2019-20</c:v>
                </c:pt>
                <c:pt idx="16">
                  <c:v>2020-21(g)</c:v>
                </c:pt>
              </c:strCache>
            </c:strRef>
          </c:cat>
          <c:val>
            <c:numRef>
              <c:f>Sheet1!$B$2:$R$2</c:f>
              <c:numCache>
                <c:formatCode>#,##0</c:formatCode>
                <c:ptCount val="17"/>
                <c:pt idx="0">
                  <c:v>13400</c:v>
                </c:pt>
                <c:pt idx="1">
                  <c:v>12290</c:v>
                </c:pt>
                <c:pt idx="2">
                  <c:v>12400</c:v>
                </c:pt>
                <c:pt idx="3">
                  <c:v>9470</c:v>
                </c:pt>
                <c:pt idx="4">
                  <c:v>11630</c:v>
                </c:pt>
                <c:pt idx="5">
                  <c:v>9920</c:v>
                </c:pt>
                <c:pt idx="6">
                  <c:v>9180</c:v>
                </c:pt>
                <c:pt idx="7">
                  <c:v>7700</c:v>
                </c:pt>
                <c:pt idx="8">
                  <c:v>8540</c:v>
                </c:pt>
                <c:pt idx="9">
                  <c:v>13170</c:v>
                </c:pt>
                <c:pt idx="10">
                  <c:v>11690</c:v>
                </c:pt>
                <c:pt idx="11">
                  <c:v>11080</c:v>
                </c:pt>
                <c:pt idx="12">
                  <c:v>24120</c:v>
                </c:pt>
                <c:pt idx="13">
                  <c:v>12190</c:v>
                </c:pt>
                <c:pt idx="14">
                  <c:v>15340</c:v>
                </c:pt>
                <c:pt idx="15">
                  <c:v>13000</c:v>
                </c:pt>
                <c:pt idx="16" formatCode="General">
                  <c:v>580</c:v>
                </c:pt>
              </c:numCache>
            </c:numRef>
          </c:val>
          <c:extLst>
            <c:ext xmlns:c16="http://schemas.microsoft.com/office/drawing/2014/chart" uri="{C3380CC4-5D6E-409C-BE32-E72D297353CC}">
              <c16:uniqueId val="{00000000-F7EE-4050-B759-644E6EE8198E}"/>
            </c:ext>
          </c:extLst>
        </c:ser>
        <c:ser>
          <c:idx val="1"/>
          <c:order val="1"/>
          <c:tx>
            <c:strRef>
              <c:f>Sheet1!$A$3</c:f>
              <c:strCache>
                <c:ptCount val="1"/>
              </c:strCache>
            </c:strRef>
          </c:tx>
          <c:spPr>
            <a:solidFill>
              <a:schemeClr val="accent2"/>
            </a:solidFill>
            <a:ln>
              <a:noFill/>
            </a:ln>
            <a:effectLst/>
          </c:spPr>
          <c:invertIfNegative val="0"/>
          <c:cat>
            <c:strRef>
              <c:f>Sheet1!$B$1:$R$1</c:f>
              <c:strCache>
                <c:ptCount val="17"/>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pt idx="15">
                  <c:v>2019-20</c:v>
                </c:pt>
                <c:pt idx="16">
                  <c:v>2020-21(g)</c:v>
                </c:pt>
              </c:strCache>
            </c:strRef>
          </c:cat>
          <c:val>
            <c:numRef>
              <c:f>Sheet1!$B$3:$R$3</c:f>
            </c:numRef>
          </c:val>
          <c:extLst>
            <c:ext xmlns:c16="http://schemas.microsoft.com/office/drawing/2014/chart" uri="{C3380CC4-5D6E-409C-BE32-E72D297353CC}">
              <c16:uniqueId val="{00000001-F7EE-4050-B759-644E6EE8198E}"/>
            </c:ext>
          </c:extLst>
        </c:ser>
        <c:dLbls>
          <c:showLegendKey val="0"/>
          <c:showVal val="0"/>
          <c:showCatName val="0"/>
          <c:showSerName val="0"/>
          <c:showPercent val="0"/>
          <c:showBubbleSize val="0"/>
        </c:dLbls>
        <c:gapWidth val="219"/>
        <c:overlap val="-27"/>
        <c:axId val="708004696"/>
        <c:axId val="708001744"/>
      </c:barChart>
      <c:lineChart>
        <c:grouping val="standard"/>
        <c:varyColors val="0"/>
        <c:ser>
          <c:idx val="2"/>
          <c:order val="2"/>
          <c:tx>
            <c:strRef>
              <c:f>Sheet1!$A$4</c:f>
              <c:strCache>
                <c:ptCount val="1"/>
                <c:pt idx="0">
                  <c:v>%</c:v>
                </c:pt>
              </c:strCache>
            </c:strRef>
          </c:tx>
          <c:spPr>
            <a:ln w="28575" cap="rnd">
              <a:solidFill>
                <a:srgbClr val="C00000"/>
              </a:solidFill>
              <a:round/>
            </a:ln>
            <a:effectLst/>
          </c:spPr>
          <c:marker>
            <c:symbol val="none"/>
          </c:marker>
          <c:cat>
            <c:strRef>
              <c:f>Sheet1!$B$1:$R$1</c:f>
              <c:strCache>
                <c:ptCount val="17"/>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pt idx="14">
                  <c:v>2018-19</c:v>
                </c:pt>
                <c:pt idx="15">
                  <c:v>2019-20</c:v>
                </c:pt>
                <c:pt idx="16">
                  <c:v>2020-21(g)</c:v>
                </c:pt>
              </c:strCache>
            </c:strRef>
          </c:cat>
          <c:val>
            <c:numRef>
              <c:f>Sheet1!$B$4:$R$4</c:f>
              <c:numCache>
                <c:formatCode>General</c:formatCode>
                <c:ptCount val="17"/>
                <c:pt idx="0">
                  <c:v>16.500430981406229</c:v>
                </c:pt>
                <c:pt idx="1">
                  <c:v>13.788847750476831</c:v>
                </c:pt>
                <c:pt idx="2">
                  <c:v>12.891152926499636</c:v>
                </c:pt>
                <c:pt idx="3">
                  <c:v>9.65144720750102</c:v>
                </c:pt>
                <c:pt idx="4">
                  <c:v>11.742730210016155</c:v>
                </c:pt>
                <c:pt idx="5">
                  <c:v>10.944395410414828</c:v>
                </c:pt>
                <c:pt idx="6">
                  <c:v>11.432129514321295</c:v>
                </c:pt>
                <c:pt idx="7">
                  <c:v>8.7809328315657424</c:v>
                </c:pt>
                <c:pt idx="8">
                  <c:v>9.8432457353619185</c:v>
                </c:pt>
                <c:pt idx="9">
                  <c:v>13.95866454689984</c:v>
                </c:pt>
                <c:pt idx="10">
                  <c:v>12.777352716143842</c:v>
                </c:pt>
                <c:pt idx="11">
                  <c:v>12.23093056628767</c:v>
                </c:pt>
                <c:pt idx="12">
                  <c:v>22.711864406779661</c:v>
                </c:pt>
                <c:pt idx="13">
                  <c:v>13.864877161055505</c:v>
                </c:pt>
                <c:pt idx="14">
                  <c:v>17.964632860990747</c:v>
                </c:pt>
                <c:pt idx="15">
                  <c:v>18.335684062059237</c:v>
                </c:pt>
                <c:pt idx="16">
                  <c:v>1.5583019881783988</c:v>
                </c:pt>
              </c:numCache>
            </c:numRef>
          </c:val>
          <c:smooth val="0"/>
          <c:extLst>
            <c:ext xmlns:c16="http://schemas.microsoft.com/office/drawing/2014/chart" uri="{C3380CC4-5D6E-409C-BE32-E72D297353CC}">
              <c16:uniqueId val="{00000002-F7EE-4050-B759-644E6EE8198E}"/>
            </c:ext>
          </c:extLst>
        </c:ser>
        <c:dLbls>
          <c:showLegendKey val="0"/>
          <c:showVal val="0"/>
          <c:showCatName val="0"/>
          <c:showSerName val="0"/>
          <c:showPercent val="0"/>
          <c:showBubbleSize val="0"/>
        </c:dLbls>
        <c:marker val="1"/>
        <c:smooth val="0"/>
        <c:axId val="708003384"/>
        <c:axId val="708003056"/>
      </c:lineChart>
      <c:catAx>
        <c:axId val="70800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001744"/>
        <c:crosses val="autoZero"/>
        <c:auto val="1"/>
        <c:lblAlgn val="ctr"/>
        <c:lblOffset val="100"/>
        <c:noMultiLvlLbl val="0"/>
      </c:catAx>
      <c:valAx>
        <c:axId val="70800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Number of entrants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004696"/>
        <c:crosses val="autoZero"/>
        <c:crossBetween val="between"/>
      </c:valAx>
      <c:valAx>
        <c:axId val="70800305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 of permanent</a:t>
                </a:r>
                <a:r>
                  <a:rPr lang="en-AU" baseline="0" dirty="0"/>
                  <a:t> entrants</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003384"/>
        <c:crosses val="max"/>
        <c:crossBetween val="between"/>
      </c:valAx>
      <c:catAx>
        <c:axId val="708003384"/>
        <c:scaling>
          <c:orientation val="minMax"/>
        </c:scaling>
        <c:delete val="1"/>
        <c:axPos val="b"/>
        <c:numFmt formatCode="General" sourceLinked="1"/>
        <c:majorTickMark val="out"/>
        <c:minorTickMark val="none"/>
        <c:tickLblPos val="nextTo"/>
        <c:crossAx val="7080030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425C8D-C5AF-9F4F-9E24-5C2DC72753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21E46C-AA4E-214A-A45C-A09C6AE0B0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7442EA-0DF9-924B-8435-17D563E57ACA}" type="datetimeFigureOut">
              <a:rPr lang="en-US" smtClean="0"/>
              <a:t>8/28/2022</a:t>
            </a:fld>
            <a:endParaRPr lang="en-US"/>
          </a:p>
        </p:txBody>
      </p:sp>
      <p:sp>
        <p:nvSpPr>
          <p:cNvPr id="4" name="Footer Placeholder 3">
            <a:extLst>
              <a:ext uri="{FF2B5EF4-FFF2-40B4-BE49-F238E27FC236}">
                <a16:creationId xmlns:a16="http://schemas.microsoft.com/office/drawing/2014/main" id="{40AAFBB1-2BB3-DA46-A158-0722D5A310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7D7EA5-B09A-264C-ABF4-E27232AD2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321C2-EC5F-E04A-AFC0-A1F418A559B9}" type="slidenum">
              <a:rPr lang="en-US" smtClean="0"/>
              <a:t>‹#›</a:t>
            </a:fld>
            <a:endParaRPr lang="en-US"/>
          </a:p>
        </p:txBody>
      </p:sp>
    </p:spTree>
    <p:extLst>
      <p:ext uri="{BB962C8B-B14F-4D97-AF65-F5344CB8AC3E}">
        <p14:creationId xmlns:p14="http://schemas.microsoft.com/office/powerpoint/2010/main" val="1946381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955B6-3D2D-2944-B7F4-FE074C92CB41}" type="datetimeFigureOut">
              <a:rPr lang="en-US" smtClean="0"/>
              <a:t>8/28/2022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6ACD0-BE8A-3D4B-8E89-B0E6ACFF594E}" type="slidenum">
              <a:rPr lang="en-US" smtClean="0"/>
              <a:t>‹#›</a:t>
            </a:fld>
            <a:endParaRPr lang="en-US"/>
          </a:p>
        </p:txBody>
      </p:sp>
    </p:spTree>
    <p:extLst>
      <p:ext uri="{BB962C8B-B14F-4D97-AF65-F5344CB8AC3E}">
        <p14:creationId xmlns:p14="http://schemas.microsoft.com/office/powerpoint/2010/main" val="385927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recent years 15,000 to 20,000 refugees resettled annually in Australia. Refugees arrive with complex physical and mental health issues as result of traumatic experiences such as civil war.  They face many challenges to access health care. The quality of health care they receive may not be optimal due to language and cultural barriers among other reasons. The health care providers on the other hand may not have adequate knowledge to provide care to meet the refugee patients’ needs. </a:t>
            </a:r>
          </a:p>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2</a:t>
            </a:fld>
            <a:endParaRPr lang="en-US"/>
          </a:p>
        </p:txBody>
      </p:sp>
    </p:spTree>
    <p:extLst>
      <p:ext uri="{BB962C8B-B14F-4D97-AF65-F5344CB8AC3E}">
        <p14:creationId xmlns:p14="http://schemas.microsoft.com/office/powerpoint/2010/main" val="1544428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AU" dirty="0"/>
              <a:t>We would like to acknowledge all the partners involved in the OPTIMISE study and the CHW involved in our </a:t>
            </a:r>
            <a:r>
              <a:rPr lang="en-AU"/>
              <a:t>research projects.</a:t>
            </a:r>
            <a:endParaRPr lang="en-US" dirty="0"/>
          </a:p>
        </p:txBody>
      </p:sp>
    </p:spTree>
    <p:extLst>
      <p:ext uri="{BB962C8B-B14F-4D97-AF65-F5344CB8AC3E}">
        <p14:creationId xmlns:p14="http://schemas.microsoft.com/office/powerpoint/2010/main" val="550475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 you.</a:t>
            </a:r>
          </a:p>
          <a:p>
            <a:r>
              <a:rPr lang="en-AU" dirty="0"/>
              <a:t>This is the end of the presentation.</a:t>
            </a:r>
          </a:p>
          <a:p>
            <a:r>
              <a:rPr lang="en-AU" dirty="0"/>
              <a:t>Please email us any questions or comments</a:t>
            </a:r>
            <a:endParaRPr lang="en-US" dirty="0"/>
          </a:p>
        </p:txBody>
      </p:sp>
    </p:spTree>
    <p:extLst>
      <p:ext uri="{BB962C8B-B14F-4D97-AF65-F5344CB8AC3E}">
        <p14:creationId xmlns:p14="http://schemas.microsoft.com/office/powerpoint/2010/main" val="385411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15</a:t>
            </a:fld>
            <a:endParaRPr lang="en-US"/>
          </a:p>
        </p:txBody>
      </p:sp>
    </p:spTree>
    <p:extLst>
      <p:ext uri="{BB962C8B-B14F-4D97-AF65-F5344CB8AC3E}">
        <p14:creationId xmlns:p14="http://schemas.microsoft.com/office/powerpoint/2010/main" val="337918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pPr marL="158528" indent="0">
              <a:buNone/>
            </a:pPr>
            <a:endParaRPr lang="en-AU" dirty="0"/>
          </a:p>
          <a:p>
            <a:pPr marL="158528" indent="0">
              <a:buNone/>
            </a:pPr>
            <a:r>
              <a:rPr lang="en-US" dirty="0"/>
              <a:t>The OPTIMISE study aimed to improve the quality of refugee health care at the general practice setting in 3 regions of high refugee settlement across 2 states in Australia. It was carried out by 3 universities in partnership with primary health network, refuge focused health services, settlement services or Community Health program in each study region. Funded by National Health and Medical Research Council of Australia.</a:t>
            </a:r>
            <a:endParaRPr lang="en-AU" dirty="0"/>
          </a:p>
        </p:txBody>
      </p:sp>
    </p:spTree>
    <p:extLst>
      <p:ext uri="{BB962C8B-B14F-4D97-AF65-F5344CB8AC3E}">
        <p14:creationId xmlns:p14="http://schemas.microsoft.com/office/powerpoint/2010/main" val="91231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GPs spoke languages other than English and consulted in them (compares with only 3% of Australian GPs who conducted more than half of their consultations in a language other than English). GPs were significantly more bilingual, as they were born in 19 different countries.  43% of them spoke at least one language spoken by recently arrived refugees. Conversely nurses were least bilingual and spoke languages spoken by refugees. A closer look at GPs’ and their patients’ languages (as reported by the GPs) indicated a moderate degree of language concordance. </a:t>
            </a:r>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4</a:t>
            </a:fld>
            <a:endParaRPr lang="en-AU"/>
          </a:p>
        </p:txBody>
      </p:sp>
    </p:spTree>
    <p:extLst>
      <p:ext uri="{BB962C8B-B14F-4D97-AF65-F5344CB8AC3E}">
        <p14:creationId xmlns:p14="http://schemas.microsoft.com/office/powerpoint/2010/main" val="16111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conclusion, general practice responds to language </a:t>
            </a:r>
            <a:r>
              <a:rPr lang="en-US" dirty="0" err="1"/>
              <a:t>disconcordance</a:t>
            </a:r>
            <a:r>
              <a:rPr lang="en-US" dirty="0"/>
              <a:t> by having bilingual GPs, using interpreters, relaying on bilingual staff or family members. The use of interpreters by general practice was sub-optimal. The availability of bilingual GPs is a possible confounding factor for this trend. The use of bilingual staff and family members as alternative remained frequent. Time and cost are barriers as well as availability of interpreters reported by GPs. To improve the use of interpreter, a practice-wide approach is required with the involvement of reception staff, who have a key role in identifying such a need.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Implications may include enhancing awareness among all the practice staff of the benefits of using interpreters, so that they can inform patients and their family why and when it is necessary to use interpreters. The Primary Health Network agencies could facilitate this kind of training based on the needs of the general practice. A practice-wide interpreter friendly system could be built-up by linking it with the accreditation process of general practice. Finally, an interaction of patient with a GP or a nurse using an interpreter takes extra time. This could be </a:t>
            </a:r>
            <a:r>
              <a:rPr lang="en-AU" noProof="0" dirty="0"/>
              <a:t>subsidised</a:t>
            </a:r>
            <a:r>
              <a:rPr lang="en-US" dirty="0"/>
              <a:t> by, such as Medicare rebate, to promote the use of interpreters in general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5</a:t>
            </a:fld>
            <a:endParaRPr lang="en-AU"/>
          </a:p>
        </p:txBody>
      </p:sp>
    </p:spTree>
    <p:extLst>
      <p:ext uri="{BB962C8B-B14F-4D97-AF65-F5344CB8AC3E}">
        <p14:creationId xmlns:p14="http://schemas.microsoft.com/office/powerpoint/2010/main" val="152376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pPr marL="158528" indent="0">
              <a:buNone/>
            </a:pPr>
            <a:r>
              <a:rPr lang="en-AU" dirty="0"/>
              <a:t>This study sits within the overall OPTIMISE study, using the subsets of data collected through implementing the OPTIMISE study. </a:t>
            </a:r>
          </a:p>
          <a:p>
            <a:pPr marL="158528" indent="0">
              <a:buNone/>
            </a:pPr>
            <a:r>
              <a:rPr lang="en-AU" dirty="0"/>
              <a:t>The OPTIMISE study was a stepped-wedge cluster randomised control trial in 3 regions with general practices randomised to early or late intervention groups, meaning the late group receiving the same intervention after 6 months when the early group completed its intervention. </a:t>
            </a:r>
          </a:p>
          <a:p>
            <a:pPr marL="158528" indent="0">
              <a:buNone/>
            </a:pPr>
            <a:endParaRPr lang="en-AU" dirty="0"/>
          </a:p>
          <a:p>
            <a:pPr marL="158528" indent="0">
              <a:buNone/>
            </a:pPr>
            <a:r>
              <a:rPr lang="en-AU" dirty="0"/>
              <a:t>Mixed method was employed for this evaluation using both quantitative and qualitative data collected at baseline and after 6 months from 55 general practitioners and 31 practices. In other words, only the early group was subjected to the intervention between these time points.  We assessed changes in procedures for assessing and recording language and interpreter needs, perceived barriers of providers in using interpreters and the level of interpreter use. Data was analysed descriptively as well as comparing early and late intervention groups adjusting for clustering by practice. </a:t>
            </a:r>
          </a:p>
        </p:txBody>
      </p:sp>
    </p:spTree>
    <p:extLst>
      <p:ext uri="{BB962C8B-B14F-4D97-AF65-F5344CB8AC3E}">
        <p14:creationId xmlns:p14="http://schemas.microsoft.com/office/powerpoint/2010/main" val="342189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the individual level the navigation was influenced by the health literacy, English language proficiency and health system literacy of refugees.</a:t>
            </a:r>
          </a:p>
          <a:p>
            <a:r>
              <a:rPr lang="en-AU" dirty="0"/>
              <a:t>In accessing services, distance was a barrier.  Services that were more sensitive to the needs of refugees were sought after.  While sponsors were important in facilitating access to services such as GPs these often neglected other health services.</a:t>
            </a:r>
          </a:p>
        </p:txBody>
      </p:sp>
      <p:sp>
        <p:nvSpPr>
          <p:cNvPr id="4" name="Slide Number Placeholder 3"/>
          <p:cNvSpPr>
            <a:spLocks noGrp="1"/>
          </p:cNvSpPr>
          <p:nvPr>
            <p:ph type="sldNum" sz="quarter" idx="5"/>
          </p:nvPr>
        </p:nvSpPr>
        <p:spPr/>
        <p:txBody>
          <a:bodyPr/>
          <a:lstStyle/>
          <a:p>
            <a:fld id="{6246ACD0-BE8A-3D4B-8E89-B0E6ACFF594E}" type="slidenum">
              <a:rPr lang="en-US" smtClean="0"/>
              <a:t>7</a:t>
            </a:fld>
            <a:endParaRPr lang="en-US"/>
          </a:p>
        </p:txBody>
      </p:sp>
    </p:spTree>
    <p:extLst>
      <p:ext uri="{BB962C8B-B14F-4D97-AF65-F5344CB8AC3E}">
        <p14:creationId xmlns:p14="http://schemas.microsoft.com/office/powerpoint/2010/main" val="2952101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Within practices lack of time and information in multiple languages was a barrier</a:t>
            </a:r>
          </a:p>
          <a:p>
            <a:r>
              <a:rPr lang="en-AU" dirty="0"/>
              <a:t>Cost and wait times were very important constraints on refugees access and navigation to preventive services.</a:t>
            </a:r>
          </a:p>
        </p:txBody>
      </p:sp>
      <p:sp>
        <p:nvSpPr>
          <p:cNvPr id="4" name="Slide Number Placeholder 3"/>
          <p:cNvSpPr>
            <a:spLocks noGrp="1"/>
          </p:cNvSpPr>
          <p:nvPr>
            <p:ph type="sldNum" sz="quarter" idx="5"/>
          </p:nvPr>
        </p:nvSpPr>
        <p:spPr/>
        <p:txBody>
          <a:bodyPr/>
          <a:lstStyle/>
          <a:p>
            <a:fld id="{6246ACD0-BE8A-3D4B-8E89-B0E6ACFF594E}" type="slidenum">
              <a:rPr lang="en-US" smtClean="0"/>
              <a:t>8</a:t>
            </a:fld>
            <a:endParaRPr lang="en-US"/>
          </a:p>
        </p:txBody>
      </p:sp>
    </p:spTree>
    <p:extLst>
      <p:ext uri="{BB962C8B-B14F-4D97-AF65-F5344CB8AC3E}">
        <p14:creationId xmlns:p14="http://schemas.microsoft.com/office/powerpoint/2010/main" val="235662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Our findings broadly concur with those of other researchers.  Other issues that have been identified are highlighted in red in this slide.  </a:t>
            </a:r>
          </a:p>
        </p:txBody>
      </p:sp>
      <p:sp>
        <p:nvSpPr>
          <p:cNvPr id="4" name="Slide Number Placeholder 3"/>
          <p:cNvSpPr>
            <a:spLocks noGrp="1"/>
          </p:cNvSpPr>
          <p:nvPr>
            <p:ph type="sldNum" sz="quarter" idx="5"/>
          </p:nvPr>
        </p:nvSpPr>
        <p:spPr/>
        <p:txBody>
          <a:bodyPr/>
          <a:lstStyle/>
          <a:p>
            <a:fld id="{6246ACD0-BE8A-3D4B-8E89-B0E6ACFF594E}" type="slidenum">
              <a:rPr lang="en-US" smtClean="0"/>
              <a:t>9</a:t>
            </a:fld>
            <a:endParaRPr lang="en-US"/>
          </a:p>
        </p:txBody>
      </p:sp>
    </p:spTree>
    <p:extLst>
      <p:ext uri="{BB962C8B-B14F-4D97-AF65-F5344CB8AC3E}">
        <p14:creationId xmlns:p14="http://schemas.microsoft.com/office/powerpoint/2010/main" val="238799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also has implications for our work with community health workers as navigators in general practice</a:t>
            </a:r>
          </a:p>
          <a:p>
            <a:r>
              <a:rPr lang="en-AU" dirty="0"/>
              <a:t>Hand to Sabuj:</a:t>
            </a:r>
          </a:p>
        </p:txBody>
      </p:sp>
      <p:sp>
        <p:nvSpPr>
          <p:cNvPr id="4" name="Slide Number Placeholder 3"/>
          <p:cNvSpPr>
            <a:spLocks noGrp="1"/>
          </p:cNvSpPr>
          <p:nvPr>
            <p:ph type="sldNum" sz="quarter" idx="5"/>
          </p:nvPr>
        </p:nvSpPr>
        <p:spPr/>
        <p:txBody>
          <a:bodyPr/>
          <a:lstStyle/>
          <a:p>
            <a:fld id="{6246ACD0-BE8A-3D4B-8E89-B0E6ACFF594E}" type="slidenum">
              <a:rPr lang="en-US" smtClean="0"/>
              <a:t>10</a:t>
            </a:fld>
            <a:endParaRPr lang="en-US"/>
          </a:p>
        </p:txBody>
      </p:sp>
    </p:spTree>
    <p:extLst>
      <p:ext uri="{BB962C8B-B14F-4D97-AF65-F5344CB8AC3E}">
        <p14:creationId xmlns:p14="http://schemas.microsoft.com/office/powerpoint/2010/main" val="1336291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0D427A-31A8-804F-A88E-B2237F6FF8DD}"/>
              </a:ext>
            </a:extLst>
          </p:cNvPr>
          <p:cNvSpPr/>
          <p:nvPr userDrawn="1"/>
        </p:nvSpPr>
        <p:spPr>
          <a:xfrm rot="5400000">
            <a:off x="5706290" y="372291"/>
            <a:ext cx="779419" cy="12192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ood&#10;&#10;Description automatically generated">
            <a:extLst>
              <a:ext uri="{FF2B5EF4-FFF2-40B4-BE49-F238E27FC236}">
                <a16:creationId xmlns:a16="http://schemas.microsoft.com/office/drawing/2014/main" id="{3919BA19-F123-3B46-B077-C952C919A7DB}"/>
              </a:ext>
            </a:extLst>
          </p:cNvPr>
          <p:cNvPicPr>
            <a:picLocks noChangeAspect="1"/>
          </p:cNvPicPr>
          <p:nvPr userDrawn="1"/>
        </p:nvPicPr>
        <p:blipFill>
          <a:blip r:embed="rId2"/>
          <a:stretch>
            <a:fillRect/>
          </a:stretch>
        </p:blipFill>
        <p:spPr>
          <a:xfrm>
            <a:off x="11507848" y="6139545"/>
            <a:ext cx="598270" cy="701040"/>
          </a:xfrm>
          <a:prstGeom prst="rect">
            <a:avLst/>
          </a:prstGeom>
        </p:spPr>
      </p:pic>
      <p:sp>
        <p:nvSpPr>
          <p:cNvPr id="4" name="Title Placeholder 1">
            <a:extLst>
              <a:ext uri="{FF2B5EF4-FFF2-40B4-BE49-F238E27FC236}">
                <a16:creationId xmlns:a16="http://schemas.microsoft.com/office/drawing/2014/main" id="{EC14B686-A7B8-C34E-BD3F-17AD72808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Arial" panose="020B0604020202020204" pitchFamily="34" charset="0"/>
                <a:ea typeface="Roboto" panose="02000000000000000000" pitchFamily="2" charset="0"/>
                <a:cs typeface="Arial" panose="020B0604020202020204" pitchFamily="34" charset="0"/>
              </a:defRPr>
            </a:lvl1pPr>
          </a:lstStyle>
          <a:p>
            <a:r>
              <a:rPr lang="en-GB"/>
              <a:t>Click to edit Master title style</a:t>
            </a:r>
            <a:endParaRPr lang="en-US"/>
          </a:p>
        </p:txBody>
      </p:sp>
      <p:sp>
        <p:nvSpPr>
          <p:cNvPr id="5" name="Text Placeholder 2">
            <a:extLst>
              <a:ext uri="{FF2B5EF4-FFF2-40B4-BE49-F238E27FC236}">
                <a16:creationId xmlns:a16="http://schemas.microsoft.com/office/drawing/2014/main" id="{99B41C51-D68E-9449-86C7-CBC06D1C8A04}"/>
              </a:ext>
            </a:extLst>
          </p:cNvPr>
          <p:cNvSpPr>
            <a:spLocks noGrp="1"/>
          </p:cNvSpPr>
          <p:nvPr>
            <p:ph idx="1"/>
          </p:nvPr>
        </p:nvSpPr>
        <p:spPr>
          <a:xfrm>
            <a:off x="838200" y="1825625"/>
            <a:ext cx="10515600" cy="4088158"/>
          </a:xfrm>
          <a:prstGeom prst="rect">
            <a:avLst/>
          </a:prstGeom>
        </p:spPr>
        <p:txBody>
          <a:bodyPr vert="horz" lIns="91440" tIns="45720" rIns="91440" bIns="45720" rtlCol="0">
            <a:normAutofit/>
          </a:bodyPr>
          <a:lstStyle>
            <a:lvl1pPr>
              <a:defRPr>
                <a:latin typeface="Arial" panose="020B0604020202020204" pitchFamily="34" charset="0"/>
                <a:ea typeface="Roboto" panose="02000000000000000000" pitchFamily="2" charset="0"/>
                <a:cs typeface="Arial" panose="020B0604020202020204" pitchFamily="34" charset="0"/>
              </a:defRPr>
            </a:lvl1pPr>
            <a:lvl2pPr>
              <a:defRPr>
                <a:latin typeface="Arial" panose="020B0604020202020204" pitchFamily="34" charset="0"/>
                <a:ea typeface="Roboto" panose="02000000000000000000" pitchFamily="2" charset="0"/>
                <a:cs typeface="Arial" panose="020B0604020202020204" pitchFamily="34" charset="0"/>
              </a:defRPr>
            </a:lvl2pPr>
            <a:lvl3pPr>
              <a:defRPr>
                <a:latin typeface="Arial" panose="020B0604020202020204" pitchFamily="34" charset="0"/>
                <a:ea typeface="Roboto" panose="02000000000000000000" pitchFamily="2" charset="0"/>
                <a:cs typeface="Arial" panose="020B0604020202020204" pitchFamily="34" charset="0"/>
              </a:defRPr>
            </a:lvl3pPr>
            <a:lvl4pPr>
              <a:defRPr>
                <a:latin typeface="Arial" panose="020B0604020202020204" pitchFamily="34" charset="0"/>
                <a:ea typeface="Roboto" panose="02000000000000000000" pitchFamily="2" charset="0"/>
                <a:cs typeface="Arial" panose="020B0604020202020204" pitchFamily="34" charset="0"/>
              </a:defRPr>
            </a:lvl4pPr>
            <a:lvl5pPr>
              <a:defRPr>
                <a:latin typeface="Arial" panose="020B0604020202020204" pitchFamily="34" charset="0"/>
                <a:ea typeface="Roboto" panose="02000000000000000000"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9595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9322-9A51-CF47-9BCE-8A27422807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B07212E-11F3-7146-8330-7492C05E1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1C7CE0A-6B60-3742-93AD-23A209CBB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A14E38-BB51-F54A-9AD2-6AAFF8A8D1A8}"/>
              </a:ext>
            </a:extLst>
          </p:cNvPr>
          <p:cNvSpPr>
            <a:spLocks noGrp="1"/>
          </p:cNvSpPr>
          <p:nvPr>
            <p:ph type="dt" sz="half" idx="10"/>
          </p:nvPr>
        </p:nvSpPr>
        <p:spPr/>
        <p:txBody>
          <a:bodyPr/>
          <a:lstStyle/>
          <a:p>
            <a:fld id="{3D80960B-9B8C-714C-BBC0-2546AD7FAB00}" type="datetimeFigureOut">
              <a:rPr lang="en-US" smtClean="0"/>
              <a:t>8/28/2022</a:t>
            </a:fld>
            <a:endParaRPr lang="en-US"/>
          </a:p>
        </p:txBody>
      </p:sp>
      <p:sp>
        <p:nvSpPr>
          <p:cNvPr id="6" name="Footer Placeholder 5">
            <a:extLst>
              <a:ext uri="{FF2B5EF4-FFF2-40B4-BE49-F238E27FC236}">
                <a16:creationId xmlns:a16="http://schemas.microsoft.com/office/drawing/2014/main" id="{361B5788-2A39-084B-90DD-A819257FB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CEF53-4D31-8242-83DE-62BD51DF3268}"/>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224977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7907-E5FB-184A-8D4C-E7F0363B73B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F59D33F-34E1-2B4C-92CA-04B6FBAF0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626CAB-22B4-C148-B72D-D92D3A07F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593C9D-DD6D-364A-8DD3-53A1DB01D5EE}"/>
              </a:ext>
            </a:extLst>
          </p:cNvPr>
          <p:cNvSpPr>
            <a:spLocks noGrp="1"/>
          </p:cNvSpPr>
          <p:nvPr>
            <p:ph type="dt" sz="half" idx="10"/>
          </p:nvPr>
        </p:nvSpPr>
        <p:spPr/>
        <p:txBody>
          <a:bodyPr/>
          <a:lstStyle/>
          <a:p>
            <a:fld id="{3D80960B-9B8C-714C-BBC0-2546AD7FAB00}" type="datetimeFigureOut">
              <a:rPr lang="en-US" smtClean="0"/>
              <a:t>8/28/2022</a:t>
            </a:fld>
            <a:endParaRPr lang="en-US"/>
          </a:p>
        </p:txBody>
      </p:sp>
      <p:sp>
        <p:nvSpPr>
          <p:cNvPr id="6" name="Footer Placeholder 5">
            <a:extLst>
              <a:ext uri="{FF2B5EF4-FFF2-40B4-BE49-F238E27FC236}">
                <a16:creationId xmlns:a16="http://schemas.microsoft.com/office/drawing/2014/main" id="{6E97C8B4-E587-0847-9656-D1322F629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481EB-E9D2-004D-90CA-CAB413ABAD81}"/>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1025233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93C4-06D5-D846-9EC4-5C6DBC48A3A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58AC8C-69E6-1F44-A7E6-E36E3B5B1F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9DAAA2-1001-A447-B169-6BC6A3A9B97C}"/>
              </a:ext>
            </a:extLst>
          </p:cNvPr>
          <p:cNvSpPr>
            <a:spLocks noGrp="1"/>
          </p:cNvSpPr>
          <p:nvPr>
            <p:ph type="dt" sz="half" idx="10"/>
          </p:nvPr>
        </p:nvSpPr>
        <p:spPr/>
        <p:txBody>
          <a:bodyPr/>
          <a:lstStyle/>
          <a:p>
            <a:fld id="{3D80960B-9B8C-714C-BBC0-2546AD7FAB00}" type="datetimeFigureOut">
              <a:rPr lang="en-US" smtClean="0"/>
              <a:t>8/28/2022</a:t>
            </a:fld>
            <a:endParaRPr lang="en-US"/>
          </a:p>
        </p:txBody>
      </p:sp>
      <p:sp>
        <p:nvSpPr>
          <p:cNvPr id="5" name="Footer Placeholder 4">
            <a:extLst>
              <a:ext uri="{FF2B5EF4-FFF2-40B4-BE49-F238E27FC236}">
                <a16:creationId xmlns:a16="http://schemas.microsoft.com/office/drawing/2014/main" id="{14E54475-6876-C74F-A4D6-E016065AB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69DEA-0A87-7A49-A7C7-DAFF59125FF8}"/>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244094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EBAEFB-AAD7-744A-B66F-3F55FAB63E7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15C8CE-5363-144E-B73C-9ACEA0F023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1D23BB-0E7F-D643-81C6-4B31CE85ECA5}"/>
              </a:ext>
            </a:extLst>
          </p:cNvPr>
          <p:cNvSpPr>
            <a:spLocks noGrp="1"/>
          </p:cNvSpPr>
          <p:nvPr>
            <p:ph type="dt" sz="half" idx="10"/>
          </p:nvPr>
        </p:nvSpPr>
        <p:spPr/>
        <p:txBody>
          <a:bodyPr/>
          <a:lstStyle/>
          <a:p>
            <a:fld id="{3D80960B-9B8C-714C-BBC0-2546AD7FAB00}" type="datetimeFigureOut">
              <a:rPr lang="en-US" smtClean="0"/>
              <a:t>8/28/2022</a:t>
            </a:fld>
            <a:endParaRPr lang="en-US"/>
          </a:p>
        </p:txBody>
      </p:sp>
      <p:sp>
        <p:nvSpPr>
          <p:cNvPr id="5" name="Footer Placeholder 4">
            <a:extLst>
              <a:ext uri="{FF2B5EF4-FFF2-40B4-BE49-F238E27FC236}">
                <a16:creationId xmlns:a16="http://schemas.microsoft.com/office/drawing/2014/main" id="{C2CFD898-2BEA-9A45-9AA1-8CC3C992C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636B6-F2BE-9448-A62E-D504A82A1D0E}"/>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1199494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D9F833-BA4F-E348-9506-0D3D621C75CA}"/>
              </a:ext>
            </a:extLst>
          </p:cNvPr>
          <p:cNvSpPr/>
          <p:nvPr userDrawn="1"/>
        </p:nvSpPr>
        <p:spPr>
          <a:xfrm>
            <a:off x="6740525" y="1"/>
            <a:ext cx="5453294" cy="501575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81DFD20-A9E9-C741-BCC7-71DE5A634D02}"/>
              </a:ext>
            </a:extLst>
          </p:cNvPr>
          <p:cNvPicPr>
            <a:picLocks noChangeAspect="1"/>
          </p:cNvPicPr>
          <p:nvPr userDrawn="1"/>
        </p:nvPicPr>
        <p:blipFill>
          <a:blip r:embed="rId2"/>
          <a:stretch>
            <a:fillRect/>
          </a:stretch>
        </p:blipFill>
        <p:spPr>
          <a:xfrm>
            <a:off x="10750401" y="4772863"/>
            <a:ext cx="1760572" cy="1842248"/>
          </a:xfrm>
          <a:prstGeom prst="rect">
            <a:avLst/>
          </a:prstGeom>
        </p:spPr>
      </p:pic>
    </p:spTree>
    <p:extLst>
      <p:ext uri="{BB962C8B-B14F-4D97-AF65-F5344CB8AC3E}">
        <p14:creationId xmlns:p14="http://schemas.microsoft.com/office/powerpoint/2010/main" val="1097442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52D8F1-025F-1B45-BD8A-D1664CE56EAC}"/>
              </a:ext>
            </a:extLst>
          </p:cNvPr>
          <p:cNvPicPr>
            <a:picLocks noChangeAspect="1"/>
          </p:cNvPicPr>
          <p:nvPr userDrawn="1"/>
        </p:nvPicPr>
        <p:blipFill>
          <a:blip r:embed="rId2"/>
          <a:stretch>
            <a:fillRect/>
          </a:stretch>
        </p:blipFill>
        <p:spPr>
          <a:xfrm>
            <a:off x="2273346" y="-446589"/>
            <a:ext cx="7124888" cy="7674796"/>
          </a:xfrm>
          <a:prstGeom prst="rect">
            <a:avLst/>
          </a:prstGeom>
        </p:spPr>
      </p:pic>
      <p:sp>
        <p:nvSpPr>
          <p:cNvPr id="8" name="Rectangle 7">
            <a:extLst>
              <a:ext uri="{FF2B5EF4-FFF2-40B4-BE49-F238E27FC236}">
                <a16:creationId xmlns:a16="http://schemas.microsoft.com/office/drawing/2014/main" id="{CE976E31-1EA1-274A-A1AD-5915E61D3EEC}"/>
              </a:ext>
            </a:extLst>
          </p:cNvPr>
          <p:cNvSpPr/>
          <p:nvPr userDrawn="1"/>
        </p:nvSpPr>
        <p:spPr>
          <a:xfrm>
            <a:off x="10010233" y="0"/>
            <a:ext cx="2183586"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0BF8575-4955-BC4A-80DE-4BF637C59C7B}"/>
              </a:ext>
            </a:extLst>
          </p:cNvPr>
          <p:cNvPicPr>
            <a:picLocks noChangeAspect="1"/>
          </p:cNvPicPr>
          <p:nvPr userDrawn="1"/>
        </p:nvPicPr>
        <p:blipFill>
          <a:blip r:embed="rId3"/>
          <a:stretch>
            <a:fillRect/>
          </a:stretch>
        </p:blipFill>
        <p:spPr>
          <a:xfrm>
            <a:off x="10593240" y="0"/>
            <a:ext cx="1760572" cy="1842248"/>
          </a:xfrm>
          <a:prstGeom prst="rect">
            <a:avLst/>
          </a:prstGeom>
        </p:spPr>
      </p:pic>
    </p:spTree>
    <p:extLst>
      <p:ext uri="{BB962C8B-B14F-4D97-AF65-F5344CB8AC3E}">
        <p14:creationId xmlns:p14="http://schemas.microsoft.com/office/powerpoint/2010/main" val="2690792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434031" y="-748389"/>
            <a:ext cx="7756149" cy="8354779"/>
          </a:xfrm>
          <a:prstGeom prst="rect">
            <a:avLst/>
          </a:prstGeom>
        </p:spPr>
      </p:pic>
      <p:sp>
        <p:nvSpPr>
          <p:cNvPr id="7" name="Rectangle 6">
            <a:extLst>
              <a:ext uri="{FF2B5EF4-FFF2-40B4-BE49-F238E27FC236}">
                <a16:creationId xmlns:a16="http://schemas.microsoft.com/office/drawing/2014/main" id="{8FBC9DD3-2081-9D4A-BCDD-FD7DDC635932}"/>
              </a:ext>
            </a:extLst>
          </p:cNvPr>
          <p:cNvSpPr/>
          <p:nvPr userDrawn="1"/>
        </p:nvSpPr>
        <p:spPr>
          <a:xfrm>
            <a:off x="10010233" y="0"/>
            <a:ext cx="2183586"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pic>
        <p:nvPicPr>
          <p:cNvPr id="2" name="Picture 1" descr="UNSW Sydney Logo">
            <a:extLst>
              <a:ext uri="{FF2B5EF4-FFF2-40B4-BE49-F238E27FC236}">
                <a16:creationId xmlns:a16="http://schemas.microsoft.com/office/drawing/2014/main" id="{16367954-2926-486A-95D7-D57A05D0A1ED}"/>
              </a:ext>
            </a:extLst>
          </p:cNvPr>
          <p:cNvPicPr>
            <a:picLocks noChangeAspect="1"/>
          </p:cNvPicPr>
          <p:nvPr userDrawn="1"/>
        </p:nvPicPr>
        <p:blipFill>
          <a:blip r:embed="rId3"/>
          <a:srcRect/>
          <a:stretch/>
        </p:blipFill>
        <p:spPr>
          <a:xfrm>
            <a:off x="10667151" y="5261593"/>
            <a:ext cx="1188000" cy="1240241"/>
          </a:xfrm>
          <a:prstGeom prst="rect">
            <a:avLst/>
          </a:prstGeom>
        </p:spPr>
      </p:pic>
    </p:spTree>
    <p:extLst>
      <p:ext uri="{BB962C8B-B14F-4D97-AF65-F5344CB8AC3E}">
        <p14:creationId xmlns:p14="http://schemas.microsoft.com/office/powerpoint/2010/main" val="691930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58CEE-1ED1-964F-9B8D-652B718B5899}"/>
              </a:ext>
            </a:extLst>
          </p:cNvPr>
          <p:cNvPicPr>
            <a:picLocks noChangeAspect="1"/>
          </p:cNvPicPr>
          <p:nvPr userDrawn="1"/>
        </p:nvPicPr>
        <p:blipFill>
          <a:blip r:embed="rId2"/>
          <a:stretch>
            <a:fillRect/>
          </a:stretch>
        </p:blipFill>
        <p:spPr>
          <a:xfrm rot="13462306">
            <a:off x="290281" y="727049"/>
            <a:ext cx="6021559" cy="8149660"/>
          </a:xfrm>
          <a:prstGeom prst="rect">
            <a:avLst/>
          </a:prstGeom>
        </p:spPr>
      </p:pic>
      <p:pic>
        <p:nvPicPr>
          <p:cNvPr id="8" name="Picture 7">
            <a:extLst>
              <a:ext uri="{FF2B5EF4-FFF2-40B4-BE49-F238E27FC236}">
                <a16:creationId xmlns:a16="http://schemas.microsoft.com/office/drawing/2014/main" id="{0D2CEE05-CF07-9444-A018-884AC63FF832}"/>
              </a:ext>
            </a:extLst>
          </p:cNvPr>
          <p:cNvPicPr>
            <a:picLocks noChangeAspect="1"/>
          </p:cNvPicPr>
          <p:nvPr userDrawn="1"/>
        </p:nvPicPr>
        <p:blipFill>
          <a:blip r:embed="rId3"/>
          <a:stretch>
            <a:fillRect/>
          </a:stretch>
        </p:blipFill>
        <p:spPr>
          <a:xfrm>
            <a:off x="304630" y="0"/>
            <a:ext cx="1760572" cy="1842248"/>
          </a:xfrm>
          <a:prstGeom prst="rect">
            <a:avLst/>
          </a:prstGeom>
        </p:spPr>
      </p:pic>
    </p:spTree>
    <p:extLst>
      <p:ext uri="{BB962C8B-B14F-4D97-AF65-F5344CB8AC3E}">
        <p14:creationId xmlns:p14="http://schemas.microsoft.com/office/powerpoint/2010/main" val="387741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ED8B6A-BF3C-3841-AC68-EA4F713AC1D1}"/>
              </a:ext>
            </a:extLst>
          </p:cNvPr>
          <p:cNvSpPr/>
          <p:nvPr userDrawn="1"/>
        </p:nvSpPr>
        <p:spPr>
          <a:xfrm rot="5400000">
            <a:off x="8353696" y="3019698"/>
            <a:ext cx="6858002" cy="81860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ood&#10;&#10;Description automatically generated">
            <a:extLst>
              <a:ext uri="{FF2B5EF4-FFF2-40B4-BE49-F238E27FC236}">
                <a16:creationId xmlns:a16="http://schemas.microsoft.com/office/drawing/2014/main" id="{EE841588-FE80-8546-B792-1230E5F174B2}"/>
              </a:ext>
            </a:extLst>
          </p:cNvPr>
          <p:cNvPicPr>
            <a:picLocks noChangeAspect="1"/>
          </p:cNvPicPr>
          <p:nvPr userDrawn="1"/>
        </p:nvPicPr>
        <p:blipFill>
          <a:blip r:embed="rId2"/>
          <a:stretch>
            <a:fillRect/>
          </a:stretch>
        </p:blipFill>
        <p:spPr>
          <a:xfrm>
            <a:off x="11507848" y="6139545"/>
            <a:ext cx="598270" cy="701040"/>
          </a:xfrm>
          <a:prstGeom prst="rect">
            <a:avLst/>
          </a:prstGeom>
        </p:spPr>
      </p:pic>
      <p:sp>
        <p:nvSpPr>
          <p:cNvPr id="4" name="Title Placeholder 1">
            <a:extLst>
              <a:ext uri="{FF2B5EF4-FFF2-40B4-BE49-F238E27FC236}">
                <a16:creationId xmlns:a16="http://schemas.microsoft.com/office/drawing/2014/main" id="{46DAC5EE-7BE5-1B40-BC41-0FDC4D317D77}"/>
              </a:ext>
            </a:extLst>
          </p:cNvPr>
          <p:cNvSpPr>
            <a:spLocks noGrp="1"/>
          </p:cNvSpPr>
          <p:nvPr>
            <p:ph type="title"/>
          </p:nvPr>
        </p:nvSpPr>
        <p:spPr>
          <a:xfrm>
            <a:off x="838200" y="365125"/>
            <a:ext cx="10293626" cy="1325563"/>
          </a:xfrm>
          <a:prstGeom prst="rect">
            <a:avLst/>
          </a:prstGeom>
        </p:spPr>
        <p:txBody>
          <a:bodyPr vert="horz" lIns="91440" tIns="45720" rIns="91440" bIns="45720" rtlCol="0" anchor="ctr">
            <a:normAutofit/>
          </a:bodyPr>
          <a:lstStyle>
            <a:lvl1pPr>
              <a:defRPr>
                <a:latin typeface="Arial" panose="020B0604020202020204" pitchFamily="34" charset="0"/>
                <a:ea typeface="Roboto" panose="02000000000000000000" pitchFamily="2" charset="0"/>
                <a:cs typeface="Arial" panose="020B0604020202020204" pitchFamily="34" charset="0"/>
              </a:defRPr>
            </a:lvl1pPr>
          </a:lstStyle>
          <a:p>
            <a:r>
              <a:rPr lang="en-GB"/>
              <a:t>Click to edit Master title style</a:t>
            </a:r>
            <a:endParaRPr lang="en-US"/>
          </a:p>
        </p:txBody>
      </p:sp>
      <p:sp>
        <p:nvSpPr>
          <p:cNvPr id="5" name="Text Placeholder 2">
            <a:extLst>
              <a:ext uri="{FF2B5EF4-FFF2-40B4-BE49-F238E27FC236}">
                <a16:creationId xmlns:a16="http://schemas.microsoft.com/office/drawing/2014/main" id="{A962FD98-3A3B-ED4A-B5A0-270006582ACA}"/>
              </a:ext>
            </a:extLst>
          </p:cNvPr>
          <p:cNvSpPr>
            <a:spLocks noGrp="1"/>
          </p:cNvSpPr>
          <p:nvPr>
            <p:ph idx="1"/>
          </p:nvPr>
        </p:nvSpPr>
        <p:spPr>
          <a:xfrm>
            <a:off x="838200" y="1825625"/>
            <a:ext cx="10293626" cy="4351338"/>
          </a:xfrm>
          <a:prstGeom prst="rect">
            <a:avLst/>
          </a:prstGeom>
        </p:spPr>
        <p:txBody>
          <a:bodyPr vert="horz" lIns="91440" tIns="45720" rIns="91440" bIns="45720" rtlCol="0">
            <a:normAutofit/>
          </a:bodyPr>
          <a:lstStyle>
            <a:lvl1pPr>
              <a:defRPr>
                <a:latin typeface="Arial" panose="020B0604020202020204" pitchFamily="34" charset="0"/>
                <a:ea typeface="Roboto" panose="02000000000000000000" pitchFamily="2" charset="0"/>
                <a:cs typeface="Arial" panose="020B0604020202020204" pitchFamily="34" charset="0"/>
              </a:defRPr>
            </a:lvl1pPr>
            <a:lvl2pPr>
              <a:defRPr>
                <a:latin typeface="Arial" panose="020B0604020202020204" pitchFamily="34" charset="0"/>
                <a:ea typeface="Roboto" panose="02000000000000000000" pitchFamily="2" charset="0"/>
                <a:cs typeface="Arial" panose="020B0604020202020204" pitchFamily="34" charset="0"/>
              </a:defRPr>
            </a:lvl2pPr>
            <a:lvl3pPr>
              <a:defRPr>
                <a:latin typeface="Arial" panose="020B0604020202020204" pitchFamily="34" charset="0"/>
                <a:ea typeface="Roboto" panose="02000000000000000000" pitchFamily="2" charset="0"/>
                <a:cs typeface="Arial" panose="020B0604020202020204" pitchFamily="34" charset="0"/>
              </a:defRPr>
            </a:lvl3pPr>
            <a:lvl4pPr>
              <a:defRPr>
                <a:latin typeface="Arial" panose="020B0604020202020204" pitchFamily="34" charset="0"/>
                <a:ea typeface="Roboto" panose="02000000000000000000" pitchFamily="2" charset="0"/>
                <a:cs typeface="Arial" panose="020B0604020202020204" pitchFamily="34" charset="0"/>
              </a:defRPr>
            </a:lvl4pPr>
            <a:lvl5pPr>
              <a:defRPr>
                <a:latin typeface="Arial" panose="020B0604020202020204" pitchFamily="34" charset="0"/>
                <a:ea typeface="Roboto" panose="02000000000000000000" pitchFamily="2"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727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3CAF-EF20-E846-9014-6CC7DCE422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0738F64-4913-EC4A-9A68-E8673BB3C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7A16E80-7BD3-AE49-9870-F9F5B403646F}"/>
              </a:ext>
            </a:extLst>
          </p:cNvPr>
          <p:cNvSpPr>
            <a:spLocks noGrp="1"/>
          </p:cNvSpPr>
          <p:nvPr>
            <p:ph type="dt" sz="half" idx="10"/>
          </p:nvPr>
        </p:nvSpPr>
        <p:spPr/>
        <p:txBody>
          <a:bodyPr/>
          <a:lstStyle/>
          <a:p>
            <a:fld id="{3D80960B-9B8C-714C-BBC0-2546AD7FAB00}" type="datetimeFigureOut">
              <a:rPr lang="en-US" smtClean="0"/>
              <a:t>8/28/2022</a:t>
            </a:fld>
            <a:endParaRPr lang="en-US"/>
          </a:p>
        </p:txBody>
      </p:sp>
      <p:sp>
        <p:nvSpPr>
          <p:cNvPr id="5" name="Footer Placeholder 4">
            <a:extLst>
              <a:ext uri="{FF2B5EF4-FFF2-40B4-BE49-F238E27FC236}">
                <a16:creationId xmlns:a16="http://schemas.microsoft.com/office/drawing/2014/main" id="{E688A2DC-035C-B14F-B19C-CB7321DC4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55AF1-9F13-EE48-BD13-4EE551D03987}"/>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257949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576F-52A6-6A44-9770-E1FD988B3D0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59FF5B4-B83A-E144-BAE0-E7544E1E69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AFC242-86EB-0B4D-9A9C-047E4CC29E8F}"/>
              </a:ext>
            </a:extLst>
          </p:cNvPr>
          <p:cNvSpPr>
            <a:spLocks noGrp="1"/>
          </p:cNvSpPr>
          <p:nvPr>
            <p:ph type="dt" sz="half" idx="10"/>
          </p:nvPr>
        </p:nvSpPr>
        <p:spPr/>
        <p:txBody>
          <a:bodyPr/>
          <a:lstStyle/>
          <a:p>
            <a:fld id="{3D80960B-9B8C-714C-BBC0-2546AD7FAB00}" type="datetimeFigureOut">
              <a:rPr lang="en-US" smtClean="0"/>
              <a:t>8/28/2022</a:t>
            </a:fld>
            <a:endParaRPr lang="en-US"/>
          </a:p>
        </p:txBody>
      </p:sp>
      <p:sp>
        <p:nvSpPr>
          <p:cNvPr id="5" name="Footer Placeholder 4">
            <a:extLst>
              <a:ext uri="{FF2B5EF4-FFF2-40B4-BE49-F238E27FC236}">
                <a16:creationId xmlns:a16="http://schemas.microsoft.com/office/drawing/2014/main" id="{D22D9D39-A957-AF48-A681-2A17A3D30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93B4E-0B0C-0345-98D9-4B24C5F0D6A9}"/>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427390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D77F-2D1E-D34E-82F2-2DF7A7684D5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C21B118-8329-2547-A701-0D75FF183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EF1D7A6-8B3A-724A-A503-F2835F9DDB9F}"/>
              </a:ext>
            </a:extLst>
          </p:cNvPr>
          <p:cNvSpPr>
            <a:spLocks noGrp="1"/>
          </p:cNvSpPr>
          <p:nvPr>
            <p:ph type="dt" sz="half" idx="10"/>
          </p:nvPr>
        </p:nvSpPr>
        <p:spPr/>
        <p:txBody>
          <a:bodyPr/>
          <a:lstStyle/>
          <a:p>
            <a:fld id="{3D80960B-9B8C-714C-BBC0-2546AD7FAB00}" type="datetimeFigureOut">
              <a:rPr lang="en-US" smtClean="0"/>
              <a:t>8/28/2022</a:t>
            </a:fld>
            <a:endParaRPr lang="en-US"/>
          </a:p>
        </p:txBody>
      </p:sp>
      <p:sp>
        <p:nvSpPr>
          <p:cNvPr id="5" name="Footer Placeholder 4">
            <a:extLst>
              <a:ext uri="{FF2B5EF4-FFF2-40B4-BE49-F238E27FC236}">
                <a16:creationId xmlns:a16="http://schemas.microsoft.com/office/drawing/2014/main" id="{143B243E-EEA7-174A-B059-5F806489D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DD662-1A8F-E248-AB28-EAFB7DA3D659}"/>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8278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FFFD2-2617-A74F-9D83-C4D004954E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2C1616-2DE5-8048-90DC-A0C829DFE44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7971343-B6E8-BD43-BE2C-22A4061CCD3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6B5024D-C582-334B-94AD-90E1339D2008}"/>
              </a:ext>
            </a:extLst>
          </p:cNvPr>
          <p:cNvSpPr>
            <a:spLocks noGrp="1"/>
          </p:cNvSpPr>
          <p:nvPr>
            <p:ph type="dt" sz="half" idx="10"/>
          </p:nvPr>
        </p:nvSpPr>
        <p:spPr/>
        <p:txBody>
          <a:bodyPr/>
          <a:lstStyle/>
          <a:p>
            <a:fld id="{3D80960B-9B8C-714C-BBC0-2546AD7FAB00}" type="datetimeFigureOut">
              <a:rPr lang="en-US" smtClean="0"/>
              <a:t>8/28/2022</a:t>
            </a:fld>
            <a:endParaRPr lang="en-US"/>
          </a:p>
        </p:txBody>
      </p:sp>
      <p:sp>
        <p:nvSpPr>
          <p:cNvPr id="6" name="Footer Placeholder 5">
            <a:extLst>
              <a:ext uri="{FF2B5EF4-FFF2-40B4-BE49-F238E27FC236}">
                <a16:creationId xmlns:a16="http://schemas.microsoft.com/office/drawing/2014/main" id="{BFCD3B62-B8F9-4843-BD99-C72455EE4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6F2EE-CF6F-4345-A039-1B40F63487BF}"/>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75480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40F2-8632-B244-858D-B5A7AF9A668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C2D3F6-BB18-F14E-8D35-FD649E1188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BC798A8-CAFE-424D-B0A5-C3DC3F074F8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38559B9-5FB8-D04E-A852-693D627F4A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FE3C5EF-AA28-8640-800F-F17F871ADB1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59E43BD-555B-0149-94B5-2CC0FC0C1EC8}"/>
              </a:ext>
            </a:extLst>
          </p:cNvPr>
          <p:cNvSpPr>
            <a:spLocks noGrp="1"/>
          </p:cNvSpPr>
          <p:nvPr>
            <p:ph type="dt" sz="half" idx="10"/>
          </p:nvPr>
        </p:nvSpPr>
        <p:spPr/>
        <p:txBody>
          <a:bodyPr/>
          <a:lstStyle/>
          <a:p>
            <a:fld id="{3D80960B-9B8C-714C-BBC0-2546AD7FAB00}" type="datetimeFigureOut">
              <a:rPr lang="en-US" smtClean="0"/>
              <a:t>8/28/2022</a:t>
            </a:fld>
            <a:endParaRPr lang="en-US"/>
          </a:p>
        </p:txBody>
      </p:sp>
      <p:sp>
        <p:nvSpPr>
          <p:cNvPr id="8" name="Footer Placeholder 7">
            <a:extLst>
              <a:ext uri="{FF2B5EF4-FFF2-40B4-BE49-F238E27FC236}">
                <a16:creationId xmlns:a16="http://schemas.microsoft.com/office/drawing/2014/main" id="{4D9454A0-E619-424A-BEA9-5C1C998798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BD3496-97C5-B448-AF5C-D00B11C7FC3B}"/>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304114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765B-D070-854F-9477-DBF48AF4CDB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7A9D1A6-626E-5E45-9CD6-50DB8C8814BE}"/>
              </a:ext>
            </a:extLst>
          </p:cNvPr>
          <p:cNvSpPr>
            <a:spLocks noGrp="1"/>
          </p:cNvSpPr>
          <p:nvPr>
            <p:ph type="dt" sz="half" idx="10"/>
          </p:nvPr>
        </p:nvSpPr>
        <p:spPr/>
        <p:txBody>
          <a:bodyPr/>
          <a:lstStyle/>
          <a:p>
            <a:fld id="{3D80960B-9B8C-714C-BBC0-2546AD7FAB00}" type="datetimeFigureOut">
              <a:rPr lang="en-US" smtClean="0"/>
              <a:t>8/28/2022</a:t>
            </a:fld>
            <a:endParaRPr lang="en-US"/>
          </a:p>
        </p:txBody>
      </p:sp>
      <p:sp>
        <p:nvSpPr>
          <p:cNvPr id="4" name="Footer Placeholder 3">
            <a:extLst>
              <a:ext uri="{FF2B5EF4-FFF2-40B4-BE49-F238E27FC236}">
                <a16:creationId xmlns:a16="http://schemas.microsoft.com/office/drawing/2014/main" id="{1B38D2A2-5CAA-F343-A52F-AEB7B0D602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461A9A-389E-BB43-B950-27ECB22D0471}"/>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452741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4C4AEA-4CDB-0445-BD1F-DCC399E4586D}"/>
              </a:ext>
            </a:extLst>
          </p:cNvPr>
          <p:cNvSpPr>
            <a:spLocks noGrp="1"/>
          </p:cNvSpPr>
          <p:nvPr>
            <p:ph type="dt" sz="half" idx="10"/>
          </p:nvPr>
        </p:nvSpPr>
        <p:spPr/>
        <p:txBody>
          <a:bodyPr/>
          <a:lstStyle/>
          <a:p>
            <a:fld id="{3D80960B-9B8C-714C-BBC0-2546AD7FAB00}" type="datetimeFigureOut">
              <a:rPr lang="en-US" smtClean="0"/>
              <a:t>8/28/2022</a:t>
            </a:fld>
            <a:endParaRPr lang="en-US"/>
          </a:p>
        </p:txBody>
      </p:sp>
      <p:sp>
        <p:nvSpPr>
          <p:cNvPr id="3" name="Footer Placeholder 2">
            <a:extLst>
              <a:ext uri="{FF2B5EF4-FFF2-40B4-BE49-F238E27FC236}">
                <a16:creationId xmlns:a16="http://schemas.microsoft.com/office/drawing/2014/main" id="{7D1DDEF3-FDA5-1E41-902C-3526329ABB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55A0A2-E1F0-E04B-B731-0A2CC7A5AB80}"/>
              </a:ext>
            </a:extLst>
          </p:cNvPr>
          <p:cNvSpPr>
            <a:spLocks noGrp="1"/>
          </p:cNvSpPr>
          <p:nvPr>
            <p:ph type="sldNum" sz="quarter" idx="12"/>
          </p:nvPr>
        </p:nvSpPr>
        <p:spPr/>
        <p:txBody>
          <a:bodyPr/>
          <a:lstStyle/>
          <a:p>
            <a:fld id="{BE0E8C27-AD96-DB49-8F98-2B741DE97CD4}" type="slidenum">
              <a:rPr lang="en-US" smtClean="0"/>
              <a:t>‹#›</a:t>
            </a:fld>
            <a:endParaRPr lang="en-US"/>
          </a:p>
        </p:txBody>
      </p:sp>
    </p:spTree>
    <p:extLst>
      <p:ext uri="{BB962C8B-B14F-4D97-AF65-F5344CB8AC3E}">
        <p14:creationId xmlns:p14="http://schemas.microsoft.com/office/powerpoint/2010/main" val="415862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6CC83-2083-2244-BEDB-0B9322B882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0351374-4AAF-D840-88E1-6BFA1FA471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405CBD-57A9-9349-9A9F-D4B99E3CE3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0960B-9B8C-714C-BBC0-2546AD7FAB00}" type="datetimeFigureOut">
              <a:rPr lang="en-US" smtClean="0"/>
              <a:t>8/28/2022</a:t>
            </a:fld>
            <a:endParaRPr lang="en-US"/>
          </a:p>
        </p:txBody>
      </p:sp>
      <p:sp>
        <p:nvSpPr>
          <p:cNvPr id="5" name="Footer Placeholder 4">
            <a:extLst>
              <a:ext uri="{FF2B5EF4-FFF2-40B4-BE49-F238E27FC236}">
                <a16:creationId xmlns:a16="http://schemas.microsoft.com/office/drawing/2014/main" id="{93E6C675-5A73-5B49-BFBE-33FE0DF58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9B4C0F-8DCD-6B49-93C4-B292BE411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E8C27-AD96-DB49-8F98-2B741DE97CD4}" type="slidenum">
              <a:rPr lang="en-US" smtClean="0"/>
              <a:t>‹#›</a:t>
            </a:fld>
            <a:endParaRPr lang="en-US"/>
          </a:p>
        </p:txBody>
      </p:sp>
    </p:spTree>
    <p:extLst>
      <p:ext uri="{BB962C8B-B14F-4D97-AF65-F5344CB8AC3E}">
        <p14:creationId xmlns:p14="http://schemas.microsoft.com/office/powerpoint/2010/main" val="301184115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71" r:id="rId14"/>
    <p:sldLayoutId id="2147483672" r:id="rId15"/>
    <p:sldLayoutId id="2147483673"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96440-634F-52DB-157D-AD7B33072BB6}"/>
              </a:ext>
            </a:extLst>
          </p:cNvPr>
          <p:cNvSpPr>
            <a:spLocks noGrp="1"/>
          </p:cNvSpPr>
          <p:nvPr>
            <p:ph type="title"/>
          </p:nvPr>
        </p:nvSpPr>
        <p:spPr>
          <a:xfrm>
            <a:off x="831850" y="456555"/>
            <a:ext cx="10515600" cy="1500187"/>
          </a:xfrm>
        </p:spPr>
        <p:txBody>
          <a:bodyPr>
            <a:normAutofit/>
          </a:bodyPr>
          <a:lstStyle/>
          <a:p>
            <a:r>
              <a:rPr lang="en-US" sz="4800" dirty="0">
                <a:latin typeface="Clancy" panose="00000500000000000000" pitchFamily="50" charset="0"/>
                <a:cs typeface="Arial" panose="020B0604020202020204" pitchFamily="34" charset="0"/>
              </a:rPr>
              <a:t>Health Navigation by Refugees from General Practice</a:t>
            </a:r>
            <a:endParaRPr lang="en-AU" sz="4800" dirty="0"/>
          </a:p>
        </p:txBody>
      </p:sp>
      <p:sp>
        <p:nvSpPr>
          <p:cNvPr id="3" name="Text Placeholder 2">
            <a:extLst>
              <a:ext uri="{FF2B5EF4-FFF2-40B4-BE49-F238E27FC236}">
                <a16:creationId xmlns:a16="http://schemas.microsoft.com/office/drawing/2014/main" id="{87EB2105-B7CD-9275-5747-3E9F34ED8B1F}"/>
              </a:ext>
            </a:extLst>
          </p:cNvPr>
          <p:cNvSpPr>
            <a:spLocks noGrp="1"/>
          </p:cNvSpPr>
          <p:nvPr>
            <p:ph type="body" idx="1"/>
          </p:nvPr>
        </p:nvSpPr>
        <p:spPr>
          <a:xfrm>
            <a:off x="1449688" y="3839369"/>
            <a:ext cx="3196453" cy="1500187"/>
          </a:xfrm>
        </p:spPr>
        <p:txBody>
          <a:bodyPr>
            <a:normAutofit/>
          </a:bodyPr>
          <a:lstStyle/>
          <a:p>
            <a:r>
              <a:rPr lang="en-AU" sz="3200" dirty="0">
                <a:solidFill>
                  <a:schemeClr val="tx1"/>
                </a:solidFill>
              </a:rPr>
              <a:t>Mark Harris and Sabuj Kanti Mistry</a:t>
            </a:r>
          </a:p>
        </p:txBody>
      </p:sp>
      <p:sp>
        <p:nvSpPr>
          <p:cNvPr id="5" name="TextBox 4">
            <a:extLst>
              <a:ext uri="{FF2B5EF4-FFF2-40B4-BE49-F238E27FC236}">
                <a16:creationId xmlns:a16="http://schemas.microsoft.com/office/drawing/2014/main" id="{DBA5D02B-59D0-2D92-ABD8-606A999F6780}"/>
              </a:ext>
            </a:extLst>
          </p:cNvPr>
          <p:cNvSpPr txBox="1"/>
          <p:nvPr/>
        </p:nvSpPr>
        <p:spPr>
          <a:xfrm>
            <a:off x="1235674" y="2006927"/>
            <a:ext cx="8674443" cy="523220"/>
          </a:xfrm>
          <a:prstGeom prst="rect">
            <a:avLst/>
          </a:prstGeom>
          <a:noFill/>
        </p:spPr>
        <p:txBody>
          <a:bodyPr wrap="square">
            <a:spAutoFit/>
          </a:bodyPr>
          <a:lstStyle/>
          <a:p>
            <a:r>
              <a:rPr lang="en-US" sz="2800" dirty="0">
                <a:latin typeface="Clancy" panose="00000500000000000000" pitchFamily="50" charset="0"/>
                <a:cs typeface="Arial" panose="020B0604020202020204" pitchFamily="34" charset="0"/>
              </a:rPr>
              <a:t>Some qualitative findings from OPTIMISE study</a:t>
            </a:r>
            <a:endParaRPr lang="en-US" sz="1600" dirty="0">
              <a:latin typeface="Clancy" panose="00000500000000000000" pitchFamily="50" charset="0"/>
              <a:cs typeface="Arial" panose="020B0604020202020204" pitchFamily="34" charset="0"/>
            </a:endParaRPr>
          </a:p>
        </p:txBody>
      </p:sp>
      <p:pic>
        <p:nvPicPr>
          <p:cNvPr id="6" name="Picture 2" descr="10 things to know about the health of refugees and migrants">
            <a:extLst>
              <a:ext uri="{FF2B5EF4-FFF2-40B4-BE49-F238E27FC236}">
                <a16:creationId xmlns:a16="http://schemas.microsoft.com/office/drawing/2014/main" id="{67BA490A-2B68-1DD1-2FCC-41FA5FF642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0" r="6280"/>
          <a:stretch/>
        </p:blipFill>
        <p:spPr bwMode="auto">
          <a:xfrm>
            <a:off x="5721178" y="2755557"/>
            <a:ext cx="4645555" cy="351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2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065BFA-63AE-3F1C-684F-F097A98A36AB}"/>
              </a:ext>
            </a:extLst>
          </p:cNvPr>
          <p:cNvSpPr>
            <a:spLocks noGrp="1"/>
          </p:cNvSpPr>
          <p:nvPr>
            <p:ph type="title"/>
          </p:nvPr>
        </p:nvSpPr>
        <p:spPr>
          <a:xfrm>
            <a:off x="838200" y="365125"/>
            <a:ext cx="10515600" cy="1325563"/>
          </a:xfrm>
        </p:spPr>
        <p:txBody>
          <a:bodyPr anchor="ctr">
            <a:normAutofit/>
          </a:bodyPr>
          <a:lstStyle/>
          <a:p>
            <a:r>
              <a:rPr lang="en-AU" dirty="0"/>
              <a:t>Bilingual community health navigators</a:t>
            </a:r>
          </a:p>
        </p:txBody>
      </p:sp>
      <p:sp>
        <p:nvSpPr>
          <p:cNvPr id="8" name="Content Placeholder 7">
            <a:extLst>
              <a:ext uri="{FF2B5EF4-FFF2-40B4-BE49-F238E27FC236}">
                <a16:creationId xmlns:a16="http://schemas.microsoft.com/office/drawing/2014/main" id="{80226508-C806-4E23-C95E-CF9248A7F38C}"/>
              </a:ext>
            </a:extLst>
          </p:cNvPr>
          <p:cNvSpPr>
            <a:spLocks noGrp="1"/>
          </p:cNvSpPr>
          <p:nvPr>
            <p:ph sz="half" idx="1"/>
          </p:nvPr>
        </p:nvSpPr>
        <p:spPr>
          <a:xfrm>
            <a:off x="838200" y="1825625"/>
            <a:ext cx="5181600" cy="4351338"/>
          </a:xfrm>
        </p:spPr>
        <p:txBody>
          <a:bodyPr>
            <a:normAutofit/>
          </a:bodyPr>
          <a:lstStyle/>
          <a:p>
            <a:r>
              <a:rPr lang="en-AU" dirty="0"/>
              <a:t>Lay health workers from the same language and cultural background</a:t>
            </a:r>
          </a:p>
          <a:p>
            <a:r>
              <a:rPr lang="en-AU" dirty="0"/>
              <a:t>Bridge between community and health services</a:t>
            </a:r>
          </a:p>
          <a:p>
            <a:r>
              <a:rPr lang="en-AU" dirty="0"/>
              <a:t>Improve access to culturally appropriate health services</a:t>
            </a:r>
          </a:p>
        </p:txBody>
      </p:sp>
      <p:pic>
        <p:nvPicPr>
          <p:cNvPr id="4" name="Picture 3" descr="A group of people posing for a photo&#10;&#10;Description automatically generated">
            <a:extLst>
              <a:ext uri="{FF2B5EF4-FFF2-40B4-BE49-F238E27FC236}">
                <a16:creationId xmlns:a16="http://schemas.microsoft.com/office/drawing/2014/main" id="{F8497261-3BB9-649D-9421-C9E0C91A67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175" r="21223" b="-1"/>
          <a:stretch/>
        </p:blipFill>
        <p:spPr bwMode="auto">
          <a:xfrm>
            <a:off x="6172200" y="1825625"/>
            <a:ext cx="5181600" cy="4351338"/>
          </a:xfrm>
          <a:prstGeom prst="rect">
            <a:avLst/>
          </a:prstGeom>
          <a:noFill/>
          <a:ln>
            <a:noFill/>
          </a:ln>
        </p:spPr>
      </p:pic>
    </p:spTree>
    <p:extLst>
      <p:ext uri="{BB962C8B-B14F-4D97-AF65-F5344CB8AC3E}">
        <p14:creationId xmlns:p14="http://schemas.microsoft.com/office/powerpoint/2010/main" val="185294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065BFA-63AE-3F1C-684F-F097A98A36AB}"/>
              </a:ext>
            </a:extLst>
          </p:cNvPr>
          <p:cNvSpPr>
            <a:spLocks noGrp="1"/>
          </p:cNvSpPr>
          <p:nvPr>
            <p:ph type="title"/>
          </p:nvPr>
        </p:nvSpPr>
        <p:spPr/>
        <p:txBody>
          <a:bodyPr/>
          <a:lstStyle/>
          <a:p>
            <a:r>
              <a:rPr lang="en-AU" dirty="0"/>
              <a:t>Which refugee issues might BCNs address </a:t>
            </a:r>
          </a:p>
        </p:txBody>
      </p:sp>
      <p:sp>
        <p:nvSpPr>
          <p:cNvPr id="8" name="Content Placeholder 7">
            <a:extLst>
              <a:ext uri="{FF2B5EF4-FFF2-40B4-BE49-F238E27FC236}">
                <a16:creationId xmlns:a16="http://schemas.microsoft.com/office/drawing/2014/main" id="{80226508-C806-4E23-C95E-CF9248A7F38C}"/>
              </a:ext>
            </a:extLst>
          </p:cNvPr>
          <p:cNvSpPr>
            <a:spLocks noGrp="1"/>
          </p:cNvSpPr>
          <p:nvPr>
            <p:ph idx="1"/>
          </p:nvPr>
        </p:nvSpPr>
        <p:spPr>
          <a:xfrm>
            <a:off x="838200" y="1825624"/>
            <a:ext cx="5043616" cy="4667251"/>
          </a:xfrm>
        </p:spPr>
        <p:txBody>
          <a:bodyPr>
            <a:normAutofit/>
          </a:bodyPr>
          <a:lstStyle/>
          <a:p>
            <a:r>
              <a:rPr lang="en-AU" dirty="0"/>
              <a:t>Overcome cultural and language barriers</a:t>
            </a:r>
          </a:p>
          <a:p>
            <a:r>
              <a:rPr lang="en-AU" dirty="0"/>
              <a:t>Help navigate health and social care services</a:t>
            </a:r>
          </a:p>
          <a:p>
            <a:r>
              <a:rPr lang="en-AU" dirty="0"/>
              <a:t>Improve health literacy</a:t>
            </a:r>
          </a:p>
          <a:p>
            <a:r>
              <a:rPr lang="en-AU" dirty="0"/>
              <a:t>Build trust within the health system</a:t>
            </a:r>
          </a:p>
        </p:txBody>
      </p:sp>
      <p:pic>
        <p:nvPicPr>
          <p:cNvPr id="1026" name="Picture 2" descr="What Business Incubators Want Social Enterprise Startups to Know - SOCAP  Global SOCAP Global">
            <a:extLst>
              <a:ext uri="{FF2B5EF4-FFF2-40B4-BE49-F238E27FC236}">
                <a16:creationId xmlns:a16="http://schemas.microsoft.com/office/drawing/2014/main" id="{5854FBCB-75FF-22C7-8A39-EB27DEDBE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153" y="1690689"/>
            <a:ext cx="3387938" cy="338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980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065BFA-63AE-3F1C-684F-F097A98A36AB}"/>
              </a:ext>
            </a:extLst>
          </p:cNvPr>
          <p:cNvSpPr>
            <a:spLocks noGrp="1"/>
          </p:cNvSpPr>
          <p:nvPr>
            <p:ph type="title"/>
          </p:nvPr>
        </p:nvSpPr>
        <p:spPr>
          <a:xfrm>
            <a:off x="838200" y="365125"/>
            <a:ext cx="10515600" cy="1325563"/>
          </a:xfrm>
        </p:spPr>
        <p:txBody>
          <a:bodyPr anchor="ctr">
            <a:normAutofit/>
          </a:bodyPr>
          <a:lstStyle/>
          <a:p>
            <a:r>
              <a:rPr lang="en-AU" dirty="0"/>
              <a:t>Opportunities for research and development</a:t>
            </a:r>
          </a:p>
        </p:txBody>
      </p:sp>
      <p:sp>
        <p:nvSpPr>
          <p:cNvPr id="8" name="Content Placeholder 7">
            <a:extLst>
              <a:ext uri="{FF2B5EF4-FFF2-40B4-BE49-F238E27FC236}">
                <a16:creationId xmlns:a16="http://schemas.microsoft.com/office/drawing/2014/main" id="{80226508-C806-4E23-C95E-CF9248A7F38C}"/>
              </a:ext>
            </a:extLst>
          </p:cNvPr>
          <p:cNvSpPr>
            <a:spLocks noGrp="1"/>
          </p:cNvSpPr>
          <p:nvPr>
            <p:ph sz="half" idx="1"/>
          </p:nvPr>
        </p:nvSpPr>
        <p:spPr>
          <a:xfrm>
            <a:off x="838200" y="1825625"/>
            <a:ext cx="5181600" cy="4351338"/>
          </a:xfrm>
        </p:spPr>
        <p:txBody>
          <a:bodyPr>
            <a:normAutofit/>
          </a:bodyPr>
          <a:lstStyle/>
          <a:p>
            <a:r>
              <a:rPr lang="en-AU" dirty="0"/>
              <a:t>Training LHWs as BCNs</a:t>
            </a:r>
          </a:p>
          <a:p>
            <a:r>
              <a:rPr lang="en-AU" dirty="0"/>
              <a:t>To develop a model of care for BCNs working in refugee setting</a:t>
            </a:r>
          </a:p>
          <a:p>
            <a:r>
              <a:rPr lang="en-AU" dirty="0"/>
              <a:t>Explore the impact of involving BCNs for refugees</a:t>
            </a:r>
          </a:p>
          <a:p>
            <a:r>
              <a:rPr lang="en-AU" dirty="0"/>
              <a:t>Explore the cost-effectiveness of the intervention</a:t>
            </a:r>
          </a:p>
        </p:txBody>
      </p:sp>
      <p:pic>
        <p:nvPicPr>
          <p:cNvPr id="2050" name="Picture 2" descr="Engaged Classrooms: Supporting all students to achieve - Department of  Education, Skills and Employment, Australian Government">
            <a:extLst>
              <a:ext uri="{FF2B5EF4-FFF2-40B4-BE49-F238E27FC236}">
                <a16:creationId xmlns:a16="http://schemas.microsoft.com/office/drawing/2014/main" id="{4C3897F8-F50A-CFFF-DC80-D15928720A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7331" y="1825625"/>
            <a:ext cx="4351338" cy="4351338"/>
          </a:xfrm>
          <a:prstGeom prst="rect">
            <a:avLst/>
          </a:prstGeom>
          <a:solidFill>
            <a:srgbClr val="FFFFFF"/>
          </a:solidFill>
        </p:spPr>
      </p:pic>
    </p:spTree>
    <p:extLst>
      <p:ext uri="{BB962C8B-B14F-4D97-AF65-F5344CB8AC3E}">
        <p14:creationId xmlns:p14="http://schemas.microsoft.com/office/powerpoint/2010/main" val="98999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27297-4EA7-4DE9-ABD7-69116A8CE619}"/>
              </a:ext>
            </a:extLst>
          </p:cNvPr>
          <p:cNvSpPr>
            <a:spLocks noGrp="1"/>
          </p:cNvSpPr>
          <p:nvPr>
            <p:ph type="title"/>
          </p:nvPr>
        </p:nvSpPr>
        <p:spPr/>
        <p:txBody>
          <a:bodyPr/>
          <a:lstStyle/>
          <a:p>
            <a:r>
              <a:rPr lang="en-AU" sz="3600" dirty="0"/>
              <a:t>Partners of the OPTIMISE study</a:t>
            </a:r>
          </a:p>
        </p:txBody>
      </p:sp>
      <p:pic>
        <p:nvPicPr>
          <p:cNvPr id="5" name="Picture 4">
            <a:extLst>
              <a:ext uri="{FF2B5EF4-FFF2-40B4-BE49-F238E27FC236}">
                <a16:creationId xmlns:a16="http://schemas.microsoft.com/office/drawing/2014/main" id="{CD9E12FB-B0EB-42CC-8056-79F60D7C82A5}"/>
              </a:ext>
            </a:extLst>
          </p:cNvPr>
          <p:cNvPicPr>
            <a:picLocks noChangeAspect="1"/>
          </p:cNvPicPr>
          <p:nvPr/>
        </p:nvPicPr>
        <p:blipFill>
          <a:blip r:embed="rId3"/>
          <a:stretch>
            <a:fillRect/>
          </a:stretch>
        </p:blipFill>
        <p:spPr>
          <a:xfrm>
            <a:off x="1952605" y="1071109"/>
            <a:ext cx="8286789" cy="4715781"/>
          </a:xfrm>
          <a:prstGeom prst="rect">
            <a:avLst/>
          </a:prstGeom>
        </p:spPr>
      </p:pic>
      <p:sp>
        <p:nvSpPr>
          <p:cNvPr id="3" name="Rectangle 2">
            <a:extLst>
              <a:ext uri="{FF2B5EF4-FFF2-40B4-BE49-F238E27FC236}">
                <a16:creationId xmlns:a16="http://schemas.microsoft.com/office/drawing/2014/main" id="{F4F74D28-E6A4-4B6D-8279-2284F070AAFD}"/>
              </a:ext>
            </a:extLst>
          </p:cNvPr>
          <p:cNvSpPr/>
          <p:nvPr/>
        </p:nvSpPr>
        <p:spPr>
          <a:xfrm>
            <a:off x="2585156" y="1964267"/>
            <a:ext cx="1095022" cy="16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A123ECB6-B369-431F-B860-FB1C40D33053}"/>
              </a:ext>
            </a:extLst>
          </p:cNvPr>
          <p:cNvSpPr/>
          <p:nvPr/>
        </p:nvSpPr>
        <p:spPr>
          <a:xfrm>
            <a:off x="6096000" y="1840089"/>
            <a:ext cx="564444" cy="169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92A559B0-37ED-485C-A0E4-8C025C13D5EB}"/>
              </a:ext>
            </a:extLst>
          </p:cNvPr>
          <p:cNvSpPr/>
          <p:nvPr/>
        </p:nvSpPr>
        <p:spPr>
          <a:xfrm>
            <a:off x="2698044" y="3081867"/>
            <a:ext cx="564445" cy="169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D682FDF5-6C8E-4065-AC43-D01D81895528}"/>
              </a:ext>
            </a:extLst>
          </p:cNvPr>
          <p:cNvSpPr/>
          <p:nvPr/>
        </p:nvSpPr>
        <p:spPr>
          <a:xfrm>
            <a:off x="4380089" y="3217334"/>
            <a:ext cx="756355" cy="124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62481291-E091-4842-AB12-2F4FD5C38F1C}"/>
              </a:ext>
            </a:extLst>
          </p:cNvPr>
          <p:cNvSpPr/>
          <p:nvPr/>
        </p:nvSpPr>
        <p:spPr>
          <a:xfrm>
            <a:off x="6096000" y="2878667"/>
            <a:ext cx="564444" cy="169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C9E2A5B7-94AD-4E90-85CB-095D7AA0E3D3}"/>
              </a:ext>
            </a:extLst>
          </p:cNvPr>
          <p:cNvSpPr/>
          <p:nvPr/>
        </p:nvSpPr>
        <p:spPr>
          <a:xfrm>
            <a:off x="2822222" y="4165600"/>
            <a:ext cx="564445" cy="169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908F5A64-1A83-4983-978E-1813110F2FF9}"/>
              </a:ext>
            </a:extLst>
          </p:cNvPr>
          <p:cNvSpPr/>
          <p:nvPr/>
        </p:nvSpPr>
        <p:spPr>
          <a:xfrm>
            <a:off x="7032978" y="4306710"/>
            <a:ext cx="564445" cy="146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B0BED7BE-F576-47AC-B8D3-AC39FDDE595A}"/>
              </a:ext>
            </a:extLst>
          </p:cNvPr>
          <p:cNvSpPr/>
          <p:nvPr/>
        </p:nvSpPr>
        <p:spPr>
          <a:xfrm>
            <a:off x="4713110" y="5520266"/>
            <a:ext cx="491067" cy="266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8E31EB4B-8C3B-4B8D-91F4-486D73BC084D}"/>
              </a:ext>
            </a:extLst>
          </p:cNvPr>
          <p:cNvSpPr/>
          <p:nvPr/>
        </p:nvSpPr>
        <p:spPr>
          <a:xfrm>
            <a:off x="6400800" y="5475110"/>
            <a:ext cx="936978" cy="143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120051DB-89DB-45C7-A586-205151172A6E}"/>
              </a:ext>
            </a:extLst>
          </p:cNvPr>
          <p:cNvSpPr/>
          <p:nvPr/>
        </p:nvSpPr>
        <p:spPr>
          <a:xfrm>
            <a:off x="8568267" y="5542844"/>
            <a:ext cx="491067" cy="143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55008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EF9E4B-78FC-4849-ADE9-281C4404CC4A}"/>
              </a:ext>
            </a:extLst>
          </p:cNvPr>
          <p:cNvSpPr>
            <a:spLocks noGrp="1"/>
          </p:cNvSpPr>
          <p:nvPr>
            <p:ph type="body" idx="1"/>
          </p:nvPr>
        </p:nvSpPr>
        <p:spPr/>
        <p:txBody>
          <a:bodyPr/>
          <a:lstStyle/>
          <a:p>
            <a:pPr marL="50800" indent="0" algn="ctr">
              <a:buNone/>
            </a:pPr>
            <a:r>
              <a:rPr lang="en-AU" sz="3600" b="1" dirty="0">
                <a:solidFill>
                  <a:schemeClr val="bg2"/>
                </a:solidFill>
              </a:rPr>
              <a:t>Thank you!</a:t>
            </a:r>
          </a:p>
          <a:p>
            <a:pPr marL="50800" indent="0" algn="ctr">
              <a:buNone/>
            </a:pPr>
            <a:endParaRPr lang="en-AU" sz="3200" dirty="0">
              <a:solidFill>
                <a:schemeClr val="bg2"/>
              </a:solidFill>
            </a:endParaRPr>
          </a:p>
          <a:p>
            <a:pPr marL="50800" indent="0" algn="ctr">
              <a:buNone/>
            </a:pPr>
            <a:endParaRPr lang="en-AU" sz="3200" dirty="0">
              <a:solidFill>
                <a:schemeClr val="bg2"/>
              </a:solidFill>
            </a:endParaRPr>
          </a:p>
          <a:p>
            <a:pPr marL="50800" indent="0" algn="ctr">
              <a:buNone/>
            </a:pPr>
            <a:endParaRPr lang="en-AU" sz="3200" dirty="0">
              <a:solidFill>
                <a:schemeClr val="bg2"/>
              </a:solidFill>
            </a:endParaRPr>
          </a:p>
          <a:p>
            <a:pPr marL="50800" indent="0" algn="ctr">
              <a:buNone/>
            </a:pPr>
            <a:r>
              <a:rPr lang="en-AU" sz="3200" dirty="0">
                <a:solidFill>
                  <a:schemeClr val="bg2"/>
                </a:solidFill>
              </a:rPr>
              <a:t>Questions or comments?</a:t>
            </a:r>
          </a:p>
          <a:p>
            <a:pPr marL="50800" indent="0" algn="ctr">
              <a:buNone/>
            </a:pPr>
            <a:r>
              <a:rPr lang="en-AU" dirty="0">
                <a:solidFill>
                  <a:schemeClr val="bg2"/>
                </a:solidFill>
              </a:rPr>
              <a:t>m.f.harris@unsw.edu.au</a:t>
            </a:r>
          </a:p>
        </p:txBody>
      </p:sp>
      <p:pic>
        <p:nvPicPr>
          <p:cNvPr id="4" name="Optimise_logo_colour_reverse_CMYK">
            <a:hlinkClick r:id="" action="ppaction://media"/>
            <a:extLst>
              <a:ext uri="{FF2B5EF4-FFF2-40B4-BE49-F238E27FC236}">
                <a16:creationId xmlns:a16="http://schemas.microsoft.com/office/drawing/2014/main" id="{1988D364-6574-44E6-9E09-49BC03F53A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8362" y="2923474"/>
            <a:ext cx="2441784" cy="1011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939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5BC107-F356-4C55-843B-6B82E81AE712}"/>
              </a:ext>
            </a:extLst>
          </p:cNvPr>
          <p:cNvSpPr txBox="1"/>
          <p:nvPr/>
        </p:nvSpPr>
        <p:spPr>
          <a:xfrm>
            <a:off x="161925" y="4719741"/>
            <a:ext cx="3409950" cy="707501"/>
          </a:xfrm>
          <a:prstGeom prst="rect">
            <a:avLst/>
          </a:prstGeom>
          <a:noFill/>
        </p:spPr>
        <p:txBody>
          <a:bodyPr wrap="square">
            <a:spAutoFit/>
          </a:bodyPr>
          <a:lstStyle/>
          <a:p>
            <a:pPr fontAlgn="base">
              <a:lnSpc>
                <a:spcPct val="115000"/>
              </a:lnSpc>
              <a:spcAft>
                <a:spcPts val="300"/>
              </a:spcAft>
            </a:pPr>
            <a:r>
              <a:rPr lang="en-US" sz="1800" dirty="0">
                <a:effectLst/>
                <a:latin typeface="Roboto" panose="02000000000000000000" pitchFamily="2" charset="0"/>
                <a:ea typeface="Roboto" panose="02000000000000000000" pitchFamily="2" charset="0"/>
                <a:cs typeface="Roboto" panose="02000000000000000000" pitchFamily="2" charset="0"/>
              </a:rPr>
              <a:t>Dr Mitchell Smith, Director, NSW Refugee Health Service</a:t>
            </a:r>
            <a:endParaRPr lang="en-AU" sz="1800" dirty="0">
              <a:effectLst/>
              <a:latin typeface="Roboto" panose="02000000000000000000" pitchFamily="2" charset="0"/>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04BD1CF-63B3-469C-B3DD-DD752839C22D}"/>
              </a:ext>
            </a:extLst>
          </p:cNvPr>
          <p:cNvSpPr txBox="1"/>
          <p:nvPr/>
        </p:nvSpPr>
        <p:spPr>
          <a:xfrm>
            <a:off x="3195297" y="4729651"/>
            <a:ext cx="3257550" cy="923330"/>
          </a:xfrm>
          <a:prstGeom prst="rect">
            <a:avLst/>
          </a:prstGeom>
          <a:noFill/>
        </p:spPr>
        <p:txBody>
          <a:bodyPr wrap="square">
            <a:spAutoFit/>
          </a:bodyPr>
          <a:lstStyle/>
          <a:p>
            <a:r>
              <a:rPr lang="en-US" sz="1800" dirty="0" err="1">
                <a:effectLst/>
                <a:latin typeface="Roboto" panose="02000000000000000000" pitchFamily="2" charset="0"/>
                <a:ea typeface="Roboto" panose="02000000000000000000" pitchFamily="2" charset="0"/>
                <a:cs typeface="Roboto" panose="02000000000000000000" pitchFamily="2" charset="0"/>
              </a:rPr>
              <a:t>Ms</a:t>
            </a:r>
            <a:r>
              <a:rPr lang="en-US" sz="1800" dirty="0">
                <a:effectLst/>
                <a:latin typeface="Roboto" panose="02000000000000000000" pitchFamily="2" charset="0"/>
                <a:ea typeface="Roboto" panose="02000000000000000000" pitchFamily="2" charset="0"/>
                <a:cs typeface="Roboto" panose="02000000000000000000" pitchFamily="2" charset="0"/>
              </a:rPr>
              <a:t> </a:t>
            </a:r>
            <a:r>
              <a:rPr lang="en-AU" sz="1800" dirty="0">
                <a:effectLst/>
                <a:latin typeface="Roboto" panose="02000000000000000000" pitchFamily="2" charset="0"/>
                <a:ea typeface="Roboto" panose="02000000000000000000" pitchFamily="2" charset="0"/>
                <a:cs typeface="Roboto" panose="02000000000000000000" pitchFamily="2" charset="0"/>
              </a:rPr>
              <a:t>Sundus Yousif, SWSLHD Bi-Lingual Community Educator</a:t>
            </a:r>
            <a:endParaRPr lang="en-AU" dirty="0"/>
          </a:p>
        </p:txBody>
      </p:sp>
      <p:sp>
        <p:nvSpPr>
          <p:cNvPr id="9" name="TextBox 8">
            <a:extLst>
              <a:ext uri="{FF2B5EF4-FFF2-40B4-BE49-F238E27FC236}">
                <a16:creationId xmlns:a16="http://schemas.microsoft.com/office/drawing/2014/main" id="{E8541092-1F8B-4AC5-B54A-373393878D93}"/>
              </a:ext>
            </a:extLst>
          </p:cNvPr>
          <p:cNvSpPr txBox="1"/>
          <p:nvPr/>
        </p:nvSpPr>
        <p:spPr>
          <a:xfrm>
            <a:off x="6162675" y="4709871"/>
            <a:ext cx="3048000" cy="923330"/>
          </a:xfrm>
          <a:prstGeom prst="rect">
            <a:avLst/>
          </a:prstGeom>
          <a:noFill/>
        </p:spPr>
        <p:txBody>
          <a:bodyPr wrap="square">
            <a:spAutoFit/>
          </a:bodyPr>
          <a:lstStyle/>
          <a:p>
            <a:r>
              <a:rPr lang="en-AU" sz="1800" dirty="0">
                <a:effectLst/>
                <a:latin typeface="Roboto" panose="02000000000000000000" pitchFamily="2" charset="0"/>
                <a:ea typeface="Roboto" panose="02000000000000000000" pitchFamily="2" charset="0"/>
                <a:cs typeface="Roboto" panose="02000000000000000000" pitchFamily="2" charset="0"/>
              </a:rPr>
              <a:t>Lisa Woodland, Director, South-Eastern Sydney Local Health District</a:t>
            </a:r>
            <a:endParaRPr lang="en-AU" dirty="0"/>
          </a:p>
        </p:txBody>
      </p:sp>
      <p:sp>
        <p:nvSpPr>
          <p:cNvPr id="11" name="TextBox 10">
            <a:extLst>
              <a:ext uri="{FF2B5EF4-FFF2-40B4-BE49-F238E27FC236}">
                <a16:creationId xmlns:a16="http://schemas.microsoft.com/office/drawing/2014/main" id="{4D32BBCF-5E62-43E5-A937-876E508DEB22}"/>
              </a:ext>
            </a:extLst>
          </p:cNvPr>
          <p:cNvSpPr txBox="1"/>
          <p:nvPr/>
        </p:nvSpPr>
        <p:spPr>
          <a:xfrm>
            <a:off x="9048750" y="4709871"/>
            <a:ext cx="2981325" cy="923330"/>
          </a:xfrm>
          <a:prstGeom prst="rect">
            <a:avLst/>
          </a:prstGeom>
          <a:noFill/>
        </p:spPr>
        <p:txBody>
          <a:bodyPr wrap="square">
            <a:spAutoFit/>
          </a:bodyPr>
          <a:lstStyle/>
          <a:p>
            <a:r>
              <a:rPr lang="en-AU" sz="1800" dirty="0">
                <a:effectLst/>
                <a:latin typeface="Roboto" panose="02000000000000000000" pitchFamily="2" charset="0"/>
                <a:ea typeface="Roboto" panose="02000000000000000000" pitchFamily="2" charset="0"/>
                <a:cs typeface="Roboto" panose="02000000000000000000" pitchFamily="2" charset="0"/>
              </a:rPr>
              <a:t>Vesna Dragoje, Health Care Interpreter Service, Sydney Local Health District </a:t>
            </a:r>
            <a:endParaRPr lang="en-AU" dirty="0"/>
          </a:p>
        </p:txBody>
      </p:sp>
      <p:pic>
        <p:nvPicPr>
          <p:cNvPr id="8" name="Picture 7">
            <a:extLst>
              <a:ext uri="{FF2B5EF4-FFF2-40B4-BE49-F238E27FC236}">
                <a16:creationId xmlns:a16="http://schemas.microsoft.com/office/drawing/2014/main" id="{0A6E4F76-6DD7-49A9-8B60-0CC55EB397C5}"/>
              </a:ext>
            </a:extLst>
          </p:cNvPr>
          <p:cNvPicPr>
            <a:picLocks noChangeAspect="1"/>
          </p:cNvPicPr>
          <p:nvPr/>
        </p:nvPicPr>
        <p:blipFill>
          <a:blip r:embed="rId3"/>
          <a:stretch>
            <a:fillRect/>
          </a:stretch>
        </p:blipFill>
        <p:spPr>
          <a:xfrm>
            <a:off x="0" y="6143625"/>
            <a:ext cx="12192000" cy="714375"/>
          </a:xfrm>
          <a:prstGeom prst="rect">
            <a:avLst/>
          </a:prstGeom>
        </p:spPr>
      </p:pic>
      <p:sp>
        <p:nvSpPr>
          <p:cNvPr id="10" name="TextBox 9">
            <a:extLst>
              <a:ext uri="{FF2B5EF4-FFF2-40B4-BE49-F238E27FC236}">
                <a16:creationId xmlns:a16="http://schemas.microsoft.com/office/drawing/2014/main" id="{C44F3702-3B40-4D31-82BD-347E9DA2D840}"/>
              </a:ext>
            </a:extLst>
          </p:cNvPr>
          <p:cNvSpPr txBox="1"/>
          <p:nvPr/>
        </p:nvSpPr>
        <p:spPr>
          <a:xfrm>
            <a:off x="505854" y="557054"/>
            <a:ext cx="6647935" cy="646331"/>
          </a:xfrm>
          <a:prstGeom prst="rect">
            <a:avLst/>
          </a:prstGeom>
          <a:noFill/>
        </p:spPr>
        <p:txBody>
          <a:bodyPr wrap="square" rtlCol="0">
            <a:spAutoFit/>
          </a:bodyPr>
          <a:lstStyle/>
          <a:p>
            <a:r>
              <a:rPr lang="en-AU" sz="3600" dirty="0">
                <a:latin typeface="Roboto" panose="02000000000000000000" pitchFamily="2" charset="0"/>
                <a:ea typeface="Roboto" panose="02000000000000000000" pitchFamily="2" charset="0"/>
              </a:rPr>
              <a:t>Panel member discussion </a:t>
            </a:r>
          </a:p>
        </p:txBody>
      </p:sp>
      <p:pic>
        <p:nvPicPr>
          <p:cNvPr id="2" name="Picture 1">
            <a:extLst>
              <a:ext uri="{FF2B5EF4-FFF2-40B4-BE49-F238E27FC236}">
                <a16:creationId xmlns:a16="http://schemas.microsoft.com/office/drawing/2014/main" id="{9758E97C-B377-CE75-0B55-A7372FB49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073" y="1609645"/>
            <a:ext cx="2274699" cy="2689790"/>
          </a:xfrm>
          <a:prstGeom prst="rect">
            <a:avLst/>
          </a:prstGeom>
        </p:spPr>
      </p:pic>
      <p:pic>
        <p:nvPicPr>
          <p:cNvPr id="4" name="Picture 3">
            <a:extLst>
              <a:ext uri="{FF2B5EF4-FFF2-40B4-BE49-F238E27FC236}">
                <a16:creationId xmlns:a16="http://schemas.microsoft.com/office/drawing/2014/main" id="{07B8975B-C3C9-E6D4-00AB-D47B2FF025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9012" y="1694029"/>
            <a:ext cx="2382203" cy="2535068"/>
          </a:xfrm>
          <a:prstGeom prst="rect">
            <a:avLst/>
          </a:prstGeom>
        </p:spPr>
      </p:pic>
      <p:pic>
        <p:nvPicPr>
          <p:cNvPr id="12" name="Picture 11">
            <a:extLst>
              <a:ext uri="{FF2B5EF4-FFF2-40B4-BE49-F238E27FC236}">
                <a16:creationId xmlns:a16="http://schemas.microsoft.com/office/drawing/2014/main" id="{3E5DDA10-76AB-7064-2CCD-EAC73656225D}"/>
              </a:ext>
            </a:extLst>
          </p:cNvPr>
          <p:cNvPicPr>
            <a:picLocks noChangeAspect="1"/>
          </p:cNvPicPr>
          <p:nvPr/>
        </p:nvPicPr>
        <p:blipFill>
          <a:blip r:embed="rId6"/>
          <a:stretch>
            <a:fillRect/>
          </a:stretch>
        </p:blipFill>
        <p:spPr>
          <a:xfrm>
            <a:off x="6452847" y="1694029"/>
            <a:ext cx="2424742" cy="2560392"/>
          </a:xfrm>
          <a:prstGeom prst="rect">
            <a:avLst/>
          </a:prstGeom>
        </p:spPr>
      </p:pic>
      <p:pic>
        <p:nvPicPr>
          <p:cNvPr id="16" name="Picture 15">
            <a:extLst>
              <a:ext uri="{FF2B5EF4-FFF2-40B4-BE49-F238E27FC236}">
                <a16:creationId xmlns:a16="http://schemas.microsoft.com/office/drawing/2014/main" id="{69FCADA5-C180-FC2A-8C4C-52A164DD5E83}"/>
              </a:ext>
            </a:extLst>
          </p:cNvPr>
          <p:cNvPicPr>
            <a:picLocks noChangeAspect="1"/>
          </p:cNvPicPr>
          <p:nvPr/>
        </p:nvPicPr>
        <p:blipFill>
          <a:blip r:embed="rId7"/>
          <a:stretch>
            <a:fillRect/>
          </a:stretch>
        </p:blipFill>
        <p:spPr>
          <a:xfrm>
            <a:off x="9340566" y="1720596"/>
            <a:ext cx="2284834" cy="2560391"/>
          </a:xfrm>
          <a:prstGeom prst="rect">
            <a:avLst/>
          </a:prstGeom>
        </p:spPr>
      </p:pic>
    </p:spTree>
    <p:extLst>
      <p:ext uri="{BB962C8B-B14F-4D97-AF65-F5344CB8AC3E}">
        <p14:creationId xmlns:p14="http://schemas.microsoft.com/office/powerpoint/2010/main" val="1779454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6F2835-6A7D-3E46-A884-8D2A3A0EA12D}"/>
              </a:ext>
            </a:extLst>
          </p:cNvPr>
          <p:cNvSpPr txBox="1"/>
          <p:nvPr/>
        </p:nvSpPr>
        <p:spPr>
          <a:xfrm>
            <a:off x="806747" y="584329"/>
            <a:ext cx="7858284" cy="3477875"/>
          </a:xfrm>
          <a:prstGeom prst="rect">
            <a:avLst/>
          </a:prstGeom>
          <a:noFill/>
        </p:spPr>
        <p:txBody>
          <a:bodyPr wrap="square" lIns="91440" tIns="45720" rIns="91440" bIns="45720" rtlCol="0" anchor="t">
            <a:spAutoFit/>
          </a:bodyPr>
          <a:lstStyle/>
          <a:p>
            <a:r>
              <a:rPr lang="en-AU" sz="11000" b="0" i="0" dirty="0">
                <a:solidFill>
                  <a:srgbClr val="000000"/>
                </a:solidFill>
                <a:effectLst/>
                <a:latin typeface="Clancy"/>
              </a:rPr>
              <a:t>CPHCE Awards</a:t>
            </a:r>
            <a:r>
              <a:rPr lang="en-AU" sz="11000" dirty="0">
                <a:solidFill>
                  <a:srgbClr val="000000"/>
                </a:solidFill>
                <a:latin typeface="Clancy"/>
              </a:rPr>
              <a:t> 2022</a:t>
            </a:r>
            <a:endParaRPr lang="en-US" sz="1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017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36E947-8F96-4D79-BBD2-18479084E1DF}"/>
              </a:ext>
            </a:extLst>
          </p:cNvPr>
          <p:cNvPicPr>
            <a:picLocks noChangeAspect="1"/>
          </p:cNvPicPr>
          <p:nvPr/>
        </p:nvPicPr>
        <p:blipFill>
          <a:blip r:embed="rId2"/>
          <a:stretch>
            <a:fillRect/>
          </a:stretch>
        </p:blipFill>
        <p:spPr>
          <a:xfrm>
            <a:off x="4221480" y="1"/>
            <a:ext cx="7970521" cy="4598398"/>
          </a:xfrm>
          <a:prstGeom prst="rect">
            <a:avLst/>
          </a:prstGeom>
        </p:spPr>
      </p:pic>
      <p:pic>
        <p:nvPicPr>
          <p:cNvPr id="5" name="Picture 4">
            <a:extLst>
              <a:ext uri="{FF2B5EF4-FFF2-40B4-BE49-F238E27FC236}">
                <a16:creationId xmlns:a16="http://schemas.microsoft.com/office/drawing/2014/main" id="{C1B64A09-2355-48C6-91A0-4C68B8EC1DDB}"/>
              </a:ext>
            </a:extLst>
          </p:cNvPr>
          <p:cNvPicPr>
            <a:picLocks noChangeAspect="1"/>
          </p:cNvPicPr>
          <p:nvPr/>
        </p:nvPicPr>
        <p:blipFill>
          <a:blip r:embed="rId3"/>
          <a:stretch>
            <a:fillRect/>
          </a:stretch>
        </p:blipFill>
        <p:spPr>
          <a:xfrm>
            <a:off x="10382250" y="4967287"/>
            <a:ext cx="1504950" cy="1590675"/>
          </a:xfrm>
          <a:prstGeom prst="rect">
            <a:avLst/>
          </a:prstGeom>
        </p:spPr>
      </p:pic>
      <p:sp>
        <p:nvSpPr>
          <p:cNvPr id="10" name="TextBox 9">
            <a:extLst>
              <a:ext uri="{FF2B5EF4-FFF2-40B4-BE49-F238E27FC236}">
                <a16:creationId xmlns:a16="http://schemas.microsoft.com/office/drawing/2014/main" id="{D7A5CC1D-7ECC-4368-B253-FF3ACF472F3B}"/>
              </a:ext>
            </a:extLst>
          </p:cNvPr>
          <p:cNvSpPr txBox="1"/>
          <p:nvPr/>
        </p:nvSpPr>
        <p:spPr>
          <a:xfrm>
            <a:off x="5114252" y="418797"/>
            <a:ext cx="6772948" cy="2725361"/>
          </a:xfrm>
          <a:prstGeom prst="rect">
            <a:avLst/>
          </a:prstGeom>
          <a:noFill/>
        </p:spPr>
        <p:txBody>
          <a:bodyPr wrap="square">
            <a:spAutoFit/>
          </a:bodyPr>
          <a:lstStyle/>
          <a:p>
            <a:pPr fontAlgn="base">
              <a:lnSpc>
                <a:spcPct val="90000"/>
              </a:lnSpc>
              <a:spcAft>
                <a:spcPts val="600"/>
              </a:spcAft>
            </a:pPr>
            <a:r>
              <a:rPr lang="en-AU" sz="4800" b="1" i="0" dirty="0">
                <a:effectLst/>
                <a:latin typeface="Roboto" panose="02000000000000000000" pitchFamily="2" charset="0"/>
                <a:ea typeface="Roboto" panose="02000000000000000000" pitchFamily="2" charset="0"/>
              </a:rPr>
              <a:t>Individual Partnership Award 2022</a:t>
            </a:r>
          </a:p>
          <a:p>
            <a:pPr fontAlgn="base">
              <a:lnSpc>
                <a:spcPct val="90000"/>
              </a:lnSpc>
              <a:spcAft>
                <a:spcPts val="600"/>
              </a:spcAft>
            </a:pPr>
            <a:endParaRPr lang="en-AU" sz="4800" b="1" i="0" dirty="0">
              <a:effectLst/>
              <a:latin typeface="Roboto" panose="02000000000000000000" pitchFamily="2" charset="0"/>
              <a:ea typeface="Roboto" panose="02000000000000000000" pitchFamily="2" charset="0"/>
            </a:endParaRPr>
          </a:p>
          <a:p>
            <a:pPr fontAlgn="base">
              <a:lnSpc>
                <a:spcPct val="90000"/>
              </a:lnSpc>
              <a:spcAft>
                <a:spcPts val="600"/>
              </a:spcAft>
            </a:pPr>
            <a:endParaRPr lang="en-AU" sz="3500" b="0" i="0" dirty="0">
              <a:effectLst/>
              <a:latin typeface="Clancy" panose="00000500000000000000" pitchFamily="50" charset="0"/>
              <a:ea typeface="Roboto" panose="02000000000000000000" pitchFamily="2" charset="0"/>
            </a:endParaRPr>
          </a:p>
        </p:txBody>
      </p:sp>
      <p:sp>
        <p:nvSpPr>
          <p:cNvPr id="11" name="TextBox 10">
            <a:extLst>
              <a:ext uri="{FF2B5EF4-FFF2-40B4-BE49-F238E27FC236}">
                <a16:creationId xmlns:a16="http://schemas.microsoft.com/office/drawing/2014/main" id="{1D473133-A4C4-4869-BA26-4309B0148E65}"/>
              </a:ext>
            </a:extLst>
          </p:cNvPr>
          <p:cNvSpPr txBox="1"/>
          <p:nvPr/>
        </p:nvSpPr>
        <p:spPr>
          <a:xfrm>
            <a:off x="304800" y="5308653"/>
            <a:ext cx="11076141" cy="1338828"/>
          </a:xfrm>
          <a:prstGeom prst="rect">
            <a:avLst/>
          </a:prstGeom>
          <a:noFill/>
        </p:spPr>
        <p:txBody>
          <a:bodyPr wrap="square">
            <a:spAutoFit/>
          </a:bodyPr>
          <a:lstStyle/>
          <a:p>
            <a:pPr algn="l" rtl="0" fontAlgn="base"/>
            <a:r>
              <a:rPr lang="en-AU" sz="2800" b="1" dirty="0">
                <a:solidFill>
                  <a:srgbClr val="000000"/>
                </a:solidFill>
                <a:effectLst/>
                <a:latin typeface="Clancy" panose="00000500000000000000" pitchFamily="50" charset="0"/>
              </a:rPr>
              <a:t>Dr Damian Conway, Population and Community Health Directorate</a:t>
            </a:r>
            <a:endParaRPr lang="en-AU" sz="2500" dirty="0">
              <a:solidFill>
                <a:srgbClr val="000000"/>
              </a:solidFill>
              <a:effectLst/>
              <a:latin typeface="Clancy" panose="00000500000000000000" pitchFamily="50" charset="0"/>
              <a:ea typeface="Roboto" panose="02000000000000000000" pitchFamily="2" charset="0"/>
            </a:endParaRPr>
          </a:p>
          <a:p>
            <a:pPr fontAlgn="base"/>
            <a:endParaRPr lang="en-AU" sz="2500" dirty="0">
              <a:effectLst/>
              <a:latin typeface="Clancy" panose="00000500000000000000" pitchFamily="50" charset="0"/>
              <a:ea typeface="Roboto" panose="02000000000000000000" pitchFamily="2" charset="0"/>
            </a:endParaRPr>
          </a:p>
        </p:txBody>
      </p:sp>
      <p:pic>
        <p:nvPicPr>
          <p:cNvPr id="4" name="Picture 3">
            <a:extLst>
              <a:ext uri="{FF2B5EF4-FFF2-40B4-BE49-F238E27FC236}">
                <a16:creationId xmlns:a16="http://schemas.microsoft.com/office/drawing/2014/main" id="{623053F1-7B66-F9C1-7D25-AA510658A545}"/>
              </a:ext>
            </a:extLst>
          </p:cNvPr>
          <p:cNvPicPr>
            <a:picLocks noChangeAspect="1"/>
          </p:cNvPicPr>
          <p:nvPr/>
        </p:nvPicPr>
        <p:blipFill>
          <a:blip r:embed="rId4"/>
          <a:stretch>
            <a:fillRect/>
          </a:stretch>
        </p:blipFill>
        <p:spPr>
          <a:xfrm>
            <a:off x="0" y="0"/>
            <a:ext cx="4221480" cy="4625387"/>
          </a:xfrm>
          <a:prstGeom prst="rect">
            <a:avLst/>
          </a:prstGeom>
        </p:spPr>
      </p:pic>
    </p:spTree>
    <p:extLst>
      <p:ext uri="{BB962C8B-B14F-4D97-AF65-F5344CB8AC3E}">
        <p14:creationId xmlns:p14="http://schemas.microsoft.com/office/powerpoint/2010/main" val="203538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22BADF5-F8D0-4B40-8A20-F0353D4B2370}"/>
              </a:ext>
            </a:extLst>
          </p:cNvPr>
          <p:cNvSpPr txBox="1">
            <a:spLocks/>
          </p:cNvSpPr>
          <p:nvPr/>
        </p:nvSpPr>
        <p:spPr>
          <a:xfrm>
            <a:off x="-5022937" y="1490597"/>
            <a:ext cx="6740525" cy="5009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TextBox 10">
            <a:extLst>
              <a:ext uri="{FF2B5EF4-FFF2-40B4-BE49-F238E27FC236}">
                <a16:creationId xmlns:a16="http://schemas.microsoft.com/office/drawing/2014/main" id="{CE0010D5-63D5-406F-89FD-FD1FFEFD8F8C}"/>
              </a:ext>
            </a:extLst>
          </p:cNvPr>
          <p:cNvSpPr txBox="1"/>
          <p:nvPr/>
        </p:nvSpPr>
        <p:spPr>
          <a:xfrm>
            <a:off x="1419379" y="5565339"/>
            <a:ext cx="8683277" cy="477054"/>
          </a:xfrm>
          <a:prstGeom prst="rect">
            <a:avLst/>
          </a:prstGeom>
          <a:noFill/>
        </p:spPr>
        <p:txBody>
          <a:bodyPr wrap="square">
            <a:spAutoFit/>
          </a:bodyPr>
          <a:lstStyle/>
          <a:p>
            <a:pPr algn="l" rtl="0" fontAlgn="base"/>
            <a:r>
              <a:rPr lang="en-AU" sz="2500" dirty="0">
                <a:solidFill>
                  <a:srgbClr val="000000"/>
                </a:solidFill>
                <a:effectLst/>
                <a:latin typeface="Clancy" panose="00000500000000000000" pitchFamily="50" charset="0"/>
                <a:ea typeface="Roboto" panose="02000000000000000000" pitchFamily="2" charset="0"/>
              </a:rPr>
              <a:t>Waterloo Human Services Collaborative Group  </a:t>
            </a:r>
            <a:endParaRPr lang="en-AU" sz="2500" dirty="0">
              <a:effectLst/>
              <a:latin typeface="Clancy" panose="00000500000000000000" pitchFamily="50" charset="0"/>
              <a:ea typeface="Roboto" panose="02000000000000000000" pitchFamily="2" charset="0"/>
            </a:endParaRPr>
          </a:p>
        </p:txBody>
      </p:sp>
      <p:pic>
        <p:nvPicPr>
          <p:cNvPr id="2" name="Picture 1">
            <a:extLst>
              <a:ext uri="{FF2B5EF4-FFF2-40B4-BE49-F238E27FC236}">
                <a16:creationId xmlns:a16="http://schemas.microsoft.com/office/drawing/2014/main" id="{4DB4DB7C-CDB6-BAF4-6595-55A6A665AEA6}"/>
              </a:ext>
            </a:extLst>
          </p:cNvPr>
          <p:cNvPicPr>
            <a:picLocks noChangeAspect="1"/>
          </p:cNvPicPr>
          <p:nvPr/>
        </p:nvPicPr>
        <p:blipFill>
          <a:blip r:embed="rId2"/>
          <a:stretch>
            <a:fillRect/>
          </a:stretch>
        </p:blipFill>
        <p:spPr>
          <a:xfrm>
            <a:off x="0" y="-1"/>
            <a:ext cx="8683277" cy="5009605"/>
          </a:xfrm>
          <a:prstGeom prst="rect">
            <a:avLst/>
          </a:prstGeom>
        </p:spPr>
      </p:pic>
      <p:sp>
        <p:nvSpPr>
          <p:cNvPr id="3" name="TextBox 2">
            <a:extLst>
              <a:ext uri="{FF2B5EF4-FFF2-40B4-BE49-F238E27FC236}">
                <a16:creationId xmlns:a16="http://schemas.microsoft.com/office/drawing/2014/main" id="{8EB4B363-7C5B-4106-502C-4307A31614D1}"/>
              </a:ext>
            </a:extLst>
          </p:cNvPr>
          <p:cNvSpPr txBox="1"/>
          <p:nvPr/>
        </p:nvSpPr>
        <p:spPr>
          <a:xfrm>
            <a:off x="1179184" y="699053"/>
            <a:ext cx="9833632" cy="1962076"/>
          </a:xfrm>
          <a:prstGeom prst="rect">
            <a:avLst/>
          </a:prstGeom>
          <a:noFill/>
        </p:spPr>
        <p:txBody>
          <a:bodyPr wrap="square">
            <a:spAutoFit/>
          </a:bodyPr>
          <a:lstStyle/>
          <a:p>
            <a:pPr algn="l" rtl="0" fontAlgn="base"/>
            <a:r>
              <a:rPr lang="en-AU" sz="4500" b="1" i="0" dirty="0">
                <a:solidFill>
                  <a:srgbClr val="000000"/>
                </a:solidFill>
                <a:effectLst/>
                <a:latin typeface="Clancy" panose="00000500000000000000" pitchFamily="50" charset="0"/>
                <a:ea typeface="Roboto" panose="02000000000000000000" pitchFamily="2" charset="0"/>
              </a:rPr>
              <a:t>Organisational </a:t>
            </a:r>
          </a:p>
          <a:p>
            <a:pPr algn="l" rtl="0" fontAlgn="base"/>
            <a:r>
              <a:rPr lang="en-AU" sz="4500" b="1" i="0" dirty="0">
                <a:solidFill>
                  <a:srgbClr val="000000"/>
                </a:solidFill>
                <a:effectLst/>
                <a:latin typeface="Clancy" panose="00000500000000000000" pitchFamily="50" charset="0"/>
                <a:ea typeface="Roboto" panose="02000000000000000000" pitchFamily="2" charset="0"/>
              </a:rPr>
              <a:t>Partnership Award 2022</a:t>
            </a:r>
            <a:r>
              <a:rPr lang="en-AU" sz="4500" b="0" i="0" dirty="0">
                <a:solidFill>
                  <a:srgbClr val="000000"/>
                </a:solidFill>
                <a:effectLst/>
                <a:latin typeface="Clancy" panose="00000500000000000000" pitchFamily="50" charset="0"/>
                <a:ea typeface="Roboto" panose="02000000000000000000" pitchFamily="2" charset="0"/>
              </a:rPr>
              <a:t> </a:t>
            </a:r>
          </a:p>
          <a:p>
            <a:pPr fontAlgn="base">
              <a:lnSpc>
                <a:spcPct val="90000"/>
              </a:lnSpc>
              <a:spcAft>
                <a:spcPts val="600"/>
              </a:spcAft>
            </a:pPr>
            <a:endParaRPr lang="en-AU" sz="3500" b="0" i="0" dirty="0">
              <a:effectLst/>
              <a:latin typeface="Clancy" panose="00000500000000000000" pitchFamily="50" charset="0"/>
              <a:ea typeface="Roboto" panose="02000000000000000000" pitchFamily="2" charset="0"/>
            </a:endParaRPr>
          </a:p>
        </p:txBody>
      </p:sp>
    </p:spTree>
    <p:extLst>
      <p:ext uri="{BB962C8B-B14F-4D97-AF65-F5344CB8AC3E}">
        <p14:creationId xmlns:p14="http://schemas.microsoft.com/office/powerpoint/2010/main" val="1511693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36E947-8F96-4D79-BBD2-18479084E1DF}"/>
              </a:ext>
            </a:extLst>
          </p:cNvPr>
          <p:cNvPicPr>
            <a:picLocks noChangeAspect="1"/>
          </p:cNvPicPr>
          <p:nvPr/>
        </p:nvPicPr>
        <p:blipFill>
          <a:blip r:embed="rId2"/>
          <a:stretch>
            <a:fillRect/>
          </a:stretch>
        </p:blipFill>
        <p:spPr>
          <a:xfrm>
            <a:off x="4495800" y="0"/>
            <a:ext cx="7696201" cy="4631635"/>
          </a:xfrm>
          <a:prstGeom prst="rect">
            <a:avLst/>
          </a:prstGeom>
        </p:spPr>
      </p:pic>
      <p:pic>
        <p:nvPicPr>
          <p:cNvPr id="5" name="Picture 4">
            <a:extLst>
              <a:ext uri="{FF2B5EF4-FFF2-40B4-BE49-F238E27FC236}">
                <a16:creationId xmlns:a16="http://schemas.microsoft.com/office/drawing/2014/main" id="{C1B64A09-2355-48C6-91A0-4C68B8EC1DDB}"/>
              </a:ext>
            </a:extLst>
          </p:cNvPr>
          <p:cNvPicPr>
            <a:picLocks noChangeAspect="1"/>
          </p:cNvPicPr>
          <p:nvPr/>
        </p:nvPicPr>
        <p:blipFill>
          <a:blip r:embed="rId3"/>
          <a:stretch>
            <a:fillRect/>
          </a:stretch>
        </p:blipFill>
        <p:spPr>
          <a:xfrm>
            <a:off x="10382250" y="4967287"/>
            <a:ext cx="1504950" cy="1590675"/>
          </a:xfrm>
          <a:prstGeom prst="rect">
            <a:avLst/>
          </a:prstGeom>
        </p:spPr>
      </p:pic>
      <p:sp>
        <p:nvSpPr>
          <p:cNvPr id="10" name="TextBox 9">
            <a:extLst>
              <a:ext uri="{FF2B5EF4-FFF2-40B4-BE49-F238E27FC236}">
                <a16:creationId xmlns:a16="http://schemas.microsoft.com/office/drawing/2014/main" id="{D7A5CC1D-7ECC-4368-B253-FF3ACF472F3B}"/>
              </a:ext>
            </a:extLst>
          </p:cNvPr>
          <p:cNvSpPr txBox="1"/>
          <p:nvPr/>
        </p:nvSpPr>
        <p:spPr>
          <a:xfrm>
            <a:off x="5095202" y="418797"/>
            <a:ext cx="6372898" cy="1983620"/>
          </a:xfrm>
          <a:prstGeom prst="rect">
            <a:avLst/>
          </a:prstGeom>
          <a:noFill/>
        </p:spPr>
        <p:txBody>
          <a:bodyPr wrap="square">
            <a:spAutoFit/>
          </a:bodyPr>
          <a:lstStyle/>
          <a:p>
            <a:pPr fontAlgn="base">
              <a:lnSpc>
                <a:spcPct val="90000"/>
              </a:lnSpc>
              <a:spcAft>
                <a:spcPts val="600"/>
              </a:spcAft>
            </a:pPr>
            <a:r>
              <a:rPr lang="en-AU" sz="4800" b="1" i="0" dirty="0">
                <a:effectLst/>
                <a:latin typeface="Roboto" panose="02000000000000000000" pitchFamily="2" charset="0"/>
                <a:ea typeface="Roboto" panose="02000000000000000000" pitchFamily="2" charset="0"/>
              </a:rPr>
              <a:t>Primary Care Award 2022</a:t>
            </a:r>
          </a:p>
          <a:p>
            <a:pPr fontAlgn="base">
              <a:lnSpc>
                <a:spcPct val="90000"/>
              </a:lnSpc>
              <a:spcAft>
                <a:spcPts val="600"/>
              </a:spcAft>
            </a:pPr>
            <a:endParaRPr lang="en-AU" sz="3500" b="0" i="0" dirty="0">
              <a:effectLst/>
              <a:latin typeface="Clancy" panose="00000500000000000000" pitchFamily="50" charset="0"/>
              <a:ea typeface="Roboto" panose="02000000000000000000" pitchFamily="2" charset="0"/>
            </a:endParaRPr>
          </a:p>
        </p:txBody>
      </p:sp>
      <p:pic>
        <p:nvPicPr>
          <p:cNvPr id="4" name="Picture 3">
            <a:extLst>
              <a:ext uri="{FF2B5EF4-FFF2-40B4-BE49-F238E27FC236}">
                <a16:creationId xmlns:a16="http://schemas.microsoft.com/office/drawing/2014/main" id="{3FE979B1-DD9A-0FA1-8666-46A9FA0C4B7E}"/>
              </a:ext>
            </a:extLst>
          </p:cNvPr>
          <p:cNvPicPr>
            <a:picLocks noChangeAspect="1"/>
          </p:cNvPicPr>
          <p:nvPr/>
        </p:nvPicPr>
        <p:blipFill>
          <a:blip r:embed="rId4"/>
          <a:stretch>
            <a:fillRect/>
          </a:stretch>
        </p:blipFill>
        <p:spPr>
          <a:xfrm>
            <a:off x="0" y="-1"/>
            <a:ext cx="4535808" cy="4631635"/>
          </a:xfrm>
          <a:prstGeom prst="rect">
            <a:avLst/>
          </a:prstGeom>
        </p:spPr>
      </p:pic>
      <p:sp>
        <p:nvSpPr>
          <p:cNvPr id="6" name="TextBox 5">
            <a:extLst>
              <a:ext uri="{FF2B5EF4-FFF2-40B4-BE49-F238E27FC236}">
                <a16:creationId xmlns:a16="http://schemas.microsoft.com/office/drawing/2014/main" id="{0791CBE3-740E-F060-4A9D-861C0D230304}"/>
              </a:ext>
            </a:extLst>
          </p:cNvPr>
          <p:cNvSpPr txBox="1"/>
          <p:nvPr/>
        </p:nvSpPr>
        <p:spPr>
          <a:xfrm>
            <a:off x="1433448" y="5285570"/>
            <a:ext cx="7081643" cy="477054"/>
          </a:xfrm>
          <a:prstGeom prst="rect">
            <a:avLst/>
          </a:prstGeom>
          <a:noFill/>
        </p:spPr>
        <p:txBody>
          <a:bodyPr wrap="square">
            <a:spAutoFit/>
          </a:bodyPr>
          <a:lstStyle/>
          <a:p>
            <a:pPr algn="l" rtl="0" fontAlgn="base"/>
            <a:r>
              <a:rPr lang="en-AU" sz="2500" dirty="0">
                <a:solidFill>
                  <a:srgbClr val="000000"/>
                </a:solidFill>
                <a:effectLst/>
                <a:latin typeface="Clancy" panose="00000500000000000000" pitchFamily="50" charset="0"/>
                <a:ea typeface="Roboto" panose="02000000000000000000" pitchFamily="2" charset="0"/>
              </a:rPr>
              <a:t> Dr. Tim Shortus, Broadway General Practice</a:t>
            </a:r>
            <a:endParaRPr lang="en-AU" sz="2500" dirty="0">
              <a:effectLst/>
              <a:latin typeface="Clancy" panose="00000500000000000000" pitchFamily="50" charset="0"/>
              <a:ea typeface="Roboto" panose="02000000000000000000" pitchFamily="2" charset="0"/>
            </a:endParaRPr>
          </a:p>
        </p:txBody>
      </p:sp>
    </p:spTree>
    <p:extLst>
      <p:ext uri="{BB962C8B-B14F-4D97-AF65-F5344CB8AC3E}">
        <p14:creationId xmlns:p14="http://schemas.microsoft.com/office/powerpoint/2010/main" val="107258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C480237-AEC4-374D-6C95-C569EF11E8D3}"/>
              </a:ext>
            </a:extLst>
          </p:cNvPr>
          <p:cNvGraphicFramePr>
            <a:graphicFrameLocks/>
          </p:cNvGraphicFramePr>
          <p:nvPr>
            <p:extLst>
              <p:ext uri="{D42A27DB-BD31-4B8C-83A1-F6EECF244321}">
                <p14:modId xmlns:p14="http://schemas.microsoft.com/office/powerpoint/2010/main" val="2927457728"/>
              </p:ext>
            </p:extLst>
          </p:nvPr>
        </p:nvGraphicFramePr>
        <p:xfrm>
          <a:off x="1981199" y="1359243"/>
          <a:ext cx="8229601" cy="523248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E5B8AB12-CA5C-3B5B-9656-DF1423CA4113}"/>
              </a:ext>
            </a:extLst>
          </p:cNvPr>
          <p:cNvSpPr>
            <a:spLocks noGrp="1"/>
          </p:cNvSpPr>
          <p:nvPr>
            <p:ph type="title"/>
          </p:nvPr>
        </p:nvSpPr>
        <p:spPr/>
        <p:txBody>
          <a:bodyPr/>
          <a:lstStyle/>
          <a:p>
            <a:r>
              <a:rPr lang="en-AU" dirty="0"/>
              <a:t>Australian Humanitarian Entrants 2004/5 to 2020/1 (ABS Dec 2021)</a:t>
            </a:r>
          </a:p>
        </p:txBody>
      </p:sp>
    </p:spTree>
    <p:extLst>
      <p:ext uri="{BB962C8B-B14F-4D97-AF65-F5344CB8AC3E}">
        <p14:creationId xmlns:p14="http://schemas.microsoft.com/office/powerpoint/2010/main" val="1398577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36E947-8F96-4D79-BBD2-18479084E1DF}"/>
              </a:ext>
            </a:extLst>
          </p:cNvPr>
          <p:cNvPicPr>
            <a:picLocks noChangeAspect="1"/>
          </p:cNvPicPr>
          <p:nvPr/>
        </p:nvPicPr>
        <p:blipFill>
          <a:blip r:embed="rId2"/>
          <a:stretch>
            <a:fillRect/>
          </a:stretch>
        </p:blipFill>
        <p:spPr>
          <a:xfrm>
            <a:off x="4221480" y="0"/>
            <a:ext cx="7970521" cy="4631635"/>
          </a:xfrm>
          <a:prstGeom prst="rect">
            <a:avLst/>
          </a:prstGeom>
        </p:spPr>
      </p:pic>
      <p:pic>
        <p:nvPicPr>
          <p:cNvPr id="5" name="Picture 4">
            <a:extLst>
              <a:ext uri="{FF2B5EF4-FFF2-40B4-BE49-F238E27FC236}">
                <a16:creationId xmlns:a16="http://schemas.microsoft.com/office/drawing/2014/main" id="{C1B64A09-2355-48C6-91A0-4C68B8EC1DDB}"/>
              </a:ext>
            </a:extLst>
          </p:cNvPr>
          <p:cNvPicPr>
            <a:picLocks noChangeAspect="1"/>
          </p:cNvPicPr>
          <p:nvPr/>
        </p:nvPicPr>
        <p:blipFill>
          <a:blip r:embed="rId3"/>
          <a:stretch>
            <a:fillRect/>
          </a:stretch>
        </p:blipFill>
        <p:spPr>
          <a:xfrm>
            <a:off x="10382250" y="4967287"/>
            <a:ext cx="1504950" cy="1590675"/>
          </a:xfrm>
          <a:prstGeom prst="rect">
            <a:avLst/>
          </a:prstGeom>
        </p:spPr>
      </p:pic>
      <p:sp>
        <p:nvSpPr>
          <p:cNvPr id="10" name="TextBox 9">
            <a:extLst>
              <a:ext uri="{FF2B5EF4-FFF2-40B4-BE49-F238E27FC236}">
                <a16:creationId xmlns:a16="http://schemas.microsoft.com/office/drawing/2014/main" id="{D7A5CC1D-7ECC-4368-B253-FF3ACF472F3B}"/>
              </a:ext>
            </a:extLst>
          </p:cNvPr>
          <p:cNvSpPr txBox="1"/>
          <p:nvPr/>
        </p:nvSpPr>
        <p:spPr>
          <a:xfrm>
            <a:off x="4924814" y="573066"/>
            <a:ext cx="5666986" cy="1983620"/>
          </a:xfrm>
          <a:prstGeom prst="rect">
            <a:avLst/>
          </a:prstGeom>
          <a:noFill/>
        </p:spPr>
        <p:txBody>
          <a:bodyPr wrap="square">
            <a:spAutoFit/>
          </a:bodyPr>
          <a:lstStyle/>
          <a:p>
            <a:pPr fontAlgn="base">
              <a:lnSpc>
                <a:spcPct val="90000"/>
              </a:lnSpc>
              <a:spcAft>
                <a:spcPts val="600"/>
              </a:spcAft>
            </a:pPr>
            <a:r>
              <a:rPr lang="en-AU" sz="4800" b="1" i="0" dirty="0">
                <a:effectLst/>
                <a:latin typeface="Roboto" panose="02000000000000000000" pitchFamily="2" charset="0"/>
                <a:ea typeface="Roboto" panose="02000000000000000000" pitchFamily="2" charset="0"/>
              </a:rPr>
              <a:t>Consumer Award 2022</a:t>
            </a:r>
          </a:p>
          <a:p>
            <a:pPr fontAlgn="base">
              <a:lnSpc>
                <a:spcPct val="90000"/>
              </a:lnSpc>
              <a:spcAft>
                <a:spcPts val="600"/>
              </a:spcAft>
            </a:pPr>
            <a:endParaRPr lang="en-AU" sz="3500" b="0" i="0" dirty="0">
              <a:effectLst/>
              <a:latin typeface="Clancy" panose="00000500000000000000" pitchFamily="50" charset="0"/>
              <a:ea typeface="Roboto" panose="02000000000000000000" pitchFamily="2" charset="0"/>
            </a:endParaRPr>
          </a:p>
        </p:txBody>
      </p:sp>
      <p:sp>
        <p:nvSpPr>
          <p:cNvPr id="11" name="TextBox 10">
            <a:extLst>
              <a:ext uri="{FF2B5EF4-FFF2-40B4-BE49-F238E27FC236}">
                <a16:creationId xmlns:a16="http://schemas.microsoft.com/office/drawing/2014/main" id="{1D473133-A4C4-4869-BA26-4309B0148E65}"/>
              </a:ext>
            </a:extLst>
          </p:cNvPr>
          <p:cNvSpPr txBox="1"/>
          <p:nvPr/>
        </p:nvSpPr>
        <p:spPr>
          <a:xfrm>
            <a:off x="1232245" y="5204701"/>
            <a:ext cx="8513003" cy="861774"/>
          </a:xfrm>
          <a:prstGeom prst="rect">
            <a:avLst/>
          </a:prstGeom>
          <a:noFill/>
        </p:spPr>
        <p:txBody>
          <a:bodyPr wrap="square">
            <a:spAutoFit/>
          </a:bodyPr>
          <a:lstStyle/>
          <a:p>
            <a:pPr algn="l" rtl="0" fontAlgn="base"/>
            <a:r>
              <a:rPr lang="en-AU" sz="2500" dirty="0">
                <a:solidFill>
                  <a:srgbClr val="000000"/>
                </a:solidFill>
                <a:effectLst/>
                <a:latin typeface="Clancy" panose="00000500000000000000" pitchFamily="50" charset="0"/>
                <a:ea typeface="Roboto" panose="02000000000000000000" pitchFamily="2" charset="0"/>
              </a:rPr>
              <a:t>Dr.  Anthony Brown, Health Consumers NSW </a:t>
            </a:r>
          </a:p>
          <a:p>
            <a:pPr fontAlgn="base"/>
            <a:endParaRPr lang="en-AU" sz="2500" dirty="0">
              <a:effectLst/>
              <a:latin typeface="Clancy" panose="00000500000000000000" pitchFamily="50" charset="0"/>
              <a:ea typeface="Roboto" panose="02000000000000000000" pitchFamily="2" charset="0"/>
            </a:endParaRPr>
          </a:p>
        </p:txBody>
      </p:sp>
      <p:pic>
        <p:nvPicPr>
          <p:cNvPr id="4" name="Picture 3">
            <a:extLst>
              <a:ext uri="{FF2B5EF4-FFF2-40B4-BE49-F238E27FC236}">
                <a16:creationId xmlns:a16="http://schemas.microsoft.com/office/drawing/2014/main" id="{E9C3741B-FEBB-79D6-6628-7AA0BA8BBACD}"/>
              </a:ext>
            </a:extLst>
          </p:cNvPr>
          <p:cNvPicPr>
            <a:picLocks noChangeAspect="1"/>
          </p:cNvPicPr>
          <p:nvPr/>
        </p:nvPicPr>
        <p:blipFill>
          <a:blip r:embed="rId4"/>
          <a:stretch>
            <a:fillRect/>
          </a:stretch>
        </p:blipFill>
        <p:spPr>
          <a:xfrm>
            <a:off x="8351" y="-1368"/>
            <a:ext cx="4439154" cy="4633003"/>
          </a:xfrm>
          <a:prstGeom prst="rect">
            <a:avLst/>
          </a:prstGeom>
        </p:spPr>
      </p:pic>
    </p:spTree>
    <p:extLst>
      <p:ext uri="{BB962C8B-B14F-4D97-AF65-F5344CB8AC3E}">
        <p14:creationId xmlns:p14="http://schemas.microsoft.com/office/powerpoint/2010/main" val="311462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10D36-09C6-4CFA-8C2F-A7A77F750E2C}"/>
              </a:ext>
            </a:extLst>
          </p:cNvPr>
          <p:cNvSpPr>
            <a:spLocks noGrp="1"/>
          </p:cNvSpPr>
          <p:nvPr>
            <p:ph type="title"/>
          </p:nvPr>
        </p:nvSpPr>
        <p:spPr/>
        <p:txBody>
          <a:bodyPr/>
          <a:lstStyle/>
          <a:p>
            <a:r>
              <a:rPr lang="en-AU" dirty="0"/>
              <a:t>The OPTIMISE study and its background</a:t>
            </a:r>
          </a:p>
        </p:txBody>
      </p:sp>
      <p:sp>
        <p:nvSpPr>
          <p:cNvPr id="15" name="TextBox 14">
            <a:extLst>
              <a:ext uri="{FF2B5EF4-FFF2-40B4-BE49-F238E27FC236}">
                <a16:creationId xmlns:a16="http://schemas.microsoft.com/office/drawing/2014/main" id="{C3162AAA-A35E-49D4-8143-2EAC801510A1}"/>
              </a:ext>
            </a:extLst>
          </p:cNvPr>
          <p:cNvSpPr txBox="1"/>
          <p:nvPr/>
        </p:nvSpPr>
        <p:spPr>
          <a:xfrm>
            <a:off x="5494525" y="1690688"/>
            <a:ext cx="6414869" cy="3785652"/>
          </a:xfrm>
          <a:prstGeom prst="rect">
            <a:avLst/>
          </a:prstGeom>
          <a:noFill/>
        </p:spPr>
        <p:txBody>
          <a:bodyPr wrap="square" rtlCol="0">
            <a:spAutoFit/>
          </a:bodyPr>
          <a:lstStyle/>
          <a:p>
            <a:pPr>
              <a:spcAft>
                <a:spcPts val="1200"/>
              </a:spcAft>
            </a:pPr>
            <a:r>
              <a:rPr lang="en-US" sz="2800" dirty="0"/>
              <a:t>Aim: to improve the quality of refugee health care at the general practice setting</a:t>
            </a:r>
            <a:r>
              <a:rPr lang="en-US" sz="2800" dirty="0">
                <a:solidFill>
                  <a:schemeClr val="bg2"/>
                </a:solidFill>
              </a:rPr>
              <a:t>.</a:t>
            </a:r>
            <a:endParaRPr lang="en-US" dirty="0"/>
          </a:p>
          <a:p>
            <a:pPr marL="285750" indent="-285750">
              <a:spcAft>
                <a:spcPts val="1200"/>
              </a:spcAft>
              <a:buFont typeface="Arial" panose="020B0604020202020204" pitchFamily="34" charset="0"/>
              <a:buChar char="•"/>
            </a:pPr>
            <a:r>
              <a:rPr lang="en-US" sz="2400" dirty="0"/>
              <a:t>3 sites of high refugee settlement areas in 2 states in Australia</a:t>
            </a:r>
          </a:p>
          <a:p>
            <a:pPr marL="285750" indent="-285750">
              <a:spcAft>
                <a:spcPts val="1200"/>
              </a:spcAft>
              <a:buFont typeface="Arial" panose="020B0604020202020204" pitchFamily="34" charset="0"/>
              <a:buChar char="•"/>
            </a:pPr>
            <a:r>
              <a:rPr lang="en-US" sz="2400" dirty="0"/>
              <a:t>3 universities(</a:t>
            </a:r>
            <a:r>
              <a:rPr lang="en-US" sz="2000" dirty="0"/>
              <a:t>UNSW, Monash U. &amp; La Trobe U.</a:t>
            </a:r>
            <a:r>
              <a:rPr lang="en-US" sz="2400" dirty="0"/>
              <a:t>) and regional partners </a:t>
            </a:r>
          </a:p>
          <a:p>
            <a:pPr marL="285750" indent="-285750">
              <a:spcAft>
                <a:spcPts val="1200"/>
              </a:spcAft>
              <a:buFont typeface="Arial" panose="020B0604020202020204" pitchFamily="34" charset="0"/>
              <a:buChar char="•"/>
            </a:pPr>
            <a:r>
              <a:rPr lang="en-US" sz="2400" dirty="0"/>
              <a:t>Conducted from 2016 to 2020</a:t>
            </a:r>
          </a:p>
          <a:p>
            <a:pPr marL="285750" indent="-285750">
              <a:buFont typeface="Arial" panose="020B0604020202020204" pitchFamily="34" charset="0"/>
              <a:buChar char="•"/>
            </a:pPr>
            <a:r>
              <a:rPr lang="en-US" sz="2400" dirty="0"/>
              <a:t>Funded by NHMRC</a:t>
            </a:r>
          </a:p>
        </p:txBody>
      </p:sp>
      <p:pic>
        <p:nvPicPr>
          <p:cNvPr id="20" name="Picture 19" descr="A child standing in front of a crowd posing for the camera&#10;&#10;Description automatically generated">
            <a:extLst>
              <a:ext uri="{FF2B5EF4-FFF2-40B4-BE49-F238E27FC236}">
                <a16:creationId xmlns:a16="http://schemas.microsoft.com/office/drawing/2014/main" id="{5FECBD1B-D7BB-4A78-8DB9-A093B7F2E3C8}"/>
              </a:ext>
            </a:extLst>
          </p:cNvPr>
          <p:cNvPicPr>
            <a:picLocks noChangeAspect="1"/>
          </p:cNvPicPr>
          <p:nvPr/>
        </p:nvPicPr>
        <p:blipFill>
          <a:blip r:embed="rId3"/>
          <a:stretch>
            <a:fillRect/>
          </a:stretch>
        </p:blipFill>
        <p:spPr>
          <a:xfrm>
            <a:off x="1669635" y="2305659"/>
            <a:ext cx="3182799" cy="2246682"/>
          </a:xfrm>
          <a:prstGeom prst="rect">
            <a:avLst/>
          </a:prstGeom>
        </p:spPr>
      </p:pic>
    </p:spTree>
    <p:extLst>
      <p:ext uri="{BB962C8B-B14F-4D97-AF65-F5344CB8AC3E}">
        <p14:creationId xmlns:p14="http://schemas.microsoft.com/office/powerpoint/2010/main" val="65290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6DA44B-E472-4D75-9387-FCBA9E9CD530}"/>
              </a:ext>
            </a:extLst>
          </p:cNvPr>
          <p:cNvSpPr>
            <a:spLocks noGrp="1"/>
          </p:cNvSpPr>
          <p:nvPr>
            <p:ph type="title"/>
          </p:nvPr>
        </p:nvSpPr>
        <p:spPr/>
        <p:txBody>
          <a:bodyPr/>
          <a:lstStyle/>
          <a:p>
            <a:r>
              <a:rPr lang="en-US" dirty="0"/>
              <a:t>Characteristics of Practice staff and GPs</a:t>
            </a:r>
            <a:endParaRPr lang="en-AU" dirty="0"/>
          </a:p>
        </p:txBody>
      </p:sp>
      <p:sp>
        <p:nvSpPr>
          <p:cNvPr id="4" name="Content Placeholder 3">
            <a:extLst>
              <a:ext uri="{FF2B5EF4-FFF2-40B4-BE49-F238E27FC236}">
                <a16:creationId xmlns:a16="http://schemas.microsoft.com/office/drawing/2014/main" id="{B8F3965F-AF5E-4CB0-BE39-37EFA588A91C}"/>
              </a:ext>
            </a:extLst>
          </p:cNvPr>
          <p:cNvSpPr>
            <a:spLocks noGrp="1"/>
          </p:cNvSpPr>
          <p:nvPr>
            <p:ph idx="1"/>
          </p:nvPr>
        </p:nvSpPr>
        <p:spPr>
          <a:xfrm>
            <a:off x="6966978" y="1495575"/>
            <a:ext cx="4240600" cy="3241947"/>
          </a:xfrm>
        </p:spPr>
        <p:txBody>
          <a:bodyPr>
            <a:normAutofit fontScale="85000" lnSpcReduction="10000"/>
          </a:bodyPr>
          <a:lstStyle/>
          <a:p>
            <a:r>
              <a:rPr lang="en-US" dirty="0"/>
              <a:t>Many speak languages other than English (LOTE). Fewer speak one of languages spoken by recent refugees.</a:t>
            </a:r>
          </a:p>
          <a:p>
            <a:r>
              <a:rPr lang="en-US" dirty="0"/>
              <a:t>GPs born in 19 different countries (including Australia)</a:t>
            </a:r>
          </a:p>
          <a:p>
            <a:pPr marL="0" indent="0">
              <a:buNone/>
            </a:pPr>
            <a:endParaRPr lang="en-US" dirty="0"/>
          </a:p>
          <a:p>
            <a:pPr marL="0" algn="ctr" fontAlgn="t">
              <a:lnSpc>
                <a:spcPct val="107000"/>
              </a:lnSpc>
              <a:spcBef>
                <a:spcPts val="0"/>
              </a:spcBef>
            </a:pPr>
            <a:r>
              <a:rPr lang="en-AU" sz="1012" b="1" dirty="0">
                <a:solidFill>
                  <a:srgbClr val="FFFFFF"/>
                </a:solidFill>
                <a:latin typeface="Calibri" panose="020F0502020204030204" pitchFamily="34" charset="0"/>
              </a:rPr>
              <a:t> </a:t>
            </a:r>
          </a:p>
          <a:p>
            <a:pPr marL="0" indent="0" algn="ctr" fontAlgn="t">
              <a:lnSpc>
                <a:spcPct val="107000"/>
              </a:lnSpc>
              <a:spcBef>
                <a:spcPts val="0"/>
              </a:spcBef>
              <a:buNone/>
            </a:pPr>
            <a:endParaRPr lang="en-AU" sz="1012" dirty="0">
              <a:latin typeface="Arial" panose="020B0604020202020204" pitchFamily="34" charset="0"/>
            </a:endParaRPr>
          </a:p>
          <a:p>
            <a:pPr marL="0" fontAlgn="t">
              <a:lnSpc>
                <a:spcPct val="107000"/>
              </a:lnSpc>
              <a:spcBef>
                <a:spcPts val="0"/>
              </a:spcBef>
            </a:pPr>
            <a:r>
              <a:rPr lang="en-AU" sz="1012" b="1" dirty="0">
                <a:solidFill>
                  <a:srgbClr val="FFFFFF"/>
                </a:solidFill>
                <a:latin typeface="Calibri" panose="020F0502020204030204" pitchFamily="34" charset="0"/>
              </a:rPr>
              <a:t>Practice staff</a:t>
            </a:r>
            <a:endParaRPr lang="en-AU" sz="1012" dirty="0">
              <a:latin typeface="Arial" panose="020B0604020202020204" pitchFamily="34" charset="0"/>
            </a:endParaRPr>
          </a:p>
          <a:p>
            <a:pPr marL="0" fontAlgn="t">
              <a:lnSpc>
                <a:spcPct val="107000"/>
              </a:lnSpc>
              <a:spcBef>
                <a:spcPts val="0"/>
              </a:spcBef>
            </a:pPr>
            <a:r>
              <a:rPr lang="en-AU" sz="1012" b="1" dirty="0">
                <a:solidFill>
                  <a:srgbClr val="FFFFFF"/>
                </a:solidFill>
                <a:latin typeface="Calibri" panose="020F0502020204030204" pitchFamily="34" charset="0"/>
              </a:rPr>
              <a:t>GPs</a:t>
            </a:r>
            <a:endParaRPr lang="en-AU" sz="1012" dirty="0">
              <a:latin typeface="Arial" panose="020B0604020202020204" pitchFamily="34" charset="0"/>
            </a:endParaRPr>
          </a:p>
          <a:p>
            <a:pPr marL="0" fontAlgn="t">
              <a:lnSpc>
                <a:spcPct val="107000"/>
              </a:lnSpc>
              <a:spcBef>
                <a:spcPts val="0"/>
              </a:spcBef>
            </a:pPr>
            <a:r>
              <a:rPr lang="en-AU" sz="1012" b="1" dirty="0">
                <a:solidFill>
                  <a:srgbClr val="FFFFFF"/>
                </a:solidFill>
                <a:latin typeface="Calibri" panose="020F0502020204030204" pitchFamily="34" charset="0"/>
              </a:rPr>
              <a:t>Nurses</a:t>
            </a:r>
            <a:endParaRPr lang="en-AU" sz="1012" dirty="0">
              <a:latin typeface="Arial" panose="020B0604020202020204" pitchFamily="34" charset="0"/>
            </a:endParaRPr>
          </a:p>
          <a:p>
            <a:pPr marL="0" fontAlgn="t">
              <a:lnSpc>
                <a:spcPct val="107000"/>
              </a:lnSpc>
              <a:spcBef>
                <a:spcPts val="0"/>
              </a:spcBef>
            </a:pPr>
            <a:r>
              <a:rPr lang="en-AU" sz="1012" b="1" dirty="0">
                <a:solidFill>
                  <a:srgbClr val="FFFFFF"/>
                </a:solidFill>
                <a:latin typeface="Calibri" panose="020F0502020204030204" pitchFamily="34" charset="0"/>
              </a:rPr>
              <a:t>Reception</a:t>
            </a:r>
            <a:endParaRPr lang="en-AU" sz="1012" dirty="0">
              <a:latin typeface="Arial" panose="020B0604020202020204" pitchFamily="34" charset="0"/>
            </a:endParaRPr>
          </a:p>
          <a:p>
            <a:pPr marL="0" indent="0">
              <a:buNone/>
            </a:pPr>
            <a:endParaRPr lang="en-US" dirty="0"/>
          </a:p>
          <a:p>
            <a:endParaRPr lang="en-US" dirty="0"/>
          </a:p>
          <a:p>
            <a:endParaRPr lang="en-AU" dirty="0"/>
          </a:p>
        </p:txBody>
      </p:sp>
      <p:graphicFrame>
        <p:nvGraphicFramePr>
          <p:cNvPr id="5" name="Table 4">
            <a:extLst>
              <a:ext uri="{FF2B5EF4-FFF2-40B4-BE49-F238E27FC236}">
                <a16:creationId xmlns:a16="http://schemas.microsoft.com/office/drawing/2014/main" id="{24703F7E-B98C-44B5-88BF-84FC50BEDA6D}"/>
              </a:ext>
            </a:extLst>
          </p:cNvPr>
          <p:cNvGraphicFramePr>
            <a:graphicFrameLocks noGrp="1"/>
          </p:cNvGraphicFramePr>
          <p:nvPr/>
        </p:nvGraphicFramePr>
        <p:xfrm>
          <a:off x="2231419" y="1611624"/>
          <a:ext cx="4463937" cy="1495034"/>
        </p:xfrm>
        <a:graphic>
          <a:graphicData uri="http://schemas.openxmlformats.org/drawingml/2006/table">
            <a:tbl>
              <a:tblPr firstRow="1" firstCol="1" bandRow="1">
                <a:tableStyleId>{5C22544A-7EE6-4342-B048-85BDC9FD1C3A}</a:tableStyleId>
              </a:tblPr>
              <a:tblGrid>
                <a:gridCol w="1135481">
                  <a:extLst>
                    <a:ext uri="{9D8B030D-6E8A-4147-A177-3AD203B41FA5}">
                      <a16:colId xmlns:a16="http://schemas.microsoft.com/office/drawing/2014/main" val="798624581"/>
                    </a:ext>
                  </a:extLst>
                </a:gridCol>
                <a:gridCol w="407368">
                  <a:extLst>
                    <a:ext uri="{9D8B030D-6E8A-4147-A177-3AD203B41FA5}">
                      <a16:colId xmlns:a16="http://schemas.microsoft.com/office/drawing/2014/main" val="1932212695"/>
                    </a:ext>
                  </a:extLst>
                </a:gridCol>
                <a:gridCol w="730272">
                  <a:extLst>
                    <a:ext uri="{9D8B030D-6E8A-4147-A177-3AD203B41FA5}">
                      <a16:colId xmlns:a16="http://schemas.microsoft.com/office/drawing/2014/main" val="3603625718"/>
                    </a:ext>
                  </a:extLst>
                </a:gridCol>
                <a:gridCol w="730272">
                  <a:extLst>
                    <a:ext uri="{9D8B030D-6E8A-4147-A177-3AD203B41FA5}">
                      <a16:colId xmlns:a16="http://schemas.microsoft.com/office/drawing/2014/main" val="2690391731"/>
                    </a:ext>
                  </a:extLst>
                </a:gridCol>
                <a:gridCol w="730272">
                  <a:extLst>
                    <a:ext uri="{9D8B030D-6E8A-4147-A177-3AD203B41FA5}">
                      <a16:colId xmlns:a16="http://schemas.microsoft.com/office/drawing/2014/main" val="3779084934"/>
                    </a:ext>
                  </a:extLst>
                </a:gridCol>
                <a:gridCol w="730272">
                  <a:extLst>
                    <a:ext uri="{9D8B030D-6E8A-4147-A177-3AD203B41FA5}">
                      <a16:colId xmlns:a16="http://schemas.microsoft.com/office/drawing/2014/main" val="132608232"/>
                    </a:ext>
                  </a:extLst>
                </a:gridCol>
              </a:tblGrid>
              <a:tr h="430462">
                <a:tc>
                  <a:txBody>
                    <a:bodyPr/>
                    <a:lstStyle/>
                    <a:p>
                      <a:pPr>
                        <a:lnSpc>
                          <a:spcPct val="107000"/>
                        </a:lnSpc>
                        <a:spcAft>
                          <a:spcPts val="800"/>
                        </a:spcAft>
                      </a:pPr>
                      <a:r>
                        <a:rPr lang="en-AU" sz="1300" dirty="0">
                          <a:effectLst/>
                        </a:rPr>
                        <a:t> </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nSpc>
                          <a:spcPct val="107000"/>
                        </a:lnSpc>
                        <a:spcAft>
                          <a:spcPts val="800"/>
                        </a:spcAft>
                      </a:pPr>
                      <a:r>
                        <a:rPr lang="en-AU" sz="1300" dirty="0">
                          <a:effectLst/>
                        </a:rPr>
                        <a:t> </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gridSpan="2">
                  <a:txBody>
                    <a:bodyPr/>
                    <a:lstStyle/>
                    <a:p>
                      <a:pPr algn="ctr">
                        <a:lnSpc>
                          <a:spcPct val="107000"/>
                        </a:lnSpc>
                        <a:spcAft>
                          <a:spcPts val="800"/>
                        </a:spcAft>
                      </a:pPr>
                      <a:r>
                        <a:rPr lang="en-AU" sz="1300" u="sng" dirty="0">
                          <a:effectLst/>
                        </a:rPr>
                        <a:t>   Speak LOTE</a:t>
                      </a:r>
                      <a:r>
                        <a:rPr lang="en-AU" sz="1300" u="sng" baseline="30000" dirty="0">
                          <a:effectLst/>
                        </a:rPr>
                        <a:t>1)</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hMerge="1">
                  <a:txBody>
                    <a:bodyPr/>
                    <a:lstStyle/>
                    <a:p>
                      <a:endParaRPr lang="en-AU"/>
                    </a:p>
                  </a:txBody>
                  <a:tcPr/>
                </a:tc>
                <a:tc gridSpan="2">
                  <a:txBody>
                    <a:bodyPr/>
                    <a:lstStyle/>
                    <a:p>
                      <a:pPr algn="ctr">
                        <a:lnSpc>
                          <a:spcPct val="107000"/>
                        </a:lnSpc>
                        <a:spcAft>
                          <a:spcPts val="800"/>
                        </a:spcAft>
                      </a:pPr>
                      <a:r>
                        <a:rPr lang="en-AU" sz="1300" u="sng" dirty="0">
                          <a:effectLst/>
                        </a:rPr>
                        <a:t>Speak Refugee language</a:t>
                      </a:r>
                      <a:r>
                        <a:rPr lang="en-AU" sz="1300" u="sng" baseline="30000" dirty="0">
                          <a:effectLst/>
                        </a:rPr>
                        <a:t>2)  </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hMerge="1">
                  <a:txBody>
                    <a:bodyPr/>
                    <a:lstStyle/>
                    <a:p>
                      <a:endParaRPr lang="en-AU"/>
                    </a:p>
                  </a:txBody>
                  <a:tcPr/>
                </a:tc>
                <a:extLst>
                  <a:ext uri="{0D108BD9-81ED-4DB2-BD59-A6C34878D82A}">
                    <a16:rowId xmlns:a16="http://schemas.microsoft.com/office/drawing/2014/main" val="2509269351"/>
                  </a:ext>
                </a:extLst>
              </a:tr>
              <a:tr h="266143">
                <a:tc>
                  <a:txBody>
                    <a:bodyPr/>
                    <a:lstStyle/>
                    <a:p>
                      <a:pPr>
                        <a:lnSpc>
                          <a:spcPct val="107000"/>
                        </a:lnSpc>
                        <a:spcAft>
                          <a:spcPts val="800"/>
                        </a:spcAft>
                      </a:pPr>
                      <a:r>
                        <a:rPr lang="en-AU" sz="1300">
                          <a:effectLst/>
                        </a:rPr>
                        <a:t>Practice staff</a:t>
                      </a:r>
                      <a:endParaRPr lang="en-AU" sz="130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nSpc>
                          <a:spcPct val="107000"/>
                        </a:lnSpc>
                        <a:spcAft>
                          <a:spcPts val="800"/>
                        </a:spcAft>
                      </a:pPr>
                      <a:r>
                        <a:rPr lang="en-US" sz="1300" dirty="0">
                          <a:effectLst/>
                          <a:latin typeface="Calibri" panose="020F0502020204030204" pitchFamily="34" charset="0"/>
                          <a:ea typeface="Yu Mincho" panose="02020400000000000000" pitchFamily="18" charset="-128"/>
                          <a:cs typeface="Times New Roman" panose="02020603050405020304" pitchFamily="18" charset="0"/>
                        </a:rPr>
                        <a:t>n</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ctr">
                        <a:lnSpc>
                          <a:spcPct val="107000"/>
                        </a:lnSpc>
                        <a:spcAft>
                          <a:spcPts val="800"/>
                        </a:spcAft>
                      </a:pPr>
                      <a:r>
                        <a:rPr lang="en-AU" sz="1300">
                          <a:effectLst/>
                        </a:rPr>
                        <a:t>Yes (n)</a:t>
                      </a:r>
                      <a:endParaRPr lang="en-AU" sz="130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ctr">
                        <a:lnSpc>
                          <a:spcPct val="107000"/>
                        </a:lnSpc>
                        <a:spcAft>
                          <a:spcPts val="800"/>
                        </a:spcAft>
                      </a:pPr>
                      <a:r>
                        <a:rPr lang="en-AU" sz="1300">
                          <a:effectLst/>
                        </a:rPr>
                        <a:t>%</a:t>
                      </a:r>
                      <a:endParaRPr lang="en-AU" sz="130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ctr">
                        <a:lnSpc>
                          <a:spcPct val="107000"/>
                        </a:lnSpc>
                        <a:spcAft>
                          <a:spcPts val="800"/>
                        </a:spcAft>
                      </a:pPr>
                      <a:r>
                        <a:rPr lang="en-AU" sz="1300" dirty="0">
                          <a:effectLst/>
                        </a:rPr>
                        <a:t>Yes (n)</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ctr">
                        <a:lnSpc>
                          <a:spcPct val="107000"/>
                        </a:lnSpc>
                        <a:spcAft>
                          <a:spcPts val="800"/>
                        </a:spcAft>
                      </a:pPr>
                      <a:r>
                        <a:rPr lang="en-AU" sz="1300" dirty="0">
                          <a:effectLst/>
                        </a:rPr>
                        <a:t>%</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extLst>
                  <a:ext uri="{0D108BD9-81ED-4DB2-BD59-A6C34878D82A}">
                    <a16:rowId xmlns:a16="http://schemas.microsoft.com/office/drawing/2014/main" val="1159229991"/>
                  </a:ext>
                </a:extLst>
              </a:tr>
              <a:tr h="266143">
                <a:tc>
                  <a:txBody>
                    <a:bodyPr/>
                    <a:lstStyle/>
                    <a:p>
                      <a:pPr>
                        <a:lnSpc>
                          <a:spcPct val="107000"/>
                        </a:lnSpc>
                        <a:spcAft>
                          <a:spcPts val="800"/>
                        </a:spcAft>
                      </a:pPr>
                      <a:r>
                        <a:rPr lang="en-AU" sz="1300">
                          <a:effectLst/>
                        </a:rPr>
                        <a:t>GPs</a:t>
                      </a:r>
                      <a:endParaRPr lang="en-AU" sz="130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dirty="0">
                          <a:effectLst/>
                        </a:rPr>
                        <a:t>134</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a:effectLst/>
                        </a:rPr>
                        <a:t>115</a:t>
                      </a:r>
                      <a:endParaRPr lang="en-AU" sz="130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dirty="0">
                          <a:effectLst/>
                        </a:rPr>
                        <a:t>86</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a:effectLst/>
                        </a:rPr>
                        <a:t>58</a:t>
                      </a:r>
                      <a:endParaRPr lang="en-AU" sz="130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dirty="0">
                          <a:solidFill>
                            <a:srgbClr val="FF0000"/>
                          </a:solidFill>
                          <a:effectLst/>
                        </a:rPr>
                        <a:t>43</a:t>
                      </a:r>
                      <a:endParaRPr lang="en-AU" sz="1300"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extLst>
                  <a:ext uri="{0D108BD9-81ED-4DB2-BD59-A6C34878D82A}">
                    <a16:rowId xmlns:a16="http://schemas.microsoft.com/office/drawing/2014/main" val="299823022"/>
                  </a:ext>
                </a:extLst>
              </a:tr>
              <a:tr h="266143">
                <a:tc>
                  <a:txBody>
                    <a:bodyPr/>
                    <a:lstStyle/>
                    <a:p>
                      <a:pPr>
                        <a:lnSpc>
                          <a:spcPct val="107000"/>
                        </a:lnSpc>
                        <a:spcAft>
                          <a:spcPts val="800"/>
                        </a:spcAft>
                      </a:pPr>
                      <a:r>
                        <a:rPr lang="en-AU" sz="1300">
                          <a:effectLst/>
                        </a:rPr>
                        <a:t>Nurses</a:t>
                      </a:r>
                      <a:endParaRPr lang="en-AU" sz="130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dirty="0">
                          <a:effectLst/>
                        </a:rPr>
                        <a:t>61</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a:effectLst/>
                        </a:rPr>
                        <a:t>33</a:t>
                      </a:r>
                      <a:endParaRPr lang="en-AU" sz="130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dirty="0">
                          <a:effectLst/>
                        </a:rPr>
                        <a:t>54</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a:effectLst/>
                        </a:rPr>
                        <a:t>8</a:t>
                      </a:r>
                      <a:endParaRPr lang="en-AU" sz="130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dirty="0">
                          <a:solidFill>
                            <a:srgbClr val="FF0000"/>
                          </a:solidFill>
                          <a:effectLst/>
                        </a:rPr>
                        <a:t>13</a:t>
                      </a:r>
                      <a:endParaRPr lang="en-AU" sz="1300"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extLst>
                  <a:ext uri="{0D108BD9-81ED-4DB2-BD59-A6C34878D82A}">
                    <a16:rowId xmlns:a16="http://schemas.microsoft.com/office/drawing/2014/main" val="3842276526"/>
                  </a:ext>
                </a:extLst>
              </a:tr>
              <a:tr h="266143">
                <a:tc>
                  <a:txBody>
                    <a:bodyPr/>
                    <a:lstStyle/>
                    <a:p>
                      <a:pPr>
                        <a:lnSpc>
                          <a:spcPct val="107000"/>
                        </a:lnSpc>
                        <a:spcAft>
                          <a:spcPts val="800"/>
                        </a:spcAft>
                      </a:pPr>
                      <a:r>
                        <a:rPr lang="en-AU" sz="1300">
                          <a:effectLst/>
                        </a:rPr>
                        <a:t>Reception</a:t>
                      </a:r>
                      <a:endParaRPr lang="en-AU" sz="130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dirty="0">
                          <a:effectLst/>
                        </a:rPr>
                        <a:t>117</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dirty="0">
                          <a:effectLst/>
                        </a:rPr>
                        <a:t>75</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dirty="0">
                          <a:effectLst/>
                        </a:rPr>
                        <a:t>64</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dirty="0">
                          <a:effectLst/>
                        </a:rPr>
                        <a:t>36</a:t>
                      </a:r>
                      <a:endParaRPr lang="en-AU"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tc>
                  <a:txBody>
                    <a:bodyPr/>
                    <a:lstStyle/>
                    <a:p>
                      <a:pPr algn="r">
                        <a:lnSpc>
                          <a:spcPct val="107000"/>
                        </a:lnSpc>
                        <a:spcAft>
                          <a:spcPts val="800"/>
                        </a:spcAft>
                      </a:pPr>
                      <a:r>
                        <a:rPr lang="en-AU" sz="1300" dirty="0">
                          <a:solidFill>
                            <a:srgbClr val="FF0000"/>
                          </a:solidFill>
                          <a:effectLst/>
                        </a:rPr>
                        <a:t>31</a:t>
                      </a:r>
                      <a:endParaRPr lang="en-AU" sz="1300"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38571" marR="38571" marT="0" marB="0"/>
                </a:tc>
                <a:extLst>
                  <a:ext uri="{0D108BD9-81ED-4DB2-BD59-A6C34878D82A}">
                    <a16:rowId xmlns:a16="http://schemas.microsoft.com/office/drawing/2014/main" val="3921699247"/>
                  </a:ext>
                </a:extLst>
              </a:tr>
            </a:tbl>
          </a:graphicData>
        </a:graphic>
      </p:graphicFrame>
      <p:sp>
        <p:nvSpPr>
          <p:cNvPr id="7" name="TextBox 6">
            <a:extLst>
              <a:ext uri="{FF2B5EF4-FFF2-40B4-BE49-F238E27FC236}">
                <a16:creationId xmlns:a16="http://schemas.microsoft.com/office/drawing/2014/main" id="{01F33A3D-2084-4C29-921F-50DAE164356F}"/>
              </a:ext>
            </a:extLst>
          </p:cNvPr>
          <p:cNvSpPr txBox="1"/>
          <p:nvPr/>
        </p:nvSpPr>
        <p:spPr>
          <a:xfrm>
            <a:off x="2006288" y="5817431"/>
            <a:ext cx="8032996" cy="646331"/>
          </a:xfrm>
          <a:prstGeom prst="rect">
            <a:avLst/>
          </a:prstGeom>
          <a:noFill/>
        </p:spPr>
        <p:txBody>
          <a:bodyPr wrap="square" rtlCol="0">
            <a:spAutoFit/>
          </a:bodyPr>
          <a:lstStyle/>
          <a:p>
            <a:r>
              <a:rPr lang="en-US" sz="900" dirty="0"/>
              <a:t>Data source for LOTE: Practice description survey. 1) Chi-square test of 3 x 2 table for "Speak LOTE" p=0.000. 2) Chi-square test of 3 x 2 table for "Speaks Refugee language" p=0.000. Refugee languages refers to languages spoken by recently arrived refugees and are based on patients’ country of origin or ethnicity of the source countries of recent humanitarian entrants to Australia (Department of Immigration and Border Protection, 2013 to 2017). Date Source for the Ranking of languages: Baseline Practitioner survey. </a:t>
            </a:r>
          </a:p>
        </p:txBody>
      </p:sp>
      <p:pic>
        <p:nvPicPr>
          <p:cNvPr id="10" name="Picture 9">
            <a:extLst>
              <a:ext uri="{FF2B5EF4-FFF2-40B4-BE49-F238E27FC236}">
                <a16:creationId xmlns:a16="http://schemas.microsoft.com/office/drawing/2014/main" id="{FD52FD10-FF56-44F6-B765-795D580C2BBB}"/>
              </a:ext>
            </a:extLst>
          </p:cNvPr>
          <p:cNvPicPr>
            <a:picLocks noChangeAspect="1"/>
          </p:cNvPicPr>
          <p:nvPr/>
        </p:nvPicPr>
        <p:blipFill>
          <a:blip r:embed="rId3"/>
          <a:stretch>
            <a:fillRect/>
          </a:stretch>
        </p:blipFill>
        <p:spPr>
          <a:xfrm>
            <a:off x="2006288" y="3647147"/>
            <a:ext cx="5863335" cy="2180749"/>
          </a:xfrm>
          <a:prstGeom prst="rect">
            <a:avLst/>
          </a:prstGeom>
        </p:spPr>
      </p:pic>
      <p:pic>
        <p:nvPicPr>
          <p:cNvPr id="12" name="Picture 11" descr="A person smiling for the camera&#10;&#10;Description automatically generated">
            <a:extLst>
              <a:ext uri="{FF2B5EF4-FFF2-40B4-BE49-F238E27FC236}">
                <a16:creationId xmlns:a16="http://schemas.microsoft.com/office/drawing/2014/main" id="{17CDFB19-DED7-422B-A820-C9D4F3FEBD67}"/>
              </a:ext>
            </a:extLst>
          </p:cNvPr>
          <p:cNvPicPr>
            <a:picLocks noChangeAspect="1"/>
          </p:cNvPicPr>
          <p:nvPr/>
        </p:nvPicPr>
        <p:blipFill>
          <a:blip r:embed="rId4"/>
          <a:stretch>
            <a:fillRect/>
          </a:stretch>
        </p:blipFill>
        <p:spPr>
          <a:xfrm>
            <a:off x="8414584" y="3979328"/>
            <a:ext cx="1624700" cy="1516387"/>
          </a:xfrm>
          <a:prstGeom prst="rect">
            <a:avLst/>
          </a:prstGeom>
        </p:spPr>
      </p:pic>
    </p:spTree>
    <p:extLst>
      <p:ext uri="{BB962C8B-B14F-4D97-AF65-F5344CB8AC3E}">
        <p14:creationId xmlns:p14="http://schemas.microsoft.com/office/powerpoint/2010/main" val="323057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F328D-D6D8-4185-8ED2-D79CE3115DCB}"/>
              </a:ext>
            </a:extLst>
          </p:cNvPr>
          <p:cNvSpPr>
            <a:spLocks noGrp="1"/>
          </p:cNvSpPr>
          <p:nvPr>
            <p:ph type="title"/>
          </p:nvPr>
        </p:nvSpPr>
        <p:spPr/>
        <p:txBody>
          <a:bodyPr/>
          <a:lstStyle/>
          <a:p>
            <a:r>
              <a:rPr lang="en-US" b="1" dirty="0"/>
              <a:t>Findings of </a:t>
            </a:r>
            <a:r>
              <a:rPr lang="en-US" b="1" dirty="0" err="1"/>
              <a:t>Optimise</a:t>
            </a:r>
            <a:r>
              <a:rPr lang="en-US" b="1" dirty="0"/>
              <a:t> study</a:t>
            </a:r>
            <a:endParaRPr lang="en-AU" b="1" dirty="0"/>
          </a:p>
        </p:txBody>
      </p:sp>
      <p:sp>
        <p:nvSpPr>
          <p:cNvPr id="2" name="Text Placeholder 1">
            <a:extLst>
              <a:ext uri="{FF2B5EF4-FFF2-40B4-BE49-F238E27FC236}">
                <a16:creationId xmlns:a16="http://schemas.microsoft.com/office/drawing/2014/main" id="{4DC9597F-1570-AE3E-7F34-8920E872FA1B}"/>
              </a:ext>
            </a:extLst>
          </p:cNvPr>
          <p:cNvSpPr>
            <a:spLocks noGrp="1"/>
          </p:cNvSpPr>
          <p:nvPr>
            <p:ph type="body" idx="1"/>
          </p:nvPr>
        </p:nvSpPr>
        <p:spPr>
          <a:xfrm>
            <a:off x="6289118" y="1475185"/>
            <a:ext cx="5157787" cy="697843"/>
          </a:xfrm>
        </p:spPr>
        <p:txBody>
          <a:bodyPr>
            <a:normAutofit/>
          </a:bodyPr>
          <a:lstStyle/>
          <a:p>
            <a:r>
              <a:rPr lang="en-AU" sz="3200" dirty="0"/>
              <a:t>Language</a:t>
            </a:r>
          </a:p>
        </p:txBody>
      </p:sp>
      <p:sp>
        <p:nvSpPr>
          <p:cNvPr id="5" name="Content Placeholder 4">
            <a:extLst>
              <a:ext uri="{FF2B5EF4-FFF2-40B4-BE49-F238E27FC236}">
                <a16:creationId xmlns:a16="http://schemas.microsoft.com/office/drawing/2014/main" id="{9EE846AD-A446-4BE9-89B6-C0F96C9E623B}"/>
              </a:ext>
            </a:extLst>
          </p:cNvPr>
          <p:cNvSpPr>
            <a:spLocks noGrp="1"/>
          </p:cNvSpPr>
          <p:nvPr>
            <p:ph sz="half" idx="2"/>
          </p:nvPr>
        </p:nvSpPr>
        <p:spPr>
          <a:xfrm>
            <a:off x="6192428" y="2379006"/>
            <a:ext cx="5157787" cy="3684588"/>
          </a:xfrm>
        </p:spPr>
        <p:txBody>
          <a:bodyPr>
            <a:normAutofit fontScale="85000" lnSpcReduction="10000"/>
          </a:bodyPr>
          <a:lstStyle/>
          <a:p>
            <a:r>
              <a:rPr lang="en-US" dirty="0"/>
              <a:t>The use of credentialed interpreters was sub-optimal but did improve</a:t>
            </a:r>
          </a:p>
          <a:p>
            <a:r>
              <a:rPr lang="en-US" dirty="0"/>
              <a:t>The use of bilingual staff and family members as alternatives remained frequent. </a:t>
            </a:r>
          </a:p>
          <a:p>
            <a:r>
              <a:rPr lang="en-US" dirty="0"/>
              <a:t>Time and cost were main barriers as well as availability of interpreters.</a:t>
            </a:r>
          </a:p>
          <a:p>
            <a:pPr marL="0" indent="0">
              <a:buNone/>
            </a:pPr>
            <a:r>
              <a:rPr lang="en-US" sz="2100" dirty="0">
                <a:effectLst/>
                <a:latin typeface="Calibri" panose="020F0502020204030204" pitchFamily="34" charset="0"/>
                <a:ea typeface="Times New Roman" panose="02020603050405020304" pitchFamily="18" charset="0"/>
                <a:cs typeface="Times New Roman" panose="02020603050405020304" pitchFamily="18" charset="0"/>
              </a:rPr>
              <a:t>Saito S et al.(2021)  Response to language barriers with patients from refugee background in general practice in Australia: Findings from the OPTIMISE study BMC Health Services Research </a:t>
            </a:r>
            <a:r>
              <a:rPr lang="en-US" sz="2100" b="1" dirty="0">
                <a:solidFill>
                  <a:srgbClr val="333333"/>
                </a:solidFill>
                <a:effectLst/>
                <a:latin typeface="Segoe UI" panose="020B0502040204020203" pitchFamily="34" charset="0"/>
                <a:ea typeface="Times New Roman" panose="02020603050405020304" pitchFamily="18" charset="0"/>
              </a:rPr>
              <a:t>21, </a:t>
            </a:r>
            <a:r>
              <a:rPr lang="en-US" sz="2100" dirty="0">
                <a:solidFill>
                  <a:srgbClr val="333333"/>
                </a:solidFill>
                <a:effectLst/>
                <a:latin typeface="Segoe UI" panose="020B0502040204020203" pitchFamily="34" charset="0"/>
                <a:ea typeface="Times New Roman" panose="02020603050405020304" pitchFamily="18" charset="0"/>
              </a:rPr>
              <a:t>921. </a:t>
            </a:r>
            <a:endParaRPr lang="en-AU" sz="2100" dirty="0"/>
          </a:p>
        </p:txBody>
      </p:sp>
      <p:sp>
        <p:nvSpPr>
          <p:cNvPr id="6" name="Text Placeholder 5">
            <a:extLst>
              <a:ext uri="{FF2B5EF4-FFF2-40B4-BE49-F238E27FC236}">
                <a16:creationId xmlns:a16="http://schemas.microsoft.com/office/drawing/2014/main" id="{83456CF8-0141-588B-6BFF-77D9FD55278D}"/>
              </a:ext>
            </a:extLst>
          </p:cNvPr>
          <p:cNvSpPr>
            <a:spLocks noGrp="1"/>
          </p:cNvSpPr>
          <p:nvPr>
            <p:ph type="body" sz="quarter" idx="3"/>
          </p:nvPr>
        </p:nvSpPr>
        <p:spPr>
          <a:xfrm>
            <a:off x="1009240" y="1278732"/>
            <a:ext cx="5183188" cy="823912"/>
          </a:xfrm>
        </p:spPr>
        <p:txBody>
          <a:bodyPr>
            <a:normAutofit/>
          </a:bodyPr>
          <a:lstStyle/>
          <a:p>
            <a:r>
              <a:rPr lang="en-AU" sz="3200" dirty="0"/>
              <a:t>Health assessments</a:t>
            </a:r>
          </a:p>
        </p:txBody>
      </p:sp>
      <p:sp>
        <p:nvSpPr>
          <p:cNvPr id="8" name="Content Placeholder 7">
            <a:extLst>
              <a:ext uri="{FF2B5EF4-FFF2-40B4-BE49-F238E27FC236}">
                <a16:creationId xmlns:a16="http://schemas.microsoft.com/office/drawing/2014/main" id="{C43D3904-463C-58B9-7390-82ED970F80F5}"/>
              </a:ext>
            </a:extLst>
          </p:cNvPr>
          <p:cNvSpPr>
            <a:spLocks noGrp="1"/>
          </p:cNvSpPr>
          <p:nvPr>
            <p:ph sz="quarter" idx="4"/>
          </p:nvPr>
        </p:nvSpPr>
        <p:spPr>
          <a:xfrm>
            <a:off x="624016" y="2299097"/>
            <a:ext cx="5183188" cy="3684588"/>
          </a:xfrm>
        </p:spPr>
        <p:txBody>
          <a:bodyPr>
            <a:normAutofit fontScale="85000" lnSpcReduction="10000"/>
          </a:bodyPr>
          <a:lstStyle/>
          <a:p>
            <a:r>
              <a:rPr lang="en-AU" dirty="0"/>
              <a:t>The proportion of patients with an RHA in the previous 6 months increased from 19.1% to 27.3% (OR 1.9 (95%CI 1.4 to 2.5). </a:t>
            </a:r>
          </a:p>
          <a:p>
            <a:r>
              <a:rPr lang="en-AU" dirty="0"/>
              <a:t>Outreach practice facilitation in collaboration with local refugee health services helped improve the quality of assessment provided to refugees</a:t>
            </a:r>
          </a:p>
          <a:p>
            <a:pPr marL="0" indent="0">
              <a:buNone/>
            </a:pPr>
            <a:r>
              <a:rPr lang="en-AU" sz="2100" dirty="0">
                <a:effectLst/>
                <a:latin typeface="Calibri" panose="020F0502020204030204" pitchFamily="34" charset="0"/>
                <a:ea typeface="Times New Roman" panose="02020603050405020304" pitchFamily="18" charset="0"/>
                <a:cs typeface="Times New Roman" panose="02020603050405020304" pitchFamily="18" charset="0"/>
              </a:rPr>
              <a:t>Russell, G.M., et al. (2021), OPTIMISE: a pragmatic stepped wedge cluster randomised trial of an intervention to improve primary care for refugees in Australia. Med J Aust. </a:t>
            </a:r>
            <a:r>
              <a:rPr lang="en-US" sz="2100" dirty="0">
                <a:solidFill>
                  <a:srgbClr val="1C1D1E"/>
                </a:solidFill>
                <a:effectLst/>
                <a:latin typeface="Open Sans" panose="020B0606030504020204" pitchFamily="34" charset="0"/>
                <a:ea typeface="Times New Roman" panose="02020603050405020304" pitchFamily="18" charset="0"/>
              </a:rPr>
              <a:t>215: 420-426</a:t>
            </a:r>
            <a:endParaRPr lang="en-AU" sz="3800" dirty="0"/>
          </a:p>
        </p:txBody>
      </p:sp>
    </p:spTree>
    <p:extLst>
      <p:ext uri="{BB962C8B-B14F-4D97-AF65-F5344CB8AC3E}">
        <p14:creationId xmlns:p14="http://schemas.microsoft.com/office/powerpoint/2010/main" val="311372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F37C5-8E57-4C04-BD81-61226A3BB58D}"/>
              </a:ext>
            </a:extLst>
          </p:cNvPr>
          <p:cNvSpPr>
            <a:spLocks noGrp="1"/>
          </p:cNvSpPr>
          <p:nvPr>
            <p:ph type="title"/>
          </p:nvPr>
        </p:nvSpPr>
        <p:spPr>
          <a:xfrm>
            <a:off x="838200" y="365126"/>
            <a:ext cx="10515600" cy="788426"/>
          </a:xfrm>
        </p:spPr>
        <p:txBody>
          <a:bodyPr/>
          <a:lstStyle/>
          <a:p>
            <a:r>
              <a:rPr lang="en-AU" dirty="0"/>
              <a:t>Study Objectives and Methods</a:t>
            </a:r>
          </a:p>
        </p:txBody>
      </p:sp>
      <p:sp>
        <p:nvSpPr>
          <p:cNvPr id="6" name="TextBox 5">
            <a:extLst>
              <a:ext uri="{FF2B5EF4-FFF2-40B4-BE49-F238E27FC236}">
                <a16:creationId xmlns:a16="http://schemas.microsoft.com/office/drawing/2014/main" id="{0BFFAF6E-6A5F-44F7-89AB-AD5505B736A3}"/>
              </a:ext>
            </a:extLst>
          </p:cNvPr>
          <p:cNvSpPr txBox="1"/>
          <p:nvPr/>
        </p:nvSpPr>
        <p:spPr>
          <a:xfrm>
            <a:off x="949413" y="1120558"/>
            <a:ext cx="4697626" cy="4862870"/>
          </a:xfrm>
          <a:prstGeom prst="rect">
            <a:avLst/>
          </a:prstGeom>
          <a:noFill/>
        </p:spPr>
        <p:txBody>
          <a:bodyPr wrap="square" rtlCol="0">
            <a:spAutoFit/>
          </a:bodyPr>
          <a:lstStyle/>
          <a:p>
            <a:pPr>
              <a:spcAft>
                <a:spcPts val="600"/>
              </a:spcAft>
            </a:pPr>
            <a:r>
              <a:rPr lang="en-US" sz="2800" b="1" dirty="0"/>
              <a:t>Research Question: </a:t>
            </a:r>
            <a:r>
              <a:rPr lang="en-US" sz="2400" dirty="0"/>
              <a:t>What navigation problems were identified in the general practice staff in OPTIMISE study in South-West Sydney</a:t>
            </a:r>
          </a:p>
          <a:p>
            <a:pPr>
              <a:spcAft>
                <a:spcPts val="600"/>
              </a:spcAft>
            </a:pPr>
            <a:r>
              <a:rPr lang="en-US" sz="2800" b="1" dirty="0"/>
              <a:t>Secondary Analysis of </a:t>
            </a:r>
            <a:r>
              <a:rPr lang="en-US" sz="2400" dirty="0"/>
              <a:t>Qualitative interviews and notes collected from staff of 12 practices and 3 practice facilitators</a:t>
            </a:r>
          </a:p>
          <a:p>
            <a:pPr>
              <a:spcAft>
                <a:spcPts val="600"/>
              </a:spcAft>
            </a:pPr>
            <a:r>
              <a:rPr lang="en-US" sz="2800" b="1" dirty="0"/>
              <a:t>Analysis: </a:t>
            </a:r>
            <a:r>
              <a:rPr lang="en-US" sz="2400" dirty="0">
                <a:solidFill>
                  <a:schemeClr val="tx1"/>
                </a:solidFill>
              </a:rPr>
              <a:t>Descriptive thematic analysis using socioecological model as a framework</a:t>
            </a:r>
            <a:endParaRPr lang="en-US" sz="2400" dirty="0"/>
          </a:p>
        </p:txBody>
      </p:sp>
      <p:sp>
        <p:nvSpPr>
          <p:cNvPr id="5" name="AutoShape 6" descr="Socio-ecological model: framework for prevention, centers for disease... |  Download Scientific Diagram">
            <a:extLst>
              <a:ext uri="{FF2B5EF4-FFF2-40B4-BE49-F238E27FC236}">
                <a16:creationId xmlns:a16="http://schemas.microsoft.com/office/drawing/2014/main" id="{87703667-1A53-C772-5776-A584024DD6B1}"/>
              </a:ext>
            </a:extLst>
          </p:cNvPr>
          <p:cNvSpPr>
            <a:spLocks noChangeAspect="1" noChangeArrowheads="1"/>
          </p:cNvSpPr>
          <p:nvPr/>
        </p:nvSpPr>
        <p:spPr bwMode="auto">
          <a:xfrm>
            <a:off x="7574692" y="2321011"/>
            <a:ext cx="3262184" cy="32621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2" name="Picture 8" descr="Figure 1 from Ontology of Cancer Related Social-Ecological Variables |  Semantic Scholar">
            <a:extLst>
              <a:ext uri="{FF2B5EF4-FFF2-40B4-BE49-F238E27FC236}">
                <a16:creationId xmlns:a16="http://schemas.microsoft.com/office/drawing/2014/main" id="{A5614CD5-6858-09B7-29B7-29B7C3878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58895"/>
            <a:ext cx="592455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29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E2A22-DE6D-27E4-D399-41454F039930}"/>
              </a:ext>
            </a:extLst>
          </p:cNvPr>
          <p:cNvSpPr>
            <a:spLocks noGrp="1"/>
          </p:cNvSpPr>
          <p:nvPr>
            <p:ph type="title"/>
          </p:nvPr>
        </p:nvSpPr>
        <p:spPr/>
        <p:txBody>
          <a:bodyPr/>
          <a:lstStyle/>
          <a:p>
            <a:r>
              <a:rPr lang="en-AU" dirty="0"/>
              <a:t>Factors influencing navigation by refugees</a:t>
            </a:r>
          </a:p>
        </p:txBody>
      </p:sp>
      <p:sp>
        <p:nvSpPr>
          <p:cNvPr id="9" name="Text Placeholder 8">
            <a:extLst>
              <a:ext uri="{FF2B5EF4-FFF2-40B4-BE49-F238E27FC236}">
                <a16:creationId xmlns:a16="http://schemas.microsoft.com/office/drawing/2014/main" id="{B0087DF7-D2FE-503B-16CA-97456AA34B23}"/>
              </a:ext>
            </a:extLst>
          </p:cNvPr>
          <p:cNvSpPr>
            <a:spLocks noGrp="1"/>
          </p:cNvSpPr>
          <p:nvPr>
            <p:ph type="body" idx="1"/>
          </p:nvPr>
        </p:nvSpPr>
        <p:spPr>
          <a:xfrm>
            <a:off x="836612" y="1413047"/>
            <a:ext cx="5157787" cy="456556"/>
          </a:xfrm>
        </p:spPr>
        <p:txBody>
          <a:bodyPr/>
          <a:lstStyle/>
          <a:p>
            <a:r>
              <a:rPr lang="en-AU" dirty="0"/>
              <a:t>Individual level</a:t>
            </a:r>
          </a:p>
        </p:txBody>
      </p:sp>
      <p:sp>
        <p:nvSpPr>
          <p:cNvPr id="5" name="Content Placeholder 4">
            <a:extLst>
              <a:ext uri="{FF2B5EF4-FFF2-40B4-BE49-F238E27FC236}">
                <a16:creationId xmlns:a16="http://schemas.microsoft.com/office/drawing/2014/main" id="{1C3047A6-2DAE-3EAE-2229-5850ADDB593F}"/>
              </a:ext>
            </a:extLst>
          </p:cNvPr>
          <p:cNvSpPr>
            <a:spLocks noGrp="1"/>
          </p:cNvSpPr>
          <p:nvPr>
            <p:ph sz="half" idx="2"/>
          </p:nvPr>
        </p:nvSpPr>
        <p:spPr>
          <a:xfrm>
            <a:off x="836611" y="1849717"/>
            <a:ext cx="5259389" cy="4355156"/>
          </a:xfrm>
        </p:spPr>
        <p:txBody>
          <a:bodyPr>
            <a:noAutofit/>
          </a:bodyPr>
          <a:lstStyle/>
          <a:p>
            <a:pPr marL="0" indent="0">
              <a:lnSpc>
                <a:spcPct val="100000"/>
              </a:lnSpc>
              <a:spcBef>
                <a:spcPts val="600"/>
              </a:spcBef>
              <a:buNone/>
            </a:pPr>
            <a:r>
              <a:rPr lang="en-AU" sz="1600" u="sng" dirty="0">
                <a:effectLst/>
                <a:latin typeface="Calibri" panose="020F0502020204030204" pitchFamily="34" charset="0"/>
                <a:ea typeface="Calibri" panose="020F0502020204030204" pitchFamily="34" charset="0"/>
                <a:cs typeface="Times New Roman" panose="02020603050405020304" pitchFamily="18" charset="0"/>
              </a:rPr>
              <a:t>Health system literacy</a:t>
            </a:r>
            <a:r>
              <a:rPr lang="en-AU" sz="1600" dirty="0">
                <a:effectLst/>
                <a:latin typeface="Calibri" panose="020F0502020204030204" pitchFamily="34" charset="0"/>
                <a:ea typeface="Calibri" panose="020F0502020204030204" pitchFamily="34" charset="0"/>
                <a:cs typeface="Times New Roman" panose="02020603050405020304" pitchFamily="18" charset="0"/>
              </a:rPr>
              <a:t>: Refugees may lack understanding of and information on the Australian health system including the availability of services and technology to deal with health problems that may be different from their country of origin.</a:t>
            </a:r>
          </a:p>
          <a:p>
            <a:pPr marL="0" indent="0">
              <a:lnSpc>
                <a:spcPct val="100000"/>
              </a:lnSpc>
              <a:spcBef>
                <a:spcPts val="600"/>
              </a:spcBef>
              <a:buNone/>
            </a:pPr>
            <a:r>
              <a:rPr lang="en-AU" sz="1600" i="1" dirty="0">
                <a:effectLst/>
                <a:latin typeface="Calibri" panose="020F0502020204030204" pitchFamily="34" charset="0"/>
                <a:ea typeface="Calibri" panose="020F0502020204030204" pitchFamily="34" charset="0"/>
                <a:cs typeface="Calibri" panose="020F0502020204030204" pitchFamily="34" charset="0"/>
              </a:rPr>
              <a:t>“</a:t>
            </a:r>
            <a:r>
              <a:rPr lang="en-AU" sz="1600" i="1" dirty="0">
                <a:effectLst/>
                <a:latin typeface="Palatino Linotype" panose="02040502050505030304" pitchFamily="18" charset="0"/>
                <a:ea typeface="Calibri" panose="020F0502020204030204" pitchFamily="34" charset="0"/>
                <a:cs typeface="Palatino Linotype" panose="02040502050505030304" pitchFamily="18" charset="0"/>
              </a:rPr>
              <a:t>that they don’t have sufficient information on how to access health care, because the health care system in Australia might be entirely different to their parent country from where they are coming from”</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600"/>
              </a:spcBef>
              <a:buNone/>
            </a:pPr>
            <a:r>
              <a:rPr lang="en-AU" sz="1600" u="sng" dirty="0">
                <a:effectLst/>
                <a:latin typeface="Calibri" panose="020F0502020204030204" pitchFamily="34" charset="0"/>
                <a:ea typeface="Calibri" panose="020F0502020204030204" pitchFamily="34" charset="0"/>
                <a:cs typeface="Times New Roman" panose="02020603050405020304" pitchFamily="18" charset="0"/>
              </a:rPr>
              <a:t>Health literacy</a:t>
            </a:r>
            <a:r>
              <a:rPr lang="en-AU" sz="1600" dirty="0">
                <a:effectLst/>
                <a:latin typeface="Calibri" panose="020F0502020204030204" pitchFamily="34" charset="0"/>
                <a:ea typeface="Calibri" panose="020F0502020204030204" pitchFamily="34" charset="0"/>
                <a:cs typeface="Times New Roman" panose="02020603050405020304" pitchFamily="18" charset="0"/>
              </a:rPr>
              <a:t>: Understanding of certain tests (</a:t>
            </a:r>
            <a:r>
              <a:rPr lang="en-AU" sz="1600" dirty="0" err="1">
                <a:effectLst/>
                <a:latin typeface="Calibri" panose="020F0502020204030204" pitchFamily="34" charset="0"/>
                <a:ea typeface="Calibri" panose="020F0502020204030204" pitchFamily="34" charset="0"/>
                <a:cs typeface="Times New Roman" panose="02020603050405020304" pitchFamily="18" charset="0"/>
              </a:rPr>
              <a:t>eg</a:t>
            </a:r>
            <a:r>
              <a:rPr lang="en-AU" sz="1600" dirty="0">
                <a:effectLst/>
                <a:latin typeface="Calibri" panose="020F0502020204030204" pitchFamily="34" charset="0"/>
                <a:ea typeface="Calibri" panose="020F0502020204030204" pitchFamily="34" charset="0"/>
                <a:cs typeface="Times New Roman" panose="02020603050405020304" pitchFamily="18" charset="0"/>
              </a:rPr>
              <a:t> breast or bowel cancer screening) </a:t>
            </a:r>
          </a:p>
          <a:p>
            <a:pPr marL="0" indent="0">
              <a:lnSpc>
                <a:spcPct val="100000"/>
              </a:lnSpc>
              <a:spcBef>
                <a:spcPts val="600"/>
              </a:spcBef>
              <a:buNone/>
            </a:pPr>
            <a:r>
              <a:rPr lang="en-AU" sz="1600" u="sng" dirty="0">
                <a:effectLst/>
                <a:latin typeface="Calibri" panose="020F0502020204030204" pitchFamily="34" charset="0"/>
                <a:ea typeface="Calibri" panose="020F0502020204030204" pitchFamily="34" charset="0"/>
                <a:cs typeface="Times New Roman" panose="02020603050405020304" pitchFamily="18" charset="0"/>
              </a:rPr>
              <a:t>English language literacy</a:t>
            </a:r>
            <a:r>
              <a:rPr lang="en-AU" sz="1600" dirty="0">
                <a:effectLst/>
                <a:latin typeface="Calibri" panose="020F0502020204030204" pitchFamily="34" charset="0"/>
                <a:ea typeface="Calibri" panose="020F0502020204030204" pitchFamily="34" charset="0"/>
                <a:cs typeface="Times New Roman" panose="02020603050405020304" pitchFamily="18" charset="0"/>
              </a:rPr>
              <a:t>:  This is a problem for some recently arrived refugees especially for parents brought out to Australia by more established younger refugees as they find it difficult to learn English.</a:t>
            </a:r>
          </a:p>
          <a:p>
            <a:pPr marL="0" indent="0">
              <a:lnSpc>
                <a:spcPct val="100000"/>
              </a:lnSpc>
              <a:spcBef>
                <a:spcPts val="600"/>
              </a:spcBef>
              <a:buNone/>
            </a:pPr>
            <a:r>
              <a:rPr lang="en-AU" sz="1600" i="1" dirty="0">
                <a:effectLst/>
                <a:latin typeface="Calibri" panose="020F0502020204030204" pitchFamily="34" charset="0"/>
                <a:ea typeface="Calibri" panose="020F0502020204030204" pitchFamily="34" charset="0"/>
                <a:cs typeface="Times New Roman" panose="02020603050405020304" pitchFamily="18" charset="0"/>
              </a:rPr>
              <a:t>“language barrier is the main issue in finding appropriate services to refer patients to. Mental health referrals are particularly challenging”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Placeholder 9">
            <a:extLst>
              <a:ext uri="{FF2B5EF4-FFF2-40B4-BE49-F238E27FC236}">
                <a16:creationId xmlns:a16="http://schemas.microsoft.com/office/drawing/2014/main" id="{6B1356B1-A693-852D-A6AA-66BE567CB0DE}"/>
              </a:ext>
            </a:extLst>
          </p:cNvPr>
          <p:cNvSpPr>
            <a:spLocks noGrp="1"/>
          </p:cNvSpPr>
          <p:nvPr>
            <p:ph type="body" sz="quarter" idx="3"/>
          </p:nvPr>
        </p:nvSpPr>
        <p:spPr>
          <a:xfrm>
            <a:off x="6172200" y="1452885"/>
            <a:ext cx="5183188" cy="456556"/>
          </a:xfrm>
        </p:spPr>
        <p:txBody>
          <a:bodyPr/>
          <a:lstStyle/>
          <a:p>
            <a:r>
              <a:rPr lang="en-AU" dirty="0"/>
              <a:t>Interpersonal</a:t>
            </a:r>
          </a:p>
        </p:txBody>
      </p:sp>
      <p:sp>
        <p:nvSpPr>
          <p:cNvPr id="11" name="Content Placeholder 10">
            <a:extLst>
              <a:ext uri="{FF2B5EF4-FFF2-40B4-BE49-F238E27FC236}">
                <a16:creationId xmlns:a16="http://schemas.microsoft.com/office/drawing/2014/main" id="{03601C2C-61FF-2F57-4109-FAC52513DE69}"/>
              </a:ext>
            </a:extLst>
          </p:cNvPr>
          <p:cNvSpPr>
            <a:spLocks noGrp="1"/>
          </p:cNvSpPr>
          <p:nvPr>
            <p:ph sz="quarter" idx="4"/>
          </p:nvPr>
        </p:nvSpPr>
        <p:spPr>
          <a:xfrm>
            <a:off x="6172200" y="1943165"/>
            <a:ext cx="5183188" cy="4355156"/>
          </a:xfrm>
        </p:spPr>
        <p:txBody>
          <a:bodyPr>
            <a:normAutofit fontScale="85000" lnSpcReduction="20000"/>
          </a:bodyPr>
          <a:lstStyle/>
          <a:p>
            <a:pPr marL="0" indent="0">
              <a:lnSpc>
                <a:spcPct val="120000"/>
              </a:lnSpc>
              <a:spcBef>
                <a:spcPts val="600"/>
              </a:spcBef>
              <a:buNone/>
            </a:pPr>
            <a:r>
              <a:rPr lang="en-AU" sz="1800" u="sng" dirty="0">
                <a:effectLst/>
                <a:latin typeface="Calibri" panose="020F0502020204030204" pitchFamily="34" charset="0"/>
                <a:ea typeface="Calibri" panose="020F0502020204030204" pitchFamily="34" charset="0"/>
                <a:cs typeface="Times New Roman" panose="02020603050405020304" pitchFamily="18" charset="0"/>
              </a:rPr>
              <a:t>Distance </a:t>
            </a:r>
            <a:r>
              <a:rPr lang="en-AU" sz="1800" dirty="0">
                <a:effectLst/>
                <a:latin typeface="Calibri" panose="020F0502020204030204" pitchFamily="34" charset="0"/>
                <a:ea typeface="Calibri" panose="020F0502020204030204" pitchFamily="34" charset="0"/>
                <a:cs typeface="Times New Roman" panose="02020603050405020304" pitchFamily="18" charset="0"/>
              </a:rPr>
              <a:t>to language and cultural appropriate services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en-AU" sz="1800" dirty="0">
                <a:effectLst/>
                <a:latin typeface="Calibri" panose="020F0502020204030204" pitchFamily="34" charset="0"/>
                <a:ea typeface="Calibri" panose="020F0502020204030204" pitchFamily="34" charset="0"/>
                <a:cs typeface="Times New Roman" panose="02020603050405020304" pitchFamily="18" charset="0"/>
              </a:rPr>
              <a:t> and the availability of transport to take them was an issue for some services</a:t>
            </a:r>
          </a:p>
          <a:p>
            <a:pPr marL="0" indent="0">
              <a:lnSpc>
                <a:spcPct val="120000"/>
              </a:lnSpc>
              <a:spcBef>
                <a:spcPts val="600"/>
              </a:spcBef>
              <a:buNone/>
            </a:pPr>
            <a:r>
              <a:rPr lang="en-AU" sz="1800" i="1" dirty="0">
                <a:effectLst/>
                <a:latin typeface="Calibri" panose="020F0502020204030204" pitchFamily="34" charset="0"/>
                <a:ea typeface="Calibri" panose="020F0502020204030204" pitchFamily="34" charset="0"/>
                <a:cs typeface="Calibri" panose="020F0502020204030204" pitchFamily="34" charset="0"/>
              </a:rPr>
              <a:t>“transport and um access to you know in terms of location to the health services, um, some of them they don’t have any family to drive them”</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600"/>
              </a:spcBef>
              <a:buNone/>
            </a:pPr>
            <a:r>
              <a:rPr lang="en-AU" sz="1800" u="sng" dirty="0">
                <a:effectLst/>
                <a:latin typeface="Calibri" panose="020F0502020204030204" pitchFamily="34" charset="0"/>
                <a:ea typeface="Calibri" panose="020F0502020204030204" pitchFamily="34" charset="0"/>
                <a:cs typeface="Times New Roman" panose="02020603050405020304" pitchFamily="18" charset="0"/>
              </a:rPr>
              <a:t>Tailored:</a:t>
            </a:r>
            <a:r>
              <a:rPr lang="en-AU" sz="1800" dirty="0">
                <a:effectLst/>
                <a:latin typeface="Calibri" panose="020F0502020204030204" pitchFamily="34" charset="0"/>
                <a:ea typeface="Calibri" panose="020F0502020204030204" pitchFamily="34" charset="0"/>
                <a:cs typeface="Times New Roman" panose="02020603050405020304" pitchFamily="18" charset="0"/>
              </a:rPr>
              <a:t> Health care providers need to sensitive to the different needs of refugee groups </a:t>
            </a:r>
          </a:p>
          <a:p>
            <a:pPr marL="0" indent="0">
              <a:lnSpc>
                <a:spcPct val="120000"/>
              </a:lnSpc>
              <a:spcBef>
                <a:spcPts val="600"/>
              </a:spcBef>
              <a:buNone/>
            </a:pPr>
            <a:r>
              <a:rPr lang="en-AU" sz="1800" i="1" dirty="0">
                <a:effectLst/>
                <a:latin typeface="Palatino Linotype" panose="02040502050505030304" pitchFamily="18" charset="0"/>
                <a:ea typeface="Calibri" panose="020F0502020204030204" pitchFamily="34" charset="0"/>
                <a:cs typeface="Palatino Linotype" panose="02040502050505030304" pitchFamily="18" charset="0"/>
              </a:rPr>
              <a:t>“and how to treat these people differently, and I don’t know, just depends on what they come from they’ve got all different expectations, you can’t really compare the refugee.”</a:t>
            </a:r>
          </a:p>
          <a:p>
            <a:pPr marL="0" indent="0">
              <a:lnSpc>
                <a:spcPct val="120000"/>
              </a:lnSpc>
              <a:spcBef>
                <a:spcPts val="600"/>
              </a:spcBef>
              <a:buNone/>
            </a:pPr>
            <a:r>
              <a:rPr lang="en-AU" sz="1800" u="sng" dirty="0">
                <a:effectLst/>
                <a:latin typeface="Calibri" panose="020F0502020204030204" pitchFamily="34" charset="0"/>
                <a:ea typeface="Calibri" panose="020F0502020204030204" pitchFamily="34" charset="0"/>
                <a:cs typeface="Times New Roman" panose="02020603050405020304" pitchFamily="18" charset="0"/>
              </a:rPr>
              <a:t>Linkage:</a:t>
            </a:r>
            <a:r>
              <a:rPr lang="en-AU" sz="1800" dirty="0">
                <a:effectLst/>
                <a:latin typeface="Calibri" panose="020F0502020204030204" pitchFamily="34" charset="0"/>
                <a:ea typeface="Calibri" panose="020F0502020204030204" pitchFamily="34" charset="0"/>
                <a:cs typeface="Times New Roman" panose="02020603050405020304" pitchFamily="18" charset="0"/>
              </a:rPr>
              <a:t> If they arrive via the sponsorship pathway, refugees that they may not be connected with the services they need.</a:t>
            </a:r>
          </a:p>
          <a:p>
            <a:pPr marL="0" indent="0">
              <a:lnSpc>
                <a:spcPct val="120000"/>
              </a:lnSpc>
              <a:spcBef>
                <a:spcPts val="600"/>
              </a:spcBef>
              <a:buNone/>
            </a:pPr>
            <a:r>
              <a:rPr lang="en-AU" sz="1800" i="1" dirty="0">
                <a:effectLst/>
                <a:latin typeface="Calibri" panose="020F0502020204030204" pitchFamily="34" charset="0"/>
                <a:ea typeface="Calibri" panose="020F0502020204030204" pitchFamily="34" charset="0"/>
                <a:cs typeface="Times New Roman" panose="02020603050405020304" pitchFamily="18" charset="0"/>
              </a:rPr>
              <a:t>“</a:t>
            </a:r>
            <a:r>
              <a:rPr lang="en-AU" sz="1800" i="1" dirty="0">
                <a:effectLst/>
                <a:latin typeface="Calibri" panose="020F0502020204030204" pitchFamily="34" charset="0"/>
                <a:ea typeface="Calibri" panose="020F0502020204030204" pitchFamily="34" charset="0"/>
                <a:cs typeface="Calibri" panose="020F0502020204030204" pitchFamily="34" charset="0"/>
              </a:rPr>
              <a:t>their families are sponsoring them, and they arrive in Australia without much support and most of their families are also, they’re not aware of what much they can do for </a:t>
            </a:r>
            <a:r>
              <a:rPr lang="en-AU" sz="1800" i="1" dirty="0" err="1">
                <a:effectLst/>
                <a:latin typeface="Calibri" panose="020F0502020204030204" pitchFamily="34" charset="0"/>
                <a:ea typeface="Calibri" panose="020F0502020204030204" pitchFamily="34" charset="0"/>
                <a:cs typeface="Calibri" panose="020F0502020204030204" pitchFamily="34" charset="0"/>
              </a:rPr>
              <a:t>them”GP</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AU" sz="1800" i="1" dirty="0">
              <a:effectLst/>
              <a:latin typeface="Palatino Linotype" panose="02040502050505030304" pitchFamily="18" charset="0"/>
              <a:ea typeface="Calibri" panose="020F0502020204030204" pitchFamily="34" charset="0"/>
              <a:cs typeface="Palatino Linotype" panose="02040502050505030304" pitchFamily="18" charset="0"/>
            </a:endParaRPr>
          </a:p>
          <a:p>
            <a:pPr marL="0" indent="0">
              <a:lnSpc>
                <a:spcPct val="107000"/>
              </a:lnSpc>
              <a:spcAft>
                <a:spcPts val="800"/>
              </a:spcAft>
              <a:buNone/>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777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E2A22-DE6D-27E4-D399-41454F039930}"/>
              </a:ext>
            </a:extLst>
          </p:cNvPr>
          <p:cNvSpPr>
            <a:spLocks noGrp="1"/>
          </p:cNvSpPr>
          <p:nvPr>
            <p:ph type="title"/>
          </p:nvPr>
        </p:nvSpPr>
        <p:spPr/>
        <p:txBody>
          <a:bodyPr/>
          <a:lstStyle/>
          <a:p>
            <a:r>
              <a:rPr lang="en-AU" dirty="0"/>
              <a:t>Navigation issues faced by refugees in SWS:</a:t>
            </a:r>
          </a:p>
        </p:txBody>
      </p:sp>
      <p:sp>
        <p:nvSpPr>
          <p:cNvPr id="9" name="Text Placeholder 8">
            <a:extLst>
              <a:ext uri="{FF2B5EF4-FFF2-40B4-BE49-F238E27FC236}">
                <a16:creationId xmlns:a16="http://schemas.microsoft.com/office/drawing/2014/main" id="{B0087DF7-D2FE-503B-16CA-97456AA34B23}"/>
              </a:ext>
            </a:extLst>
          </p:cNvPr>
          <p:cNvSpPr>
            <a:spLocks noGrp="1"/>
          </p:cNvSpPr>
          <p:nvPr>
            <p:ph type="body" idx="1"/>
          </p:nvPr>
        </p:nvSpPr>
        <p:spPr>
          <a:xfrm>
            <a:off x="836612" y="1413047"/>
            <a:ext cx="5157787" cy="456556"/>
          </a:xfrm>
        </p:spPr>
        <p:txBody>
          <a:bodyPr/>
          <a:lstStyle/>
          <a:p>
            <a:r>
              <a:rPr lang="en-AU" dirty="0"/>
              <a:t>Organisational level</a:t>
            </a:r>
          </a:p>
        </p:txBody>
      </p:sp>
      <p:sp>
        <p:nvSpPr>
          <p:cNvPr id="5" name="Content Placeholder 4">
            <a:extLst>
              <a:ext uri="{FF2B5EF4-FFF2-40B4-BE49-F238E27FC236}">
                <a16:creationId xmlns:a16="http://schemas.microsoft.com/office/drawing/2014/main" id="{1C3047A6-2DAE-3EAE-2229-5850ADDB593F}"/>
              </a:ext>
            </a:extLst>
          </p:cNvPr>
          <p:cNvSpPr>
            <a:spLocks noGrp="1"/>
          </p:cNvSpPr>
          <p:nvPr>
            <p:ph sz="half" idx="2"/>
          </p:nvPr>
        </p:nvSpPr>
        <p:spPr>
          <a:xfrm>
            <a:off x="785810" y="1849717"/>
            <a:ext cx="5259389" cy="4355156"/>
          </a:xfrm>
        </p:spPr>
        <p:txBody>
          <a:bodyPr>
            <a:noAutofit/>
          </a:bodyPr>
          <a:lstStyle/>
          <a:p>
            <a:pPr marL="0" indent="0">
              <a:lnSpc>
                <a:spcPct val="100000"/>
              </a:lnSpc>
              <a:spcBef>
                <a:spcPts val="600"/>
              </a:spcBef>
              <a:buNone/>
              <a:tabLst>
                <a:tab pos="1540510" algn="l"/>
              </a:tabLst>
            </a:pPr>
            <a:r>
              <a:rPr lang="en-AU" sz="1800" u="sng" dirty="0">
                <a:effectLst/>
                <a:latin typeface="Calibri" panose="020F0502020204030204" pitchFamily="34" charset="0"/>
                <a:ea typeface="Calibri" panose="020F0502020204030204" pitchFamily="34" charset="0"/>
                <a:cs typeface="Times New Roman" panose="02020603050405020304" pitchFamily="18" charset="0"/>
              </a:rPr>
              <a:t>Lack of time</a:t>
            </a:r>
            <a:r>
              <a:rPr lang="en-AU" sz="1800" dirty="0">
                <a:effectLst/>
                <a:latin typeface="Calibri" panose="020F0502020204030204" pitchFamily="34" charset="0"/>
                <a:ea typeface="Calibri" panose="020F0502020204030204" pitchFamily="34" charset="0"/>
                <a:cs typeface="Times New Roman" panose="02020603050405020304" pitchFamily="18" charset="0"/>
              </a:rPr>
              <a:t> in consultations was a barrier to effective navigation related to the limitations on funding from Medicare.  </a:t>
            </a:r>
          </a:p>
          <a:p>
            <a:pPr marL="0" indent="0">
              <a:lnSpc>
                <a:spcPct val="100000"/>
              </a:lnSpc>
              <a:spcBef>
                <a:spcPts val="600"/>
              </a:spcBef>
              <a:buNone/>
              <a:tabLst>
                <a:tab pos="1540510" algn="l"/>
              </a:tabLst>
            </a:pPr>
            <a:r>
              <a:rPr lang="en-AU" sz="1800" i="1" dirty="0">
                <a:effectLst/>
                <a:latin typeface="Calibri" panose="020F0502020204030204" pitchFamily="34" charset="0"/>
                <a:ea typeface="Calibri" panose="020F0502020204030204" pitchFamily="34" charset="0"/>
                <a:cs typeface="Times New Roman" panose="02020603050405020304" pitchFamily="18" charset="0"/>
              </a:rPr>
              <a:t>“</a:t>
            </a:r>
            <a:r>
              <a:rPr lang="en-AU" sz="1800" i="1" dirty="0">
                <a:effectLst/>
                <a:latin typeface="Calibri" panose="020F0502020204030204" pitchFamily="34" charset="0"/>
                <a:ea typeface="Calibri" panose="020F0502020204030204" pitchFamily="34" charset="0"/>
                <a:cs typeface="Calibri" panose="020F0502020204030204" pitchFamily="34" charset="0"/>
              </a:rPr>
              <a:t>Unfortunately, you can’t just um, um, even the time that you spend with them, claim in terms of Medicare billings..”</a:t>
            </a:r>
          </a:p>
          <a:p>
            <a:pPr marL="0" indent="0">
              <a:lnSpc>
                <a:spcPct val="100000"/>
              </a:lnSpc>
              <a:spcBef>
                <a:spcPts val="600"/>
              </a:spcBef>
              <a:buNone/>
            </a:pPr>
            <a:r>
              <a:rPr lang="en-AU" sz="1800" u="sng" dirty="0">
                <a:effectLst/>
                <a:latin typeface="Calibri" panose="020F0502020204030204" pitchFamily="34" charset="0"/>
                <a:ea typeface="Calibri" panose="020F0502020204030204" pitchFamily="34" charset="0"/>
                <a:cs typeface="Times New Roman" panose="02020603050405020304" pitchFamily="18" charset="0"/>
              </a:rPr>
              <a:t>Information</a:t>
            </a:r>
            <a:r>
              <a:rPr lang="en-AU" sz="1800" dirty="0">
                <a:effectLst/>
                <a:latin typeface="Calibri" panose="020F0502020204030204" pitchFamily="34" charset="0"/>
                <a:ea typeface="Calibri" panose="020F0502020204030204" pitchFamily="34" charset="0"/>
                <a:cs typeface="Times New Roman" panose="02020603050405020304" pitchFamily="18" charset="0"/>
              </a:rPr>
              <a:t> on the referral processes needs to be provided in multiple languages or through the use of health navigators </a:t>
            </a:r>
          </a:p>
          <a:p>
            <a:pPr marL="0" indent="0">
              <a:lnSpc>
                <a:spcPct val="100000"/>
              </a:lnSpc>
              <a:spcBef>
                <a:spcPts val="600"/>
              </a:spcBef>
              <a:buNone/>
            </a:pPr>
            <a:r>
              <a:rPr lang="en-AU" sz="1800" i="1"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Times New Roman" panose="02020603050405020304" pitchFamily="18" charset="0"/>
                <a:cs typeface="Calibri" panose="020F0502020204030204" pitchFamily="34" charset="0"/>
              </a:rPr>
              <a:t>Providing referral navigation information in multiple languages (</a:t>
            </a:r>
            <a:r>
              <a:rPr lang="en-US" sz="1800" i="1" dirty="0" err="1">
                <a:effectLst/>
                <a:latin typeface="Calibri" panose="020F0502020204030204" pitchFamily="34" charset="0"/>
                <a:ea typeface="Times New Roman" panose="02020603050405020304" pitchFamily="18" charset="0"/>
                <a:cs typeface="Calibri" panose="020F0502020204030204" pitchFamily="34" charset="0"/>
              </a:rPr>
              <a:t>eg</a:t>
            </a:r>
            <a:r>
              <a:rPr lang="en-US" sz="1800" i="1" dirty="0">
                <a:effectLst/>
                <a:latin typeface="Calibri" panose="020F0502020204030204" pitchFamily="34" charset="0"/>
                <a:ea typeface="Times New Roman" panose="02020603050405020304" pitchFamily="18" charset="0"/>
                <a:cs typeface="Calibri" panose="020F0502020204030204" pitchFamily="34" charset="0"/>
              </a:rPr>
              <a:t>; how to book and get to referral service etc.) either in writing or using a health navigator”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600"/>
              </a:spcBef>
              <a:buNone/>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Placeholder 9">
            <a:extLst>
              <a:ext uri="{FF2B5EF4-FFF2-40B4-BE49-F238E27FC236}">
                <a16:creationId xmlns:a16="http://schemas.microsoft.com/office/drawing/2014/main" id="{6B1356B1-A693-852D-A6AA-66BE567CB0DE}"/>
              </a:ext>
            </a:extLst>
          </p:cNvPr>
          <p:cNvSpPr>
            <a:spLocks noGrp="1"/>
          </p:cNvSpPr>
          <p:nvPr>
            <p:ph type="body" sz="quarter" idx="3"/>
          </p:nvPr>
        </p:nvSpPr>
        <p:spPr>
          <a:xfrm>
            <a:off x="6172200" y="1452885"/>
            <a:ext cx="5183188" cy="456556"/>
          </a:xfrm>
        </p:spPr>
        <p:txBody>
          <a:bodyPr/>
          <a:lstStyle/>
          <a:p>
            <a:r>
              <a:rPr lang="en-AU" dirty="0"/>
              <a:t>Policy</a:t>
            </a:r>
          </a:p>
        </p:txBody>
      </p:sp>
      <p:sp>
        <p:nvSpPr>
          <p:cNvPr id="11" name="Content Placeholder 10">
            <a:extLst>
              <a:ext uri="{FF2B5EF4-FFF2-40B4-BE49-F238E27FC236}">
                <a16:creationId xmlns:a16="http://schemas.microsoft.com/office/drawing/2014/main" id="{03601C2C-61FF-2F57-4109-FAC52513DE69}"/>
              </a:ext>
            </a:extLst>
          </p:cNvPr>
          <p:cNvSpPr>
            <a:spLocks noGrp="1"/>
          </p:cNvSpPr>
          <p:nvPr>
            <p:ph sz="quarter" idx="4"/>
          </p:nvPr>
        </p:nvSpPr>
        <p:spPr>
          <a:xfrm>
            <a:off x="6172200" y="1943165"/>
            <a:ext cx="5259388" cy="4355156"/>
          </a:xfrm>
        </p:spPr>
        <p:txBody>
          <a:bodyPr>
            <a:normAutofit lnSpcReduction="10000"/>
          </a:bodyPr>
          <a:lstStyle/>
          <a:p>
            <a:pPr marL="0" indent="0">
              <a:lnSpc>
                <a:spcPct val="110000"/>
              </a:lnSpc>
              <a:spcBef>
                <a:spcPts val="600"/>
              </a:spcBef>
              <a:buNone/>
            </a:pPr>
            <a:r>
              <a:rPr lang="en-AU" sz="1800" u="sng" dirty="0">
                <a:effectLst/>
                <a:latin typeface="Calibri" panose="020F0502020204030204" pitchFamily="34" charset="0"/>
                <a:ea typeface="Calibri" panose="020F0502020204030204" pitchFamily="34" charset="0"/>
                <a:cs typeface="Times New Roman" panose="02020603050405020304" pitchFamily="18" charset="0"/>
              </a:rPr>
              <a:t>Cost</a:t>
            </a:r>
            <a:r>
              <a:rPr lang="en-AU" sz="1800" dirty="0">
                <a:effectLst/>
                <a:latin typeface="Calibri" panose="020F0502020204030204" pitchFamily="34" charset="0"/>
                <a:ea typeface="Calibri" panose="020F0502020204030204" pitchFamily="34" charset="0"/>
                <a:cs typeface="Times New Roman" panose="02020603050405020304" pitchFamily="18" charset="0"/>
              </a:rPr>
              <a:t> is a major constraint. The availability of low cost or bulk billing medical specialists especially in the surgical specialties such as ENT and orthopaedics, mental health and dentists.</a:t>
            </a:r>
          </a:p>
          <a:p>
            <a:pPr marL="0" indent="0">
              <a:lnSpc>
                <a:spcPct val="110000"/>
              </a:lnSpc>
              <a:spcBef>
                <a:spcPts val="600"/>
              </a:spcBef>
              <a:buNone/>
            </a:pPr>
            <a:r>
              <a:rPr lang="en-AU"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becomes very frustrating when trying to impart info to our refugees not just for us but for them also, difficult for us when trying to make appts. </a:t>
            </a:r>
            <a:r>
              <a:rPr lang="en-AU"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ie</a:t>
            </a:r>
            <a:r>
              <a:rPr lang="en-AU"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specialists as there is always a cost involved &amp; they have no funds. We do not have access to their case managers to find out if funding is available.” (GP)</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Bef>
                <a:spcPts val="600"/>
              </a:spcBef>
              <a:buNone/>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 public sector </a:t>
            </a:r>
            <a:r>
              <a:rPr lang="en-AU"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wait times</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a significant barrier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Bef>
                <a:spcPts val="600"/>
              </a:spcBef>
              <a:buNone/>
            </a:pPr>
            <a:r>
              <a:rPr lang="en-AU"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AU" sz="1800" i="1" dirty="0">
                <a:effectLst/>
                <a:latin typeface="Calibri" panose="020F0502020204030204" pitchFamily="34" charset="0"/>
                <a:ea typeface="Calibri" panose="020F0502020204030204" pitchFamily="34" charset="0"/>
                <a:cs typeface="Calibri" panose="020F0502020204030204" pitchFamily="34" charset="0"/>
              </a:rPr>
              <a:t>Dental is the main issue, not for children but the adults, even when we state their refugee status there is a long waiting period.”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504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9ED2-BB54-F57E-3FA2-5D329E02220D}"/>
              </a:ext>
            </a:extLst>
          </p:cNvPr>
          <p:cNvSpPr>
            <a:spLocks noGrp="1"/>
          </p:cNvSpPr>
          <p:nvPr>
            <p:ph type="title"/>
          </p:nvPr>
        </p:nvSpPr>
        <p:spPr/>
        <p:txBody>
          <a:bodyPr/>
          <a:lstStyle/>
          <a:p>
            <a:r>
              <a:rPr lang="en-AU" dirty="0"/>
              <a:t>Other Issues identified in other research</a:t>
            </a:r>
          </a:p>
        </p:txBody>
      </p:sp>
      <p:sp>
        <p:nvSpPr>
          <p:cNvPr id="3" name="Text Placeholder 2">
            <a:extLst>
              <a:ext uri="{FF2B5EF4-FFF2-40B4-BE49-F238E27FC236}">
                <a16:creationId xmlns:a16="http://schemas.microsoft.com/office/drawing/2014/main" id="{4B445661-23D9-1DEF-7556-BD32C9D0B6E4}"/>
              </a:ext>
            </a:extLst>
          </p:cNvPr>
          <p:cNvSpPr>
            <a:spLocks noGrp="1"/>
          </p:cNvSpPr>
          <p:nvPr>
            <p:ph type="body" idx="1"/>
          </p:nvPr>
        </p:nvSpPr>
        <p:spPr/>
        <p:txBody>
          <a:bodyPr>
            <a:normAutofit lnSpcReduction="10000"/>
          </a:bodyPr>
          <a:lstStyle/>
          <a:p>
            <a:r>
              <a:rPr lang="en-AU" sz="2800" b="0" i="1" dirty="0"/>
              <a:t>Taylor J and </a:t>
            </a:r>
            <a:r>
              <a:rPr lang="en-AU" sz="2800" b="0" i="1" dirty="0" err="1"/>
              <a:t>Haintz</a:t>
            </a:r>
            <a:r>
              <a:rPr lang="en-AU" sz="2800" b="0" i="1" dirty="0"/>
              <a:t> GL Aust J Prim Health 2018</a:t>
            </a:r>
          </a:p>
        </p:txBody>
      </p:sp>
      <p:sp>
        <p:nvSpPr>
          <p:cNvPr id="4" name="Content Placeholder 3">
            <a:extLst>
              <a:ext uri="{FF2B5EF4-FFF2-40B4-BE49-F238E27FC236}">
                <a16:creationId xmlns:a16="http://schemas.microsoft.com/office/drawing/2014/main" id="{EB2360DB-CD08-5E46-2771-D92FEFB9AA27}"/>
              </a:ext>
            </a:extLst>
          </p:cNvPr>
          <p:cNvSpPr>
            <a:spLocks noGrp="1"/>
          </p:cNvSpPr>
          <p:nvPr>
            <p:ph sz="half" idx="2"/>
          </p:nvPr>
        </p:nvSpPr>
        <p:spPr>
          <a:xfrm>
            <a:off x="839788" y="2574710"/>
            <a:ext cx="5157787" cy="3545317"/>
          </a:xfrm>
        </p:spPr>
        <p:txBody>
          <a:bodyPr>
            <a:noAutofit/>
          </a:bodyPr>
          <a:lstStyle/>
          <a:p>
            <a:pPr>
              <a:lnSpc>
                <a:spcPct val="100000"/>
              </a:lnSpc>
              <a:spcBef>
                <a:spcPts val="600"/>
              </a:spcBef>
            </a:pPr>
            <a:r>
              <a:rPr lang="en-AU" sz="2400" dirty="0"/>
              <a:t>Language and culture</a:t>
            </a:r>
          </a:p>
          <a:p>
            <a:pPr>
              <a:lnSpc>
                <a:spcPct val="100000"/>
              </a:lnSpc>
              <a:spcBef>
                <a:spcPts val="600"/>
              </a:spcBef>
            </a:pPr>
            <a:r>
              <a:rPr lang="en-AU" sz="2400" dirty="0"/>
              <a:t>Access to/uptake of interpreter service</a:t>
            </a:r>
          </a:p>
          <a:p>
            <a:pPr>
              <a:lnSpc>
                <a:spcPct val="100000"/>
              </a:lnSpc>
              <a:spcBef>
                <a:spcPts val="600"/>
              </a:spcBef>
            </a:pPr>
            <a:r>
              <a:rPr lang="en-AU" sz="2400" dirty="0"/>
              <a:t>Health literacy</a:t>
            </a:r>
          </a:p>
          <a:p>
            <a:pPr>
              <a:lnSpc>
                <a:spcPct val="100000"/>
              </a:lnSpc>
              <a:spcBef>
                <a:spcPts val="600"/>
              </a:spcBef>
            </a:pPr>
            <a:r>
              <a:rPr lang="en-AU" sz="2400" dirty="0">
                <a:solidFill>
                  <a:srgbClr val="FF0000"/>
                </a:solidFill>
              </a:rPr>
              <a:t>Health seeking behaviour</a:t>
            </a:r>
          </a:p>
          <a:p>
            <a:pPr>
              <a:lnSpc>
                <a:spcPct val="100000"/>
              </a:lnSpc>
              <a:spcBef>
                <a:spcPts val="600"/>
              </a:spcBef>
            </a:pPr>
            <a:r>
              <a:rPr lang="en-AU" sz="2400" dirty="0">
                <a:solidFill>
                  <a:srgbClr val="FF0000"/>
                </a:solidFill>
              </a:rPr>
              <a:t>Trust in health care providers</a:t>
            </a:r>
          </a:p>
          <a:p>
            <a:pPr>
              <a:lnSpc>
                <a:spcPct val="100000"/>
              </a:lnSpc>
              <a:spcBef>
                <a:spcPts val="600"/>
              </a:spcBef>
            </a:pPr>
            <a:r>
              <a:rPr lang="en-AU" sz="2400" dirty="0">
                <a:solidFill>
                  <a:srgbClr val="FF0000"/>
                </a:solidFill>
              </a:rPr>
              <a:t>Resettlement issues</a:t>
            </a:r>
          </a:p>
          <a:p>
            <a:pPr>
              <a:lnSpc>
                <a:spcPct val="100000"/>
              </a:lnSpc>
              <a:spcBef>
                <a:spcPts val="600"/>
              </a:spcBef>
            </a:pPr>
            <a:r>
              <a:rPr lang="en-AU" sz="2400" dirty="0"/>
              <a:t>Cost of health care</a:t>
            </a:r>
          </a:p>
          <a:p>
            <a:pPr>
              <a:lnSpc>
                <a:spcPct val="100000"/>
              </a:lnSpc>
              <a:spcBef>
                <a:spcPts val="600"/>
              </a:spcBef>
            </a:pPr>
            <a:r>
              <a:rPr lang="en-AU" sz="2400" dirty="0"/>
              <a:t>Wait times</a:t>
            </a:r>
          </a:p>
        </p:txBody>
      </p:sp>
      <p:sp>
        <p:nvSpPr>
          <p:cNvPr id="5" name="Text Placeholder 4">
            <a:extLst>
              <a:ext uri="{FF2B5EF4-FFF2-40B4-BE49-F238E27FC236}">
                <a16:creationId xmlns:a16="http://schemas.microsoft.com/office/drawing/2014/main" id="{97C484A5-E8FA-DA31-F049-156A08EA127F}"/>
              </a:ext>
            </a:extLst>
          </p:cNvPr>
          <p:cNvSpPr>
            <a:spLocks noGrp="1"/>
          </p:cNvSpPr>
          <p:nvPr>
            <p:ph type="body" sz="quarter" idx="3"/>
          </p:nvPr>
        </p:nvSpPr>
        <p:spPr/>
        <p:txBody>
          <a:bodyPr>
            <a:normAutofit lnSpcReduction="10000"/>
          </a:bodyPr>
          <a:lstStyle/>
          <a:p>
            <a:r>
              <a:rPr lang="en-AU" sz="2800" b="0" i="1" dirty="0"/>
              <a:t>Au M et al.  BMC Int Health and Human Rights 2019</a:t>
            </a:r>
          </a:p>
        </p:txBody>
      </p:sp>
      <p:sp>
        <p:nvSpPr>
          <p:cNvPr id="6" name="Content Placeholder 5">
            <a:extLst>
              <a:ext uri="{FF2B5EF4-FFF2-40B4-BE49-F238E27FC236}">
                <a16:creationId xmlns:a16="http://schemas.microsoft.com/office/drawing/2014/main" id="{C8FD2225-4469-2AD4-C9A6-ECC55D2350E7}"/>
              </a:ext>
            </a:extLst>
          </p:cNvPr>
          <p:cNvSpPr>
            <a:spLocks noGrp="1"/>
          </p:cNvSpPr>
          <p:nvPr>
            <p:ph sz="quarter" idx="4"/>
          </p:nvPr>
        </p:nvSpPr>
        <p:spPr>
          <a:xfrm>
            <a:off x="6172199" y="2505075"/>
            <a:ext cx="5504935" cy="4105790"/>
          </a:xfrm>
        </p:spPr>
        <p:txBody>
          <a:bodyPr>
            <a:normAutofit fontScale="55000" lnSpcReduction="20000"/>
          </a:bodyPr>
          <a:lstStyle/>
          <a:p>
            <a:r>
              <a:rPr lang="en-AU" sz="4400" dirty="0"/>
              <a:t>Language</a:t>
            </a:r>
          </a:p>
          <a:p>
            <a:r>
              <a:rPr lang="en-AU" sz="4400" dirty="0"/>
              <a:t>Access to interpreters</a:t>
            </a:r>
          </a:p>
          <a:p>
            <a:r>
              <a:rPr lang="en-AU" sz="4400" dirty="0"/>
              <a:t>Expectations of the health care system</a:t>
            </a:r>
          </a:p>
          <a:p>
            <a:r>
              <a:rPr lang="en-AU" sz="4400" dirty="0">
                <a:solidFill>
                  <a:srgbClr val="FF0000"/>
                </a:solidFill>
              </a:rPr>
              <a:t>Cultural differences</a:t>
            </a:r>
          </a:p>
          <a:p>
            <a:r>
              <a:rPr lang="en-AU" sz="4400" dirty="0">
                <a:solidFill>
                  <a:srgbClr val="FF0000"/>
                </a:solidFill>
              </a:rPr>
              <a:t>Provider knowledge of refugee health</a:t>
            </a:r>
          </a:p>
          <a:p>
            <a:r>
              <a:rPr lang="en-AU" sz="4400" dirty="0"/>
              <a:t>Health information translated and/or culturally appropriate</a:t>
            </a:r>
          </a:p>
          <a:p>
            <a:r>
              <a:rPr lang="en-AU" sz="4400" dirty="0">
                <a:solidFill>
                  <a:srgbClr val="FF0000"/>
                </a:solidFill>
              </a:rPr>
              <a:t>Empowerment</a:t>
            </a:r>
          </a:p>
          <a:p>
            <a:r>
              <a:rPr lang="en-AU" sz="4400" dirty="0"/>
              <a:t>Affordability, accessibility, accommodation, and availability</a:t>
            </a:r>
          </a:p>
        </p:txBody>
      </p:sp>
    </p:spTree>
    <p:extLst>
      <p:ext uri="{BB962C8B-B14F-4D97-AF65-F5344CB8AC3E}">
        <p14:creationId xmlns:p14="http://schemas.microsoft.com/office/powerpoint/2010/main" val="220374555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id="{687E0784-EF6C-4A4E-A89B-BB484256DF96}" vid="{F3A654A8-9D45-F14E-A109-1A58A1F15C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02B9ECE9FB22C24387B15DD0CDAC16A5" ma:contentTypeVersion="20" ma:contentTypeDescription="Create a new document." ma:contentTypeScope="" ma:versionID="0b9946befa564952e0f5fd639bc04c33">
  <xsd:schema xmlns:xsd="http://www.w3.org/2001/XMLSchema" xmlns:xs="http://www.w3.org/2001/XMLSchema" xmlns:p="http://schemas.microsoft.com/office/2006/metadata/properties" xmlns:ns2="d644d808-3fae-416c-82e5-a86f78269706" xmlns:ns3="e6317bf3-e4b6-49f6-807f-5c90359d88f7" targetNamespace="http://schemas.microsoft.com/office/2006/metadata/properties" ma:root="true" ma:fieldsID="76d1eead9e72d7efc255eb57cef7fad2" ns2:_="" ns3:_="">
    <xsd:import namespace="d644d808-3fae-416c-82e5-a86f78269706"/>
    <xsd:import namespace="e6317bf3-e4b6-49f6-807f-5c90359d88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3:_dlc_DocId" minOccurs="0"/>
                <xsd:element ref="ns3:_dlc_DocIdUrl" minOccurs="0"/>
                <xsd:element ref="ns3:_dlc_DocIdPersistId" minOccurs="0"/>
                <xsd:element ref="ns2:MediaLengthInSeconds" minOccurs="0"/>
                <xsd:element ref="ns2:Reviewed" minOccurs="0"/>
                <xsd:element ref="ns2:MovedtoSitePag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4d808-3fae-416c-82e5-a86f782697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Reviewed" ma:index="24" nillable="true" ma:displayName="Reviewed" ma:default="1" ma:format="Dropdown" ma:internalName="Reviewed">
      <xsd:simpleType>
        <xsd:restriction base="dms:Boolean"/>
      </xsd:simpleType>
    </xsd:element>
    <xsd:element name="MovedtoSitePage" ma:index="25" nillable="true" ma:displayName="Moved to Site Page" ma:default="1" ma:format="Dropdown" ma:internalName="MovedtoSitePage">
      <xsd:simpleType>
        <xsd:restriction base="dms:Boolea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b026aac-6b52-4d7e-a64d-f3ee90946f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317bf3-e4b6-49f6-807f-5c90359d88f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706b3db3-1856-434f-be27-a5ecf9741a40}" ma:internalName="TaxCatchAll" ma:showField="CatchAllData" ma:web="e6317bf3-e4b6-49f6-807f-5c90359d88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44d808-3fae-416c-82e5-a86f78269706">
      <Terms xmlns="http://schemas.microsoft.com/office/infopath/2007/PartnerControls"/>
    </lcf76f155ced4ddcb4097134ff3c332f>
    <MovedtoSitePage xmlns="d644d808-3fae-416c-82e5-a86f78269706">true</MovedtoSitePage>
    <Reviewed xmlns="d644d808-3fae-416c-82e5-a86f78269706">true</Reviewed>
    <TaxCatchAll xmlns="e6317bf3-e4b6-49f6-807f-5c90359d88f7" xsi:nil="true"/>
    <_dlc_DocId xmlns="e6317bf3-e4b6-49f6-807f-5c90359d88f7">TFV3N6RSZRTH-1961684208-66676</_dlc_DocId>
    <_dlc_DocIdUrl xmlns="e6317bf3-e4b6-49f6-807f-5c90359d88f7">
      <Url>https://unsw.sharepoint.com/sites/Hospitality/_layouts/15/DocIdRedir.aspx?ID=TFV3N6RSZRTH-1961684208-66676</Url>
      <Description>TFV3N6RSZRTH-1961684208-66676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6D853D-D8CF-4458-B4F5-92642261133B}">
  <ds:schemaRefs>
    <ds:schemaRef ds:uri="http://schemas.microsoft.com/sharepoint/events"/>
  </ds:schemaRefs>
</ds:datastoreItem>
</file>

<file path=customXml/itemProps2.xml><?xml version="1.0" encoding="utf-8"?>
<ds:datastoreItem xmlns:ds="http://schemas.openxmlformats.org/officeDocument/2006/customXml" ds:itemID="{58F66E97-E2BF-45AE-83DB-8B69AE0612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44d808-3fae-416c-82e5-a86f78269706"/>
    <ds:schemaRef ds:uri="e6317bf3-e4b6-49f6-807f-5c90359d88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7C036E-ADC8-4C1D-AAE2-A7233C53C767}">
  <ds:schemaRefs>
    <ds:schemaRef ds:uri="http://schemas.microsoft.com/office/2006/metadata/properties"/>
    <ds:schemaRef ds:uri="http://schemas.microsoft.com/office/infopath/2007/PartnerControls"/>
    <ds:schemaRef ds:uri="d644d808-3fae-416c-82e5-a86f78269706"/>
    <ds:schemaRef ds:uri="e6317bf3-e4b6-49f6-807f-5c90359d88f7"/>
  </ds:schemaRefs>
</ds:datastoreItem>
</file>

<file path=customXml/itemProps4.xml><?xml version="1.0" encoding="utf-8"?>
<ds:datastoreItem xmlns:ds="http://schemas.openxmlformats.org/officeDocument/2006/customXml" ds:itemID="{A345EE42-B5FA-4D8C-A6BF-39C48CFA19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16x9</Template>
  <TotalTime>3413</TotalTime>
  <Words>2079</Words>
  <Application>Microsoft Office PowerPoint</Application>
  <PresentationFormat>Widescreen</PresentationFormat>
  <Paragraphs>160</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Health Navigation by Refugees from General Practice</vt:lpstr>
      <vt:lpstr>Australian Humanitarian Entrants 2004/5 to 2020/1 (ABS Dec 2021)</vt:lpstr>
      <vt:lpstr>The OPTIMISE study and its background</vt:lpstr>
      <vt:lpstr>Characteristics of Practice staff and GPs</vt:lpstr>
      <vt:lpstr>Findings of Optimise study</vt:lpstr>
      <vt:lpstr>Study Objectives and Methods</vt:lpstr>
      <vt:lpstr>Factors influencing navigation by refugees</vt:lpstr>
      <vt:lpstr>Navigation issues faced by refugees in SWS:</vt:lpstr>
      <vt:lpstr>Other Issues identified in other research</vt:lpstr>
      <vt:lpstr>Bilingual community health navigators</vt:lpstr>
      <vt:lpstr>Which refugee issues might BCNs address </vt:lpstr>
      <vt:lpstr>Opportunities for research and development</vt:lpstr>
      <vt:lpstr>Partners of the OPTIMISE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Farmer</dc:creator>
  <cp:lastModifiedBy>Mark Harris</cp:lastModifiedBy>
  <cp:revision>12</cp:revision>
  <dcterms:created xsi:type="dcterms:W3CDTF">2021-10-05T04:40:22Z</dcterms:created>
  <dcterms:modified xsi:type="dcterms:W3CDTF">2022-08-29T06:39:21Z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0x01010002B9ECE9FB22C24387B15DD0CDAC16A5</vt:lpwstr>
  </property>
  <property fmtid="{D5CDD505-2E9C-101B-9397-08002B2CF9AE}" pid="3" name="_dlc_DocIdItemGuid">
    <vt:lpwstr>e50054be-f72d-4eba-adbc-6a10b508d59b</vt:lpwstr>
  </property>
  <property fmtid="{D5CDD505-2E9C-101B-9397-08002B2CF9AE}" pid="4" name="MediaServiceImageTags">
    <vt:lpwstr/>
  </property>
</Properties>
</file>