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4066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8" r:id="rId6"/>
    <p:sldId id="257" r:id="rId7"/>
    <p:sldId id="294" r:id="rId8"/>
    <p:sldId id="295" r:id="rId9"/>
    <p:sldId id="293" r:id="rId10"/>
    <p:sldId id="292" r:id="rId11"/>
    <p:sldId id="287" r:id="rId12"/>
  </p:sldIdLst>
  <p:sldSz cx="9144000" cy="5143500" type="screen16x9"/>
  <p:notesSz cx="6799263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ael Kearns" initials="RK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1"/>
    <p:restoredTop sz="72836" autoAdjust="0"/>
  </p:normalViewPr>
  <p:slideViewPr>
    <p:cSldViewPr>
      <p:cViewPr>
        <p:scale>
          <a:sx n="100" d="100"/>
          <a:sy n="100" d="100"/>
        </p:scale>
        <p:origin x="2712" y="5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2610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4B2B75F8-2111-A54E-ADF6-4610A508944F}" type="datetime1">
              <a:rPr lang="en-US" altLang="en-US"/>
              <a:pPr>
                <a:defRPr/>
              </a:pPr>
              <a:t>11/23/17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39B6E136-4B7A-AB4F-AD99-B8BEADDEA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306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0164AB7C-E831-A947-9B17-419A73C58F2C}" type="datetime1">
              <a:rPr lang="en-US" altLang="en-US"/>
              <a:pPr>
                <a:defRPr/>
              </a:pPr>
              <a:t>11/23/17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EC263979-D539-734D-9905-9C418264EC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9979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0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0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0" charset="-128"/>
        <a:cs typeface="ヒラギノ角ゴ Pro W3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63979-D539-734D-9905-9C418264ECF3}" type="slidenum">
              <a:rPr lang="en-US" altLang="en-US" smtClean="0"/>
              <a:pPr>
                <a:defRPr/>
              </a:pPr>
              <a:t>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32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63979-D539-734D-9905-9C418264ECF3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344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63979-D539-734D-9905-9C418264ECF3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359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63979-D539-734D-9905-9C418264ECF3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839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63979-D539-734D-9905-9C418264ECF3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554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63979-D539-734D-9905-9C418264ECF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175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63979-D539-734D-9905-9C418264ECF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415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263979-D539-734D-9905-9C418264ECF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023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5106-2D07-F24E-A4E2-E9F12267CA72}" type="datetimeFigureOut">
              <a:rPr lang="en-US" smtClean="0"/>
              <a:t>11/23/17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1BAC-CB92-0E45-9F28-A8868A412D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5106-2D07-F24E-A4E2-E9F12267CA72}" type="datetimeFigureOut">
              <a:rPr lang="en-US" smtClean="0"/>
              <a:t>11/23/17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1BAC-CB92-0E45-9F28-A8868A412D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5106-2D07-F24E-A4E2-E9F12267CA72}" type="datetimeFigureOut">
              <a:rPr lang="en-US" smtClean="0"/>
              <a:t>11/23/17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1BAC-CB92-0E45-9F28-A8868A412D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998985" y="771550"/>
            <a:ext cx="6893495" cy="72008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600"/>
              </a:spcBef>
              <a:buNone/>
              <a:defRPr sz="1800" baseline="0">
                <a:latin typeface="Arial"/>
                <a:cs typeface="Arial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12064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468313" y="1131888"/>
            <a:ext cx="8208962" cy="3095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9119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itle and Content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88364" y="1150565"/>
            <a:ext cx="3960000" cy="3076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1"/>
          </p:nvPr>
        </p:nvSpPr>
        <p:spPr>
          <a:xfrm>
            <a:off x="4717275" y="1150565"/>
            <a:ext cx="3960000" cy="3076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471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17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5106-2D07-F24E-A4E2-E9F12267CA72}" type="datetimeFigureOut">
              <a:rPr lang="en-US" smtClean="0"/>
              <a:t>11/23/17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1BAC-CB92-0E45-9F28-A8868A412D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5106-2D07-F24E-A4E2-E9F12267CA72}" type="datetimeFigureOut">
              <a:rPr lang="en-US" smtClean="0"/>
              <a:t>11/23/17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1BAC-CB92-0E45-9F28-A8868A412D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5106-2D07-F24E-A4E2-E9F12267CA72}" type="datetimeFigureOut">
              <a:rPr lang="en-US" smtClean="0"/>
              <a:t>11/23/17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1BAC-CB92-0E45-9F28-A8868A412D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5106-2D07-F24E-A4E2-E9F12267CA72}" type="datetimeFigureOut">
              <a:rPr lang="en-US" smtClean="0"/>
              <a:t>11/23/17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1BAC-CB92-0E45-9F28-A8868A412D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5106-2D07-F24E-A4E2-E9F12267CA72}" type="datetimeFigureOut">
              <a:rPr lang="en-US" smtClean="0"/>
              <a:t>11/23/17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1BAC-CB92-0E45-9F28-A8868A412D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5106-2D07-F24E-A4E2-E9F12267CA72}" type="datetimeFigureOut">
              <a:rPr lang="en-US" smtClean="0"/>
              <a:t>11/23/17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1BAC-CB92-0E45-9F28-A8868A412D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5106-2D07-F24E-A4E2-E9F12267CA72}" type="datetimeFigureOut">
              <a:rPr lang="en-US" smtClean="0"/>
              <a:t>11/23/17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1BAC-CB92-0E45-9F28-A8868A412D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5106-2D07-F24E-A4E2-E9F12267CA72}" type="datetimeFigureOut">
              <a:rPr lang="en-US" smtClean="0"/>
              <a:t>11/23/17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F1BAC-CB92-0E45-9F28-A8868A412D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55106-2D07-F24E-A4E2-E9F12267CA72}" type="datetimeFigureOut">
              <a:rPr lang="en-US" smtClean="0"/>
              <a:t>11/23/17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F1BAC-CB92-0E45-9F28-A8868A412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3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  <p:sldLayoutId id="2147484079" r:id="rId13"/>
    <p:sldLayoutId id="2147484062" r:id="rId14"/>
    <p:sldLayoutId id="2147484064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mailto:b.harris-roxas@unsw.edu.au" TargetMode="External"/><Relationship Id="rId5" Type="http://schemas.openxmlformats.org/officeDocument/2006/relationships/hyperlink" Target="mailto:r.kearns@unsw.edu.au" TargetMode="External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47125" y="4095750"/>
            <a:ext cx="184150" cy="269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150" b="1" dirty="0">
              <a:latin typeface="Sommet bold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915566"/>
            <a:ext cx="2218334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2827667"/>
            <a:ext cx="845421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 smtClean="0"/>
              <a:t>Evaluating Integrated Care</a:t>
            </a:r>
          </a:p>
          <a:p>
            <a:endParaRPr lang="en-AU" sz="2000" smtClean="0"/>
          </a:p>
          <a:p>
            <a:r>
              <a:rPr lang="en-AU" sz="2000" smtClean="0"/>
              <a:t>23 November 2017</a:t>
            </a:r>
          </a:p>
          <a:p>
            <a:endParaRPr lang="en-AU" sz="2000" dirty="0" smtClean="0"/>
          </a:p>
          <a:p>
            <a:endParaRPr lang="en-AU" sz="2000" dirty="0" smtClean="0"/>
          </a:p>
          <a:p>
            <a:endParaRPr lang="en-AU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611444"/>
            <a:ext cx="3455045" cy="1080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11510"/>
            <a:ext cx="7488832" cy="410445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AU" sz="4000" dirty="0" smtClean="0">
                <a:latin typeface="Arial" charset="0"/>
                <a:ea typeface="Arial" charset="0"/>
                <a:cs typeface="Arial" charset="0"/>
              </a:rPr>
              <a:t>Focus areas</a:t>
            </a:r>
            <a:r>
              <a:rPr lang="en-AU" sz="3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AU" sz="3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AU" sz="16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AU" sz="16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AU" dirty="0" smtClean="0">
                <a:latin typeface="Arial" charset="0"/>
                <a:ea typeface="Arial" charset="0"/>
                <a:cs typeface="Arial" charset="0"/>
              </a:rPr>
              <a:t>Chronic disease</a:t>
            </a:r>
            <a:br>
              <a:rPr lang="en-AU" dirty="0" smtClean="0">
                <a:latin typeface="Arial" charset="0"/>
                <a:ea typeface="Arial" charset="0"/>
                <a:cs typeface="Arial" charset="0"/>
              </a:rPr>
            </a:br>
            <a:r>
              <a:rPr lang="en-AU" dirty="0" smtClean="0">
                <a:latin typeface="Arial" charset="0"/>
                <a:ea typeface="Arial" charset="0"/>
                <a:cs typeface="Arial" charset="0"/>
              </a:rPr>
              <a:t>Multi-morbidity</a:t>
            </a:r>
            <a:br>
              <a:rPr lang="en-AU" dirty="0" smtClean="0">
                <a:latin typeface="Arial" charset="0"/>
                <a:ea typeface="Arial" charset="0"/>
                <a:cs typeface="Arial" charset="0"/>
              </a:rPr>
            </a:br>
            <a:r>
              <a:rPr lang="en-AU" dirty="0" smtClean="0">
                <a:latin typeface="Arial" charset="0"/>
                <a:ea typeface="Arial" charset="0"/>
                <a:cs typeface="Arial" charset="0"/>
              </a:rPr>
              <a:t>Integrated care</a:t>
            </a:r>
            <a:br>
              <a:rPr lang="en-AU" dirty="0" smtClean="0">
                <a:latin typeface="Arial" charset="0"/>
                <a:ea typeface="Arial" charset="0"/>
                <a:cs typeface="Arial" charset="0"/>
              </a:rPr>
            </a:br>
            <a:r>
              <a:rPr lang="en-AU" dirty="0" smtClean="0">
                <a:latin typeface="Arial" charset="0"/>
                <a:ea typeface="Arial" charset="0"/>
                <a:cs typeface="Arial" charset="0"/>
              </a:rPr>
              <a:t>Oral </a:t>
            </a:r>
            <a:r>
              <a:rPr lang="en-AU" dirty="0">
                <a:latin typeface="Arial" charset="0"/>
                <a:ea typeface="Arial" charset="0"/>
                <a:cs typeface="Arial" charset="0"/>
              </a:rPr>
              <a:t>health</a:t>
            </a:r>
            <a:br>
              <a:rPr lang="en-AU" dirty="0">
                <a:latin typeface="Arial" charset="0"/>
                <a:ea typeface="Arial" charset="0"/>
                <a:cs typeface="Arial" charset="0"/>
              </a:rPr>
            </a:br>
            <a:r>
              <a:rPr lang="en-AU" dirty="0" smtClean="0">
                <a:latin typeface="Arial" charset="0"/>
                <a:ea typeface="Arial" charset="0"/>
                <a:cs typeface="Arial" charset="0"/>
              </a:rPr>
              <a:t>Priority populations</a:t>
            </a:r>
            <a:endParaRPr lang="en-AU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85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99542"/>
            <a:ext cx="8316416" cy="4021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8288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AU" sz="3000" dirty="0" smtClean="0">
                <a:latin typeface="Arial" charset="0"/>
                <a:ea typeface="Arial" charset="0"/>
                <a:cs typeface="Arial" charset="0"/>
              </a:rPr>
              <a:t>Examples of current SEaRCH projects</a:t>
            </a:r>
            <a:endParaRPr lang="en-AU" sz="30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455751"/>
              </p:ext>
            </p:extLst>
          </p:nvPr>
        </p:nvGraphicFramePr>
        <p:xfrm>
          <a:off x="395536" y="1024287"/>
          <a:ext cx="7344816" cy="3401351"/>
        </p:xfrm>
        <a:graphic>
          <a:graphicData uri="http://schemas.openxmlformats.org/drawingml/2006/table">
            <a:tbl>
              <a:tblPr/>
              <a:tblGrid>
                <a:gridCol w="7344816"/>
              </a:tblGrid>
              <a:tr h="323327"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Evaluation of the SESLHD Integrated Care Strategy</a:t>
                      </a:r>
                    </a:p>
                  </a:txBody>
                  <a:tcPr marL="36655" marR="36655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Carers'</a:t>
                      </a:r>
                      <a:r>
                        <a:rPr lang="en-US" sz="12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information and technology needs</a:t>
                      </a:r>
                    </a:p>
                  </a:txBody>
                  <a:tcPr marL="36655" marR="36655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24"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Evaluation of increasing access to and participation in cervical screening by Nepalese and Bangladeshi women in South Eastern Sydney project (2016-18)</a:t>
                      </a:r>
                    </a:p>
                  </a:txBody>
                  <a:tcPr marL="36655" marR="36655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24"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Patient Activation Measure (PAM) Feasibility study on the use of PAM as a QI tool </a:t>
                      </a:r>
                      <a:r>
                        <a:rPr lang="en-US" sz="1200" b="1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lang="en-US" sz="1200" b="1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en-US" sz="1200" b="1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lang="en-US" sz="12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Implementation Study)</a:t>
                      </a:r>
                    </a:p>
                  </a:txBody>
                  <a:tcPr marL="36655" marR="36655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592"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Exploratory study on use of oral health data set to examine patterns of service </a:t>
                      </a:r>
                      <a:r>
                        <a:rPr lang="en-US" sz="1200" b="1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utilisation</a:t>
                      </a:r>
                      <a:endParaRPr lang="en-US" sz="1200" b="1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6655" marR="36655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24"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Building primary care capacity to increase screening participation within local communities: Bowel, breast and cervical cancer screening project</a:t>
                      </a:r>
                    </a:p>
                  </a:txBody>
                  <a:tcPr marL="36655" marR="36655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6988"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Extended family caregiving arrangements in families from Chinese </a:t>
                      </a:r>
                      <a:r>
                        <a:rPr lang="en-US" sz="1200" b="1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backgrounds:Developing</a:t>
                      </a:r>
                      <a:r>
                        <a:rPr lang="en-US" sz="12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 culturally sensitive service response to enhance child development and wellbeing</a:t>
                      </a:r>
                    </a:p>
                  </a:txBody>
                  <a:tcPr marL="36655" marR="36655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Staying Well at Home Evaluation - Advice and support</a:t>
                      </a:r>
                    </a:p>
                  </a:txBody>
                  <a:tcPr marL="36655" marR="36655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99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848872" cy="8288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AU" sz="3000" dirty="0" smtClean="0">
                <a:latin typeface="Arial" charset="0"/>
                <a:ea typeface="Arial" charset="0"/>
                <a:cs typeface="Arial" charset="0"/>
              </a:rPr>
              <a:t>Examples of other research we’re involved in </a:t>
            </a:r>
            <a:endParaRPr lang="en-AU" sz="30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629166"/>
              </p:ext>
            </p:extLst>
          </p:nvPr>
        </p:nvGraphicFramePr>
        <p:xfrm>
          <a:off x="395536" y="1024287"/>
          <a:ext cx="7344816" cy="2987623"/>
        </p:xfrm>
        <a:graphic>
          <a:graphicData uri="http://schemas.openxmlformats.org/drawingml/2006/table">
            <a:tbl>
              <a:tblPr/>
              <a:tblGrid>
                <a:gridCol w="7344816"/>
              </a:tblGrid>
              <a:tr h="323327"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Advance Care Planning Translational Research Grant (Clinics) Project </a:t>
                      </a: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SWSPHN After Hours Program Review and Model Development</a:t>
                      </a: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National Evaluation </a:t>
                      </a:r>
                      <a:r>
                        <a:rPr lang="en-US" sz="12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of the Primary Health Networks </a:t>
                      </a:r>
                      <a:r>
                        <a:rPr lang="en-US" sz="1200" b="1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Programme</a:t>
                      </a:r>
                      <a:endParaRPr lang="en-US" sz="1200" b="1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24"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45 &amp; UP Primary and Community Health Cohort: A resource for local health planning in the Central and Eastern Sydney area</a:t>
                      </a: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32972"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Community Diabetes Management Evidence Check Review</a:t>
                      </a: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e-Shared Care Plan for Long-Term Cancer Care</a:t>
                      </a: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Central and Eastern Sydney Bilingual Community Education Program</a:t>
                      </a: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Review on the use of </a:t>
                      </a:r>
                      <a:r>
                        <a:rPr lang="en-US" sz="1200" b="1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mHealth</a:t>
                      </a:r>
                      <a:r>
                        <a:rPr lang="en-US" sz="12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to promote healthy ageing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37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11510"/>
            <a:ext cx="7488832" cy="41044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AU" sz="3600" dirty="0" smtClean="0">
                <a:latin typeface="Arial" charset="0"/>
                <a:ea typeface="Arial" charset="0"/>
                <a:cs typeface="Arial" charset="0"/>
              </a:rPr>
              <a:t>Governance and accountabilities</a:t>
            </a:r>
            <a:r>
              <a:rPr lang="en-AU" sz="3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AU" sz="3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AU" sz="1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AU" sz="1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AU" sz="3000" dirty="0" smtClean="0">
                <a:latin typeface="Arial" charset="0"/>
                <a:ea typeface="Arial" charset="0"/>
                <a:cs typeface="Arial" charset="0"/>
              </a:rPr>
              <a:t>SEaRCH Operational Group</a:t>
            </a:r>
            <a:br>
              <a:rPr lang="en-AU" sz="30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AU" sz="3000" dirty="0" smtClean="0">
                <a:latin typeface="Arial" charset="0"/>
                <a:ea typeface="Arial" charset="0"/>
                <a:cs typeface="Arial" charset="0"/>
              </a:rPr>
              <a:t>SESLHD Deputy Directorate</a:t>
            </a:r>
            <a:br>
              <a:rPr lang="en-AU" sz="30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AU" sz="3000" dirty="0" smtClean="0">
                <a:latin typeface="Arial" charset="0"/>
                <a:ea typeface="Arial" charset="0"/>
                <a:cs typeface="Arial" charset="0"/>
              </a:rPr>
              <a:t>CPHCE Steering Group</a:t>
            </a:r>
            <a:endParaRPr lang="en-AU" sz="3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26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11510"/>
            <a:ext cx="7488832" cy="410445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AU" sz="4000" dirty="0" smtClean="0">
                <a:latin typeface="Arial" charset="0"/>
                <a:ea typeface="Arial" charset="0"/>
                <a:cs typeface="Arial" charset="0"/>
              </a:rPr>
              <a:t>Next steps</a:t>
            </a:r>
            <a:r>
              <a:rPr lang="en-AU" sz="3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AU" sz="3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AU" sz="16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AU" sz="16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AU" sz="2200" dirty="0" smtClean="0">
                <a:latin typeface="Arial" charset="0"/>
                <a:ea typeface="Arial" charset="0"/>
                <a:cs typeface="Arial" charset="0"/>
              </a:rPr>
              <a:t>Strategic Framework (5 years)</a:t>
            </a:r>
            <a:br>
              <a:rPr lang="en-AU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AU" sz="2200" dirty="0" smtClean="0">
                <a:latin typeface="Arial" charset="0"/>
                <a:ea typeface="Arial" charset="0"/>
                <a:cs typeface="Arial" charset="0"/>
              </a:rPr>
              <a:t>Location/cluster/network approaches</a:t>
            </a:r>
            <a:r>
              <a:rPr lang="en-AU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2200" dirty="0" smtClean="0">
                <a:latin typeface="Arial" charset="0"/>
                <a:ea typeface="Arial" charset="0"/>
                <a:cs typeface="Arial" charset="0"/>
              </a:rPr>
              <a:t>- both PHC and priority 	populations</a:t>
            </a:r>
            <a:br>
              <a:rPr lang="en-AU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AU" sz="2200" dirty="0" smtClean="0">
                <a:latin typeface="Arial" charset="0"/>
                <a:ea typeface="Arial" charset="0"/>
                <a:cs typeface="Arial" charset="0"/>
              </a:rPr>
              <a:t>Meeting the physical health needs of people with mental health 	conditions through PHC</a:t>
            </a:r>
            <a:br>
              <a:rPr lang="en-AU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AU" sz="2200" dirty="0" smtClean="0">
                <a:latin typeface="Arial" charset="0"/>
                <a:ea typeface="Arial" charset="0"/>
                <a:cs typeface="Arial" charset="0"/>
              </a:rPr>
              <a:t>eHealth and informatics</a:t>
            </a:r>
            <a:br>
              <a:rPr lang="en-AU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AU" sz="2200" dirty="0" smtClean="0">
                <a:latin typeface="Arial" charset="0"/>
                <a:ea typeface="Arial" charset="0"/>
                <a:cs typeface="Arial" charset="0"/>
              </a:rPr>
              <a:t>Meta-evaluation of integrated care initiatives</a:t>
            </a:r>
            <a:endParaRPr lang="en-AU" sz="2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7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42"/>
          <a:stretch/>
        </p:blipFill>
        <p:spPr>
          <a:xfrm>
            <a:off x="2123729" y="-2"/>
            <a:ext cx="7020272" cy="51630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1"/>
            <a:ext cx="3098281" cy="5163031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38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7" y="113141"/>
            <a:ext cx="7759774" cy="497706"/>
          </a:xfrm>
        </p:spPr>
        <p:txBody>
          <a:bodyPr>
            <a:normAutofit fontScale="90000"/>
          </a:bodyPr>
          <a:lstStyle/>
          <a:p>
            <a:r>
              <a:rPr lang="en-AU" sz="3200" dirty="0" smtClean="0">
                <a:latin typeface="Arial Hebrew" charset="-79"/>
                <a:ea typeface="Arial Hebrew" charset="-79"/>
                <a:cs typeface="Arial Hebrew" charset="-79"/>
              </a:rPr>
              <a:t>Contacts</a:t>
            </a:r>
            <a:endParaRPr lang="en-AU" sz="3200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24297" y="888678"/>
            <a:ext cx="3168352" cy="4254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spcAft>
                <a:spcPts val="0"/>
              </a:spcAft>
              <a:buFont typeface="Arial"/>
              <a:buNone/>
            </a:pPr>
            <a:r>
              <a:rPr lang="en-AU" altLang="en-US" sz="1200" b="1" dirty="0" smtClean="0">
                <a:latin typeface="Arial" charset="0"/>
                <a:ea typeface="Arial" charset="0"/>
                <a:cs typeface="Arial" charset="0"/>
              </a:rPr>
              <a:t>Director</a:t>
            </a:r>
          </a:p>
          <a:p>
            <a:pPr marL="0" lvl="1" indent="0" fontAlgn="auto">
              <a:spcAft>
                <a:spcPts val="0"/>
              </a:spcAft>
              <a:buFont typeface="Arial"/>
              <a:buNone/>
            </a:pPr>
            <a:r>
              <a:rPr lang="en-AU" altLang="en-US" sz="1200" b="1" dirty="0" smtClean="0">
                <a:latin typeface="Arial" charset="0"/>
                <a:ea typeface="Arial" charset="0"/>
                <a:cs typeface="Arial" charset="0"/>
              </a:rPr>
              <a:t>A/Prof Ben Harris-Roxas</a:t>
            </a:r>
          </a:p>
          <a:p>
            <a:pPr marL="0" lvl="1" indent="0" fontAlgn="auto">
              <a:spcAft>
                <a:spcPts val="0"/>
              </a:spcAft>
              <a:buFont typeface="Arial"/>
              <a:buNone/>
            </a:pPr>
            <a:r>
              <a:rPr lang="en-AU" sz="1200" b="1" dirty="0" smtClean="0">
                <a:latin typeface="Arial" charset="0"/>
                <a:ea typeface="Arial" charset="0"/>
                <a:cs typeface="Arial" charset="0"/>
                <a:hlinkClick r:id="rId4"/>
              </a:rPr>
              <a:t>b.harris-roxas@unsw.edu.au</a:t>
            </a:r>
            <a:endParaRPr lang="en-AU" sz="1200" b="1" dirty="0" smtClean="0">
              <a:latin typeface="Arial" charset="0"/>
              <a:ea typeface="Arial" charset="0"/>
              <a:cs typeface="Arial" charset="0"/>
            </a:endParaRPr>
          </a:p>
          <a:p>
            <a:pPr marL="0" lvl="1" indent="0" fontAlgn="auto">
              <a:spcAft>
                <a:spcPts val="0"/>
              </a:spcAft>
              <a:buFont typeface="Arial"/>
              <a:buNone/>
            </a:pPr>
            <a:endParaRPr lang="en-AU" sz="1200" b="1" dirty="0">
              <a:latin typeface="Arial" charset="0"/>
              <a:ea typeface="Arial" charset="0"/>
              <a:cs typeface="Arial" charset="0"/>
            </a:endParaRPr>
          </a:p>
          <a:p>
            <a:pPr marL="0" lvl="1" indent="0" fontAlgn="auto">
              <a:spcAft>
                <a:spcPts val="0"/>
              </a:spcAft>
              <a:buFont typeface="Arial"/>
              <a:buNone/>
            </a:pPr>
            <a:endParaRPr lang="en-AU" sz="1200" b="1" dirty="0" smtClean="0">
              <a:latin typeface="Arial" charset="0"/>
              <a:ea typeface="Arial" charset="0"/>
              <a:cs typeface="Arial" charset="0"/>
            </a:endParaRPr>
          </a:p>
          <a:p>
            <a:pPr marL="0" lvl="1" indent="0" fontAlgn="auto">
              <a:spcAft>
                <a:spcPts val="0"/>
              </a:spcAft>
              <a:buFont typeface="Arial"/>
              <a:buNone/>
            </a:pPr>
            <a:r>
              <a:rPr lang="en-AU" sz="1200" b="1" dirty="0" smtClean="0">
                <a:latin typeface="Arial" charset="0"/>
                <a:ea typeface="Arial" charset="0"/>
                <a:cs typeface="Arial" charset="0"/>
              </a:rPr>
              <a:t>Research Officer</a:t>
            </a:r>
          </a:p>
          <a:p>
            <a:pPr marL="0" lvl="1" indent="0" fontAlgn="auto">
              <a:spcAft>
                <a:spcPts val="0"/>
              </a:spcAft>
              <a:buFont typeface="Arial"/>
              <a:buNone/>
            </a:pPr>
            <a:r>
              <a:rPr lang="en-AU" sz="1200" b="1" dirty="0" smtClean="0">
                <a:latin typeface="Arial" charset="0"/>
                <a:ea typeface="Arial" charset="0"/>
                <a:cs typeface="Arial" charset="0"/>
              </a:rPr>
              <a:t>Rachael Kearns</a:t>
            </a:r>
          </a:p>
          <a:p>
            <a:pPr marL="0" lvl="1" indent="0" fontAlgn="auto">
              <a:spcAft>
                <a:spcPts val="0"/>
              </a:spcAft>
              <a:buFont typeface="Arial"/>
              <a:buNone/>
            </a:pPr>
            <a:r>
              <a:rPr lang="en-AU" sz="1200" b="1" dirty="0" smtClean="0">
                <a:latin typeface="Arial" charset="0"/>
                <a:ea typeface="Arial" charset="0"/>
                <a:cs typeface="Arial" charset="0"/>
                <a:hlinkClick r:id="rId5"/>
              </a:rPr>
              <a:t>r.kearns@unsw.edu.au</a:t>
            </a:r>
            <a:endParaRPr lang="en-AU" sz="1200" b="1" dirty="0" smtClean="0">
              <a:latin typeface="Arial" charset="0"/>
              <a:ea typeface="Arial" charset="0"/>
              <a:cs typeface="Arial" charset="0"/>
            </a:endParaRPr>
          </a:p>
          <a:p>
            <a:pPr marL="0" lvl="1" indent="0" fontAlgn="auto">
              <a:spcAft>
                <a:spcPts val="0"/>
              </a:spcAft>
              <a:buFont typeface="Arial"/>
              <a:buNone/>
            </a:pPr>
            <a:endParaRPr lang="en-AU" sz="12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771" y="4048754"/>
            <a:ext cx="2630738" cy="8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fdce602ab9848b4bf80c62eae0cddb3 xmlns="e2a6d7fd-cfb8-4aa2-8f9d-00d20bdc3a83">
      <Terms xmlns="http://schemas.microsoft.com/office/infopath/2007/PartnerControls"/>
    </cfdce602ab9848b4bf80c62eae0cddb3>
    <i7e4caf4883549738b3fce866cf588f7 xmlns="e2a6d7fd-cfb8-4aa2-8f9d-00d20bdc3a83">
      <Terms xmlns="http://schemas.microsoft.com/office/infopath/2007/PartnerControls">
        <TermInfo xmlns="http://schemas.microsoft.com/office/infopath/2007/PartnerControls">
          <TermName xmlns="http://schemas.microsoft.com/office/infopath/2007/PartnerControls">AGSM</TermName>
          <TermId xmlns="http://schemas.microsoft.com/office/infopath/2007/PartnerControls">e641e8a1-99e5-404f-bd7c-35803f4d985d</TermId>
        </TermInfo>
      </Terms>
    </i7e4caf4883549738b3fce866cf588f7>
    <l106d6d0667840b48999320499b4dd29 xmlns="e2a6d7fd-cfb8-4aa2-8f9d-00d20bdc3a83">
      <Terms xmlns="http://schemas.microsoft.com/office/infopath/2007/PartnerControls"/>
    </l106d6d0667840b48999320499b4dd29>
    <UnswBus_Description xmlns="78237fa5-fae7-4a08-ad29-c8feb430a382">Branded templates produced by the UNSW Business School Marketing team</UnswBus_Description>
    <TaxCatchAll xmlns="e2a6d7fd-cfb8-4aa2-8f9d-00d20bdc3a83">
      <Value>78</Value>
    </TaxCatchAll>
    <UnswBus_ResourceType xmlns="78237fa5-fae7-4a08-ad29-c8feb430a382">Template</UnswBus_ResourceTyp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Resource Document" ma:contentTypeID="0x01010008768CDC8BD8F24E88688A23E1BBFFD40083F9DB452809BE4E9E961773873B9725" ma:contentTypeVersion="12" ma:contentTypeDescription="" ma:contentTypeScope="" ma:versionID="ccf7c8939642961021bbb5e2375da5c4">
  <xsd:schema xmlns:xsd="http://www.w3.org/2001/XMLSchema" xmlns:xs="http://www.w3.org/2001/XMLSchema" xmlns:p="http://schemas.microsoft.com/office/2006/metadata/properties" xmlns:ns2="e2a6d7fd-cfb8-4aa2-8f9d-00d20bdc3a83" xmlns:ns4="78237fa5-fae7-4a08-ad29-c8feb430a382" targetNamespace="http://schemas.microsoft.com/office/2006/metadata/properties" ma:root="true" ma:fieldsID="7ba22b555d239708a9679c6b61f18d10" ns2:_="" ns4:_="">
    <xsd:import namespace="e2a6d7fd-cfb8-4aa2-8f9d-00d20bdc3a83"/>
    <xsd:import namespace="78237fa5-fae7-4a08-ad29-c8feb430a382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4:UnswBus_ResourceType"/>
                <xsd:element ref="ns4:UnswBus_Description" minOccurs="0"/>
                <xsd:element ref="ns2:l106d6d0667840b48999320499b4dd29" minOccurs="0"/>
                <xsd:element ref="ns2:cfdce602ab9848b4bf80c62eae0cddb3" minOccurs="0"/>
                <xsd:element ref="ns2:i7e4caf4883549738b3fce866cf588f7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a6d7fd-cfb8-4aa2-8f9d-00d20bdc3a83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2cec8c26-97b4-48cb-a8fc-0ef68138d153}" ma:internalName="TaxCatchAll" ma:showField="CatchAllData" ma:web="e2a6d7fd-cfb8-4aa2-8f9d-00d20bdc3a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2cec8c26-97b4-48cb-a8fc-0ef68138d153}" ma:internalName="TaxCatchAllLabel" ma:readOnly="true" ma:showField="CatchAllDataLabel" ma:web="e2a6d7fd-cfb8-4aa2-8f9d-00d20bdc3a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106d6d0667840b48999320499b4dd29" ma:index="15" nillable="true" ma:taxonomy="true" ma:internalName="l106d6d0667840b48999320499b4dd29" ma:taxonomyFieldName="UnswBus_EnterpriseKeywords" ma:displayName="Enterprise Keywords" ma:default="" ma:fieldId="{5106d6d0-6678-40b4-8999-320499b4dd29}" ma:taxonomyMulti="true" ma:sspId="2b026aac-6b52-4d7e-a64d-f3ee90946f56" ma:termSetId="6b154277-0339-4047-8b7c-9c64337183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dce602ab9848b4bf80c62eae0cddb3" ma:index="16" nillable="true" ma:taxonomy="true" ma:internalName="cfdce602ab9848b4bf80c62eae0cddb3" ma:taxonomyFieldName="UnswBus_SchoolUnit" ma:displayName="School or Unit" ma:default="" ma:fieldId="{cfdce602-ab98-48b4-bf80-c62eae0cddb3}" ma:sspId="2b026aac-6b52-4d7e-a64d-f3ee90946f56" ma:termSetId="99342006-19d9-4d76-ae6d-6a49808a1b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7e4caf4883549738b3fce866cf588f7" ma:index="17" ma:taxonomy="true" ma:internalName="i7e4caf4883549738b3fce866cf588f7" ma:taxonomyFieldName="UnswBus_ResourceCategory" ma:displayName="Resource Category" ma:default="" ma:fieldId="{27e4caf4-8835-4973-8b3f-ce866cf588f7}" ma:taxonomyMulti="true" ma:sspId="2b026aac-6b52-4d7e-a64d-f3ee90946f56" ma:termSetId="59e748ed-3424-4b0f-8a51-22a7215e598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37fa5-fae7-4a08-ad29-c8feb430a382" elementFormDefault="qualified">
    <xsd:import namespace="http://schemas.microsoft.com/office/2006/documentManagement/types"/>
    <xsd:import namespace="http://schemas.microsoft.com/office/infopath/2007/PartnerControls"/>
    <xsd:element name="UnswBus_ResourceType" ma:index="11" ma:displayName="Resource Type" ma:default="Brochure" ma:format="Dropdown" ma:internalName="UnswBus_ResourceType" ma:readOnly="false">
      <xsd:simpleType>
        <xsd:restriction base="dms:Choice">
          <xsd:enumeration value="Brochure"/>
          <xsd:enumeration value="Form"/>
          <xsd:enumeration value="Guidelines"/>
          <xsd:enumeration value="Manuals"/>
          <xsd:enumeration value="Minutes"/>
          <xsd:enumeration value="Newsletter"/>
          <xsd:enumeration value="Policy"/>
          <xsd:enumeration value="Procedure"/>
          <xsd:enumeration value="Protocol"/>
          <xsd:enumeration value="Reference"/>
          <xsd:enumeration value="Report"/>
          <xsd:enumeration value="Template"/>
        </xsd:restriction>
      </xsd:simpleType>
    </xsd:element>
    <xsd:element name="UnswBus_Description" ma:index="13" nillable="true" ma:displayName="Description" ma:internalName="UnswBus_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A0D1B9-3404-4CAC-86F4-4FD26645EC81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4EB49051-D7F2-4195-B3EB-F2BF20DA07B5}">
  <ds:schemaRefs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e2a6d7fd-cfb8-4aa2-8f9d-00d20bdc3a83"/>
    <ds:schemaRef ds:uri="http://purl.org/dc/elements/1.1/"/>
    <ds:schemaRef ds:uri="http://schemas.microsoft.com/office/2006/metadata/properties"/>
    <ds:schemaRef ds:uri="http://schemas.microsoft.com/office/infopath/2007/PartnerControls"/>
    <ds:schemaRef ds:uri="78237fa5-fae7-4a08-ad29-c8feb430a38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EB60381-1930-460B-A2CB-690C9D4474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a6d7fd-cfb8-4aa2-8f9d-00d20bdc3a83"/>
    <ds:schemaRef ds:uri="78237fa5-fae7-4a08-ad29-c8feb430a3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1859</TotalTime>
  <Words>240</Words>
  <Application>Microsoft Macintosh PowerPoint</Application>
  <PresentationFormat>On-screen Show (16:9)</PresentationFormat>
  <Paragraphs>42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 Hebrew</vt:lpstr>
      <vt:lpstr>Calibri</vt:lpstr>
      <vt:lpstr>Calibri Light</vt:lpstr>
      <vt:lpstr>ＭＳ Ｐゴシック</vt:lpstr>
      <vt:lpstr>Sommet bold</vt:lpstr>
      <vt:lpstr>ヒラギノ角ゴ Pro W3</vt:lpstr>
      <vt:lpstr>Arial</vt:lpstr>
      <vt:lpstr>Office Theme</vt:lpstr>
      <vt:lpstr>PowerPoint Presentation</vt:lpstr>
      <vt:lpstr>Focus areas  Chronic disease Multi-morbidity Integrated care Oral health Priority populations</vt:lpstr>
      <vt:lpstr>PowerPoint Presentation</vt:lpstr>
      <vt:lpstr>Examples of current SEaRCH projects</vt:lpstr>
      <vt:lpstr>Examples of other research we’re involved in </vt:lpstr>
      <vt:lpstr>Governance and accountabilities  SEaRCH Operational Group SESLHD Deputy Directorate CPHCE Steering Group</vt:lpstr>
      <vt:lpstr>Next steps  Strategic Framework (5 years) Location/cluster/network approaches - both PHC and priority  populations Meeting the physical health needs of people with mental health  conditions through PHC eHealth and informatics Meta-evaluation of integrated care initiatives</vt:lpstr>
      <vt:lpstr>Contacts</vt:lpstr>
    </vt:vector>
  </TitlesOfParts>
  <Company>University of New South Wales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Kearns</dc:creator>
  <cp:lastModifiedBy>Ben Harris-Roxas</cp:lastModifiedBy>
  <cp:revision>194</cp:revision>
  <cp:lastPrinted>2017-03-31T04:17:39Z</cp:lastPrinted>
  <dcterms:created xsi:type="dcterms:W3CDTF">2017-03-15T01:24:37Z</dcterms:created>
  <dcterms:modified xsi:type="dcterms:W3CDTF">2017-11-22T21:42:45Z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SBDocumentType">
    <vt:lpwstr>16</vt:lpwstr>
  </property>
  <property fmtid="{D5CDD505-2E9C-101B-9397-08002B2CF9AE}" pid="3" name="Order">
    <vt:lpwstr>6600.00000000000</vt:lpwstr>
  </property>
  <property fmtid="{D5CDD505-2E9C-101B-9397-08002B2CF9AE}" pid="4" name="Category">
    <vt:lpwstr>AGSM</vt:lpwstr>
  </property>
  <property fmtid="{D5CDD505-2E9C-101B-9397-08002B2CF9AE}" pid="5" name="ASBDepartment">
    <vt:lpwstr>8</vt:lpwstr>
  </property>
  <property fmtid="{D5CDD505-2E9C-101B-9397-08002B2CF9AE}" pid="6" name="ASBUpdatedDate">
    <vt:lpwstr>2015-09-08T00:00:00Z</vt:lpwstr>
  </property>
  <property fmtid="{D5CDD505-2E9C-101B-9397-08002B2CF9AE}" pid="7" name="ASBProgram">
    <vt:lpwstr>5</vt:lpwstr>
  </property>
  <property fmtid="{D5CDD505-2E9C-101B-9397-08002B2CF9AE}" pid="8" name="Format">
    <vt:lpwstr>PowerPoint</vt:lpwstr>
  </property>
  <property fmtid="{D5CDD505-2E9C-101B-9397-08002B2CF9AE}" pid="9" name="UnswBus_ResourceCategory">
    <vt:lpwstr>78;#AGSM|e641e8a1-99e5-404f-bd7c-35803f4d985d</vt:lpwstr>
  </property>
  <property fmtid="{D5CDD505-2E9C-101B-9397-08002B2CF9AE}" pid="10" name="UnswBus_ResourceType">
    <vt:lpwstr>Template</vt:lpwstr>
  </property>
  <property fmtid="{D5CDD505-2E9C-101B-9397-08002B2CF9AE}" pid="11" name="i7e4caf4883549738b3fce866cf588f7">
    <vt:lpwstr>AGSM|e641e8a1-99e5-404f-bd7c-35803f4d985d</vt:lpwstr>
  </property>
  <property fmtid="{D5CDD505-2E9C-101B-9397-08002B2CF9AE}" pid="12" name="TaxCatchAll">
    <vt:lpwstr>78;#AGSM|e641e8a1-99e5-404f-bd7c-35803f4d985d</vt:lpwstr>
  </property>
  <property fmtid="{D5CDD505-2E9C-101B-9397-08002B2CF9AE}" pid="13" name="l106d6d0667840b48999320499b4dd29">
    <vt:lpwstr/>
  </property>
  <property fmtid="{D5CDD505-2E9C-101B-9397-08002B2CF9AE}" pid="14" name="UnswBus_EnterpriseKeywords">
    <vt:lpwstr/>
  </property>
  <property fmtid="{D5CDD505-2E9C-101B-9397-08002B2CF9AE}" pid="15" name="cfdce602ab9848b4bf80c62eae0cddb3">
    <vt:lpwstr/>
  </property>
  <property fmtid="{D5CDD505-2E9C-101B-9397-08002B2CF9AE}" pid="16" name="UnswBus_SchoolUnit">
    <vt:lpwstr/>
  </property>
  <property fmtid="{D5CDD505-2E9C-101B-9397-08002B2CF9AE}" pid="17" name="UnswBus_Description">
    <vt:lpwstr>Branded templates produced by the UNSW Business School Marketing team</vt:lpwstr>
  </property>
</Properties>
</file>