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318" r:id="rId2"/>
    <p:sldId id="328" r:id="rId3"/>
    <p:sldId id="320" r:id="rId4"/>
    <p:sldId id="326" r:id="rId5"/>
    <p:sldId id="321" r:id="rId6"/>
    <p:sldId id="323" r:id="rId7"/>
    <p:sldId id="322" r:id="rId8"/>
    <p:sldId id="324" r:id="rId9"/>
    <p:sldId id="307" r:id="rId10"/>
  </p:sldIdLst>
  <p:sldSz cx="12192000" cy="6858000"/>
  <p:notesSz cx="10021888" cy="6888163"/>
  <p:embeddedFontLst>
    <p:embeddedFont>
      <p:font typeface="Amerigo BT" panose="020E0503050506020204" pitchFamily="34" charset="0"/>
      <p:regular r:id="rId13"/>
      <p:bold r:id="rId14"/>
      <p:italic r:id="rId15"/>
      <p:boldItalic r:id="rId16"/>
    </p:embeddedFont>
    <p:embeddedFont>
      <p:font typeface="Avenir Next LT Pro" panose="020B0504020202020204" pitchFamily="34" charset="0"/>
      <p:regular r:id="rId17"/>
      <p:bold r:id="rId18"/>
      <p:italic r:id="rId19"/>
      <p:boldItalic r:id="rId20"/>
    </p:embeddedFont>
    <p:embeddedFont>
      <p:font typeface="BadaBoom BB" panose="020B0603050302020204" pitchFamily="34" charset="0"/>
      <p:regular r:id="rId21"/>
    </p:embeddedFont>
    <p:embeddedFont>
      <p:font typeface="Bahnschrift Condensed" panose="020B0502040204020203" pitchFamily="34" charset="0"/>
      <p:regular r:id="rId22"/>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Eras Demi ITC" panose="020B0805030504020804" pitchFamily="34" charset="0"/>
      <p:regular r:id="rId30"/>
    </p:embeddedFont>
    <p:embeddedFont>
      <p:font typeface="Freestyle Script" panose="030804020302050B0404" pitchFamily="66"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e de Leeuw" initials="EdL" lastIdx="1" clrIdx="0">
    <p:extLst>
      <p:ext uri="{19B8F6BF-5375-455C-9EA6-DF929625EA0E}">
        <p15:presenceInfo xmlns:p15="http://schemas.microsoft.com/office/powerpoint/2012/main" userId="b2e9f50d03112e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00FF"/>
    <a:srgbClr val="EF99EF"/>
    <a:srgbClr val="145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9" d="100"/>
          <a:sy n="109"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AFD204-6A2C-48AB-926A-E055309C632F}"/>
              </a:ext>
            </a:extLst>
          </p:cNvPr>
          <p:cNvSpPr>
            <a:spLocks noGrp="1"/>
          </p:cNvSpPr>
          <p:nvPr>
            <p:ph type="hdr" sz="quarter"/>
          </p:nvPr>
        </p:nvSpPr>
        <p:spPr>
          <a:xfrm>
            <a:off x="0" y="1"/>
            <a:ext cx="4342818" cy="345604"/>
          </a:xfrm>
          <a:prstGeom prst="rect">
            <a:avLst/>
          </a:prstGeom>
        </p:spPr>
        <p:txBody>
          <a:bodyPr vert="horz" lIns="96634" tIns="48317" rIns="96634" bIns="48317" rtlCol="0"/>
          <a:lstStyle>
            <a:lvl1pPr algn="l">
              <a:defRPr sz="1300"/>
            </a:lvl1pPr>
          </a:lstStyle>
          <a:p>
            <a:endParaRPr lang="en-AU"/>
          </a:p>
        </p:txBody>
      </p:sp>
      <p:sp>
        <p:nvSpPr>
          <p:cNvPr id="3" name="Date Placeholder 2">
            <a:extLst>
              <a:ext uri="{FF2B5EF4-FFF2-40B4-BE49-F238E27FC236}">
                <a16:creationId xmlns:a16="http://schemas.microsoft.com/office/drawing/2014/main" id="{283AE7EB-A225-418F-9B6D-3AC5A1C44D8D}"/>
              </a:ext>
            </a:extLst>
          </p:cNvPr>
          <p:cNvSpPr>
            <a:spLocks noGrp="1"/>
          </p:cNvSpPr>
          <p:nvPr>
            <p:ph type="dt" sz="quarter" idx="1"/>
          </p:nvPr>
        </p:nvSpPr>
        <p:spPr>
          <a:xfrm>
            <a:off x="5676751" y="1"/>
            <a:ext cx="4342818" cy="345604"/>
          </a:xfrm>
          <a:prstGeom prst="rect">
            <a:avLst/>
          </a:prstGeom>
        </p:spPr>
        <p:txBody>
          <a:bodyPr vert="horz" lIns="96634" tIns="48317" rIns="96634" bIns="48317" rtlCol="0"/>
          <a:lstStyle>
            <a:lvl1pPr algn="r">
              <a:defRPr sz="1300"/>
            </a:lvl1pPr>
          </a:lstStyle>
          <a:p>
            <a:fld id="{61279AD1-0106-4EF3-B820-1F4C158F63DA}" type="datetimeFigureOut">
              <a:rPr lang="en-AU" smtClean="0"/>
              <a:t>8/09/2020</a:t>
            </a:fld>
            <a:endParaRPr lang="en-AU"/>
          </a:p>
        </p:txBody>
      </p:sp>
      <p:sp>
        <p:nvSpPr>
          <p:cNvPr id="4" name="Footer Placeholder 3">
            <a:extLst>
              <a:ext uri="{FF2B5EF4-FFF2-40B4-BE49-F238E27FC236}">
                <a16:creationId xmlns:a16="http://schemas.microsoft.com/office/drawing/2014/main" id="{50C68818-4342-4FC2-9D33-9D537561F300}"/>
              </a:ext>
            </a:extLst>
          </p:cNvPr>
          <p:cNvSpPr>
            <a:spLocks noGrp="1"/>
          </p:cNvSpPr>
          <p:nvPr>
            <p:ph type="ftr" sz="quarter" idx="2"/>
          </p:nvPr>
        </p:nvSpPr>
        <p:spPr>
          <a:xfrm>
            <a:off x="0" y="6542560"/>
            <a:ext cx="4342818" cy="345603"/>
          </a:xfrm>
          <a:prstGeom prst="rect">
            <a:avLst/>
          </a:prstGeom>
        </p:spPr>
        <p:txBody>
          <a:bodyPr vert="horz" lIns="96634" tIns="48317" rIns="96634" bIns="48317" rtlCol="0" anchor="b"/>
          <a:lstStyle>
            <a:lvl1pPr algn="l">
              <a:defRPr sz="1300"/>
            </a:lvl1pPr>
          </a:lstStyle>
          <a:p>
            <a:endParaRPr lang="en-AU"/>
          </a:p>
        </p:txBody>
      </p:sp>
      <p:sp>
        <p:nvSpPr>
          <p:cNvPr id="5" name="Slide Number Placeholder 4">
            <a:extLst>
              <a:ext uri="{FF2B5EF4-FFF2-40B4-BE49-F238E27FC236}">
                <a16:creationId xmlns:a16="http://schemas.microsoft.com/office/drawing/2014/main" id="{7EDE0DFF-75FD-4662-96C5-6A0E361AA349}"/>
              </a:ext>
            </a:extLst>
          </p:cNvPr>
          <p:cNvSpPr>
            <a:spLocks noGrp="1"/>
          </p:cNvSpPr>
          <p:nvPr>
            <p:ph type="sldNum" sz="quarter" idx="3"/>
          </p:nvPr>
        </p:nvSpPr>
        <p:spPr>
          <a:xfrm>
            <a:off x="5676751" y="6542560"/>
            <a:ext cx="4342818" cy="345603"/>
          </a:xfrm>
          <a:prstGeom prst="rect">
            <a:avLst/>
          </a:prstGeom>
        </p:spPr>
        <p:txBody>
          <a:bodyPr vert="horz" lIns="96634" tIns="48317" rIns="96634" bIns="48317" rtlCol="0" anchor="b"/>
          <a:lstStyle>
            <a:lvl1pPr algn="r">
              <a:defRPr sz="1300"/>
            </a:lvl1pPr>
          </a:lstStyle>
          <a:p>
            <a:fld id="{5F9383CE-03DA-47EB-B152-6809AE1407B9}" type="slidenum">
              <a:rPr lang="en-AU" smtClean="0"/>
              <a:t>‹#›</a:t>
            </a:fld>
            <a:endParaRPr lang="en-AU"/>
          </a:p>
        </p:txBody>
      </p:sp>
    </p:spTree>
    <p:extLst>
      <p:ext uri="{BB962C8B-B14F-4D97-AF65-F5344CB8AC3E}">
        <p14:creationId xmlns:p14="http://schemas.microsoft.com/office/powerpoint/2010/main" val="70838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818" cy="345604"/>
          </a:xfrm>
          <a:prstGeom prst="rect">
            <a:avLst/>
          </a:prstGeom>
        </p:spPr>
        <p:txBody>
          <a:bodyPr vert="horz" lIns="96634" tIns="48317" rIns="96634" bIns="48317" rtlCol="0"/>
          <a:lstStyle>
            <a:lvl1pPr algn="l">
              <a:defRPr sz="1300"/>
            </a:lvl1pPr>
          </a:lstStyle>
          <a:p>
            <a:endParaRPr lang="en-AU"/>
          </a:p>
        </p:txBody>
      </p:sp>
      <p:sp>
        <p:nvSpPr>
          <p:cNvPr id="3" name="Date Placeholder 2"/>
          <p:cNvSpPr>
            <a:spLocks noGrp="1"/>
          </p:cNvSpPr>
          <p:nvPr>
            <p:ph type="dt" idx="1"/>
          </p:nvPr>
        </p:nvSpPr>
        <p:spPr>
          <a:xfrm>
            <a:off x="5676751" y="1"/>
            <a:ext cx="4342818" cy="345604"/>
          </a:xfrm>
          <a:prstGeom prst="rect">
            <a:avLst/>
          </a:prstGeom>
        </p:spPr>
        <p:txBody>
          <a:bodyPr vert="horz" lIns="96634" tIns="48317" rIns="96634" bIns="48317" rtlCol="0"/>
          <a:lstStyle>
            <a:lvl1pPr algn="r">
              <a:defRPr sz="1300"/>
            </a:lvl1pPr>
          </a:lstStyle>
          <a:p>
            <a:fld id="{29AFBB13-5C42-4EAC-B4BE-BE1267CDDEC3}" type="datetimeFigureOut">
              <a:rPr lang="en-AU" smtClean="0"/>
              <a:t>8/09/2020</a:t>
            </a:fld>
            <a:endParaRPr lang="en-AU"/>
          </a:p>
        </p:txBody>
      </p:sp>
      <p:sp>
        <p:nvSpPr>
          <p:cNvPr id="4" name="Slide Image Placeholder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en-AU"/>
          </a:p>
        </p:txBody>
      </p:sp>
      <p:sp>
        <p:nvSpPr>
          <p:cNvPr id="5" name="Notes Placeholder 4"/>
          <p:cNvSpPr>
            <a:spLocks noGrp="1"/>
          </p:cNvSpPr>
          <p:nvPr>
            <p:ph type="body" sz="quarter" idx="3"/>
          </p:nvPr>
        </p:nvSpPr>
        <p:spPr>
          <a:xfrm>
            <a:off x="1002189" y="3314927"/>
            <a:ext cx="8017510" cy="2712215"/>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42560"/>
            <a:ext cx="4342818" cy="345603"/>
          </a:xfrm>
          <a:prstGeom prst="rect">
            <a:avLst/>
          </a:prstGeom>
        </p:spPr>
        <p:txBody>
          <a:bodyPr vert="horz" lIns="96634" tIns="48317" rIns="96634" bIns="48317" rtlCol="0" anchor="b"/>
          <a:lstStyle>
            <a:lvl1pPr algn="l">
              <a:defRPr sz="1300"/>
            </a:lvl1pPr>
          </a:lstStyle>
          <a:p>
            <a:endParaRPr lang="en-AU"/>
          </a:p>
        </p:txBody>
      </p:sp>
      <p:sp>
        <p:nvSpPr>
          <p:cNvPr id="7" name="Slide Number Placeholder 6"/>
          <p:cNvSpPr>
            <a:spLocks noGrp="1"/>
          </p:cNvSpPr>
          <p:nvPr>
            <p:ph type="sldNum" sz="quarter" idx="5"/>
          </p:nvPr>
        </p:nvSpPr>
        <p:spPr>
          <a:xfrm>
            <a:off x="5676751" y="6542560"/>
            <a:ext cx="4342818" cy="345603"/>
          </a:xfrm>
          <a:prstGeom prst="rect">
            <a:avLst/>
          </a:prstGeom>
        </p:spPr>
        <p:txBody>
          <a:bodyPr vert="horz" lIns="96634" tIns="48317" rIns="96634" bIns="48317" rtlCol="0" anchor="b"/>
          <a:lstStyle>
            <a:lvl1pPr algn="r">
              <a:defRPr sz="1300"/>
            </a:lvl1pPr>
          </a:lstStyle>
          <a:p>
            <a:fld id="{36F03508-8355-4B2D-8711-52FED12E79E0}" type="slidenum">
              <a:rPr lang="en-AU" smtClean="0"/>
              <a:t>‹#›</a:t>
            </a:fld>
            <a:endParaRPr lang="en-AU"/>
          </a:p>
        </p:txBody>
      </p:sp>
    </p:spTree>
    <p:extLst>
      <p:ext uri="{BB962C8B-B14F-4D97-AF65-F5344CB8AC3E}">
        <p14:creationId xmlns:p14="http://schemas.microsoft.com/office/powerpoint/2010/main" val="163655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89B4-3283-428B-A757-FAC7C47B7B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3EA70CF-4ADF-4F82-9381-244EBA63D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0E314E6-A014-4569-9331-09D9AA06B821}"/>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5" name="Footer Placeholder 4">
            <a:extLst>
              <a:ext uri="{FF2B5EF4-FFF2-40B4-BE49-F238E27FC236}">
                <a16:creationId xmlns:a16="http://schemas.microsoft.com/office/drawing/2014/main" id="{677DF139-D358-4487-B198-7DB3ECAB15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D5E7E8-7E4B-4252-8475-3C043E4022B5}"/>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312378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CF6D-C7C0-4118-ADD8-14442CB2B5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D7447A9-342C-4E22-B6DA-7D15C66A9C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9CEF3B-E1D6-4923-A945-68234474590D}"/>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5" name="Footer Placeholder 4">
            <a:extLst>
              <a:ext uri="{FF2B5EF4-FFF2-40B4-BE49-F238E27FC236}">
                <a16:creationId xmlns:a16="http://schemas.microsoft.com/office/drawing/2014/main" id="{26CCA966-0B36-4F8C-B180-53A4BCC06A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30DFAD-E2DE-46E2-BA03-735F86EE238C}"/>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246400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C4550-543A-4A3F-BF0D-4E84EFF9D1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56B714-64C7-4220-A223-99EC8BA787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9C4EB2-143A-4926-A236-016801EA1CF9}"/>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5" name="Footer Placeholder 4">
            <a:extLst>
              <a:ext uri="{FF2B5EF4-FFF2-40B4-BE49-F238E27FC236}">
                <a16:creationId xmlns:a16="http://schemas.microsoft.com/office/drawing/2014/main" id="{2536DB8F-B299-4649-8BB2-1ADCE27FB7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D75E8D-0FDF-4310-9573-4F8CF12BC327}"/>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360155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247B-835F-4AC1-B489-A999F3F257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28764C0-F352-4278-B032-70A398F5AB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C59E75-6D02-4CD8-962B-44D0995864BE}"/>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5" name="Footer Placeholder 4">
            <a:extLst>
              <a:ext uri="{FF2B5EF4-FFF2-40B4-BE49-F238E27FC236}">
                <a16:creationId xmlns:a16="http://schemas.microsoft.com/office/drawing/2014/main" id="{DAF1E4EF-4F1C-4315-B705-FF31FE9ECA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273A15-82C1-4229-BF2C-5F02FF39B6B2}"/>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90277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2A9D-7EB6-469C-A9C8-8B342E20F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B5772A-5501-4E5A-A4FC-58BFC6618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F72015-9628-4F71-8291-5BD22F1E17BA}"/>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5" name="Footer Placeholder 4">
            <a:extLst>
              <a:ext uri="{FF2B5EF4-FFF2-40B4-BE49-F238E27FC236}">
                <a16:creationId xmlns:a16="http://schemas.microsoft.com/office/drawing/2014/main" id="{FEA1A7AF-28A8-4D37-BB10-3F5FB82F19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4CF500-5A09-419E-89EE-D99743AE8507}"/>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236519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C008-55EE-41E5-BC38-7D1C41A285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AB5C87-91C2-4650-96C6-EBC2F1FD5B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578E6F0-A870-4DEE-A040-0E368747A1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4E41FBC-5CBF-462D-B001-A2A309E57AF6}"/>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6" name="Footer Placeholder 5">
            <a:extLst>
              <a:ext uri="{FF2B5EF4-FFF2-40B4-BE49-F238E27FC236}">
                <a16:creationId xmlns:a16="http://schemas.microsoft.com/office/drawing/2014/main" id="{9091485B-2E5B-4F56-A187-BE8CD73AF5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E1E2225-6431-4728-BE33-69134869BC16}"/>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18944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F562-C732-4D87-8E58-BD2165F5DB1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776762-E8DF-4719-9A39-07AF611450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9010B-3D81-4EA5-A7DF-4D85C07B64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B898F4F-83D9-413C-9E43-278928514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984750-A279-4900-80BB-D5CB75CC1D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931C3E1-3706-4042-92E3-296D81B181E3}"/>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8" name="Footer Placeholder 7">
            <a:extLst>
              <a:ext uri="{FF2B5EF4-FFF2-40B4-BE49-F238E27FC236}">
                <a16:creationId xmlns:a16="http://schemas.microsoft.com/office/drawing/2014/main" id="{BADD12A2-EDFB-40B6-8CFD-889B85AB00F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7521784-4F7F-4A2F-BE08-282E7E2F7E1B}"/>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2224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C8B7-7A88-42EB-AC01-67A82A97AAB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99E5B21-DBC2-4EDB-A583-6E3804854679}"/>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4" name="Footer Placeholder 3">
            <a:extLst>
              <a:ext uri="{FF2B5EF4-FFF2-40B4-BE49-F238E27FC236}">
                <a16:creationId xmlns:a16="http://schemas.microsoft.com/office/drawing/2014/main" id="{F5CD0038-37E6-4E76-87FB-FE461645D8A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648CA56-A03C-49F4-8885-E9DF74C33D56}"/>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148328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ADFE1-EFCF-4EE8-AA72-1D5C1DE81FCC}"/>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3" name="Footer Placeholder 2">
            <a:extLst>
              <a:ext uri="{FF2B5EF4-FFF2-40B4-BE49-F238E27FC236}">
                <a16:creationId xmlns:a16="http://schemas.microsoft.com/office/drawing/2014/main" id="{0A294CBC-4051-4ED9-94F9-3C344F7FFD5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8742488-428C-4B94-9278-0F9F0359A8EB}"/>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30228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7B2A-8A6C-4A4E-B981-AC42C6E0D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699BCC6-5EC2-4971-B3B2-74950BDA6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02130AB-5BEC-44E8-83AA-156A2501F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9C0D2F-C828-4F75-AF2F-EF307DA8265E}"/>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6" name="Footer Placeholder 5">
            <a:extLst>
              <a:ext uri="{FF2B5EF4-FFF2-40B4-BE49-F238E27FC236}">
                <a16:creationId xmlns:a16="http://schemas.microsoft.com/office/drawing/2014/main" id="{306F5727-C80E-47FB-BF4B-4F1EB41EEB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F9739C-ADEB-494B-9432-69BDB5208CF8}"/>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147267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9E-7FE2-4D8C-B58A-D0C16DEE6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4923EDF-E6CA-41AA-9BFE-295346AC9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BBC11BA-D475-4AA4-841C-8A448898A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9190CE-9209-4C52-AF14-AC9B6DD3A630}"/>
              </a:ext>
            </a:extLst>
          </p:cNvPr>
          <p:cNvSpPr>
            <a:spLocks noGrp="1"/>
          </p:cNvSpPr>
          <p:nvPr>
            <p:ph type="dt" sz="half" idx="10"/>
          </p:nvPr>
        </p:nvSpPr>
        <p:spPr/>
        <p:txBody>
          <a:bodyPr/>
          <a:lstStyle/>
          <a:p>
            <a:fld id="{059FE6AB-4C13-4459-8DDF-6B226BF66E4D}" type="datetimeFigureOut">
              <a:rPr lang="en-AU" smtClean="0"/>
              <a:t>8/09/2020</a:t>
            </a:fld>
            <a:endParaRPr lang="en-AU"/>
          </a:p>
        </p:txBody>
      </p:sp>
      <p:sp>
        <p:nvSpPr>
          <p:cNvPr id="6" name="Footer Placeholder 5">
            <a:extLst>
              <a:ext uri="{FF2B5EF4-FFF2-40B4-BE49-F238E27FC236}">
                <a16:creationId xmlns:a16="http://schemas.microsoft.com/office/drawing/2014/main" id="{3654D018-D6D6-4961-996F-9B990CF33D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CC15E0-1144-4E7D-9F17-376E14947D22}"/>
              </a:ext>
            </a:extLst>
          </p:cNvPr>
          <p:cNvSpPr>
            <a:spLocks noGrp="1"/>
          </p:cNvSpPr>
          <p:nvPr>
            <p:ph type="sldNum" sz="quarter" idx="12"/>
          </p:nvPr>
        </p:nvSpPr>
        <p:spPr/>
        <p:txBody>
          <a:bodyPr/>
          <a:lstStyle/>
          <a:p>
            <a:fld id="{6ED346A1-6E22-46A3-BB17-F4E71D4B2948}" type="slidenum">
              <a:rPr lang="en-AU" smtClean="0"/>
              <a:t>‹#›</a:t>
            </a:fld>
            <a:endParaRPr lang="en-AU"/>
          </a:p>
        </p:txBody>
      </p:sp>
    </p:spTree>
    <p:extLst>
      <p:ext uri="{BB962C8B-B14F-4D97-AF65-F5344CB8AC3E}">
        <p14:creationId xmlns:p14="http://schemas.microsoft.com/office/powerpoint/2010/main" val="279533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F1C1B1-F5F1-4B55-B74E-88DE20E8A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53CA9A7-3578-4391-A4C2-A8A817A76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C02674-F839-446C-83FC-AADA96D01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FE6AB-4C13-4459-8DDF-6B226BF66E4D}" type="datetimeFigureOut">
              <a:rPr lang="en-AU" smtClean="0"/>
              <a:t>8/09/2020</a:t>
            </a:fld>
            <a:endParaRPr lang="en-AU"/>
          </a:p>
        </p:txBody>
      </p:sp>
      <p:sp>
        <p:nvSpPr>
          <p:cNvPr id="5" name="Footer Placeholder 4">
            <a:extLst>
              <a:ext uri="{FF2B5EF4-FFF2-40B4-BE49-F238E27FC236}">
                <a16:creationId xmlns:a16="http://schemas.microsoft.com/office/drawing/2014/main" id="{047399EA-7CB1-4E87-A2A6-942700975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84C14F-264D-4EAB-9EBF-6C80346AF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346A1-6E22-46A3-BB17-F4E71D4B2948}" type="slidenum">
              <a:rPr lang="en-AU" smtClean="0"/>
              <a:t>‹#›</a:t>
            </a:fld>
            <a:endParaRPr lang="en-AU"/>
          </a:p>
        </p:txBody>
      </p:sp>
    </p:spTree>
    <p:extLst>
      <p:ext uri="{BB962C8B-B14F-4D97-AF65-F5344CB8AC3E}">
        <p14:creationId xmlns:p14="http://schemas.microsoft.com/office/powerpoint/2010/main" val="38209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ingham institute logo">
            <a:extLst>
              <a:ext uri="{FF2B5EF4-FFF2-40B4-BE49-F238E27FC236}">
                <a16:creationId xmlns:a16="http://schemas.microsoft.com/office/drawing/2014/main" id="{70753D37-11EB-43DB-95FD-83A2A84581A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67453" y="4824817"/>
            <a:ext cx="2124547" cy="898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53D8267-1A90-40C5-B9E0-2A7D1333FA91}"/>
              </a:ext>
            </a:extLst>
          </p:cNvPr>
          <p:cNvSpPr/>
          <p:nvPr/>
        </p:nvSpPr>
        <p:spPr>
          <a:xfrm>
            <a:off x="-1" y="1134400"/>
            <a:ext cx="12192001" cy="2770502"/>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lnSpc>
                <a:spcPts val="10000"/>
              </a:lnSpc>
            </a:pPr>
            <a:r>
              <a:rPr lang="en-US" sz="138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(H</a:t>
            </a:r>
            <a:r>
              <a:rPr lang="en-US" sz="115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ealth</a:t>
            </a:r>
            <a:r>
              <a:rPr lang="en-US" sz="138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 E</a:t>
            </a:r>
            <a:r>
              <a:rPr lang="en-US" sz="115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quity</a:t>
            </a:r>
            <a:r>
              <a:rPr lang="en-US" sz="138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 S</a:t>
            </a:r>
            <a:r>
              <a:rPr lang="en-US" sz="115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trategies</a:t>
            </a:r>
            <a:r>
              <a:rPr lang="en-US" sz="138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 </a:t>
            </a:r>
            <a:r>
              <a:rPr lang="en-US" sz="115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&amp; </a:t>
            </a:r>
            <a:r>
              <a:rPr lang="en-US" sz="138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rPr>
              <a:t>CPHCE</a:t>
            </a:r>
            <a:endParaRPr lang="en-US" sz="11500" dirty="0">
              <a:ln w="12700" cmpd="sng">
                <a:solidFill>
                  <a:sysClr val="windowText" lastClr="000000"/>
                </a:solidFill>
                <a:prstDash val="solid"/>
              </a:ln>
              <a:gradFill>
                <a:gsLst>
                  <a:gs pos="0">
                    <a:srgbClr val="FF0000"/>
                  </a:gs>
                  <a:gs pos="4000">
                    <a:srgbClr val="C00000"/>
                  </a:gs>
                  <a:gs pos="87000">
                    <a:schemeClr val="accent2">
                      <a:lumMod val="20000"/>
                      <a:lumOff val="80000"/>
                    </a:schemeClr>
                  </a:gs>
                </a:gsLst>
                <a:lin ang="5400000"/>
              </a:gradFill>
              <a:effectLst>
                <a:glow rad="101600">
                  <a:schemeClr val="bg2">
                    <a:lumMod val="90000"/>
                    <a:alpha val="60000"/>
                  </a:schemeClr>
                </a:glow>
              </a:effectLst>
              <a:latin typeface="BadaBoom BB" panose="02000506020000020004" pitchFamily="2" charset="0"/>
            </a:endParaRPr>
          </a:p>
        </p:txBody>
      </p:sp>
      <p:pic>
        <p:nvPicPr>
          <p:cNvPr id="3" name="Picture 2">
            <a:extLst>
              <a:ext uri="{FF2B5EF4-FFF2-40B4-BE49-F238E27FC236}">
                <a16:creationId xmlns:a16="http://schemas.microsoft.com/office/drawing/2014/main" id="{93F61325-A71F-4AE2-B4EF-9788B9D1D11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22117" y="5649362"/>
            <a:ext cx="2069883" cy="1208638"/>
          </a:xfrm>
          <a:prstGeom prst="rect">
            <a:avLst/>
          </a:prstGeom>
        </p:spPr>
      </p:pic>
      <p:pic>
        <p:nvPicPr>
          <p:cNvPr id="6" name="Picture 4" descr="Image result for swslhd logo">
            <a:extLst>
              <a:ext uri="{FF2B5EF4-FFF2-40B4-BE49-F238E27FC236}">
                <a16:creationId xmlns:a16="http://schemas.microsoft.com/office/drawing/2014/main" id="{A7A1A28F-3DC7-441C-854D-7637C0AD8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77" y="6322354"/>
            <a:ext cx="1552353" cy="415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303D32-C64B-46F0-9543-29A33D401A19}"/>
              </a:ext>
            </a:extLst>
          </p:cNvPr>
          <p:cNvSpPr txBox="1"/>
          <p:nvPr/>
        </p:nvSpPr>
        <p:spPr>
          <a:xfrm>
            <a:off x="1724186" y="4228837"/>
            <a:ext cx="8743628" cy="1569660"/>
          </a:xfrm>
          <a:prstGeom prst="rect">
            <a:avLst/>
          </a:prstGeom>
          <a:noFill/>
        </p:spPr>
        <p:txBody>
          <a:bodyPr wrap="square" rtlCol="0">
            <a:spAutoFit/>
          </a:bodyPr>
          <a:lstStyle/>
          <a:p>
            <a:pPr algn="ctr"/>
            <a:r>
              <a:rPr lang="en-AU" sz="9600" dirty="0">
                <a:solidFill>
                  <a:schemeClr val="accent6">
                    <a:lumMod val="50000"/>
                  </a:schemeClr>
                </a:solidFill>
                <a:effectLst>
                  <a:glow rad="101600">
                    <a:schemeClr val="bg1">
                      <a:alpha val="60000"/>
                    </a:schemeClr>
                  </a:glow>
                </a:effectLst>
                <a:latin typeface="Freestyle Script" panose="030804020302050B0404" pitchFamily="66" charset="0"/>
              </a:rPr>
              <a:t>Evelyne de Leeuw</a:t>
            </a:r>
          </a:p>
        </p:txBody>
      </p:sp>
      <p:grpSp>
        <p:nvGrpSpPr>
          <p:cNvPr id="7" name="Group 6">
            <a:extLst>
              <a:ext uri="{FF2B5EF4-FFF2-40B4-BE49-F238E27FC236}">
                <a16:creationId xmlns:a16="http://schemas.microsoft.com/office/drawing/2014/main" id="{54075008-0F1E-47A8-9AA8-180BADFFE208}"/>
              </a:ext>
            </a:extLst>
          </p:cNvPr>
          <p:cNvGrpSpPr/>
          <p:nvPr/>
        </p:nvGrpSpPr>
        <p:grpSpPr>
          <a:xfrm>
            <a:off x="4634268" y="5669943"/>
            <a:ext cx="2923463" cy="1200329"/>
            <a:chOff x="6713479" y="5586416"/>
            <a:chExt cx="2923463" cy="1200329"/>
          </a:xfrm>
        </p:grpSpPr>
        <p:sp>
          <p:nvSpPr>
            <p:cNvPr id="10" name="TextBox 9">
              <a:extLst>
                <a:ext uri="{FF2B5EF4-FFF2-40B4-BE49-F238E27FC236}">
                  <a16:creationId xmlns:a16="http://schemas.microsoft.com/office/drawing/2014/main" id="{F993FB89-503F-4940-9071-EE3477B4C8AB}"/>
                </a:ext>
              </a:extLst>
            </p:cNvPr>
            <p:cNvSpPr txBox="1"/>
            <p:nvPr/>
          </p:nvSpPr>
          <p:spPr>
            <a:xfrm>
              <a:off x="7470964" y="5586416"/>
              <a:ext cx="2165978" cy="1200329"/>
            </a:xfrm>
            <a:prstGeom prst="rect">
              <a:avLst/>
            </a:prstGeom>
            <a:noFill/>
          </p:spPr>
          <p:txBody>
            <a:bodyPr wrap="none" rtlCol="0">
              <a:spAutoFit/>
            </a:bodyPr>
            <a:lstStyle/>
            <a:p>
              <a:pPr algn="r"/>
              <a:r>
                <a:rPr lang="en-US" dirty="0">
                  <a:solidFill>
                    <a:schemeClr val="tx1">
                      <a:lumMod val="65000"/>
                      <a:lumOff val="35000"/>
                    </a:schemeClr>
                  </a:solidFill>
                  <a:latin typeface="Eras Demi ITC" panose="020B0805030504020804" pitchFamily="34" charset="0"/>
                </a:rPr>
                <a:t>@</a:t>
              </a:r>
              <a:r>
                <a:rPr lang="en-US" dirty="0" err="1">
                  <a:solidFill>
                    <a:schemeClr val="tx1">
                      <a:lumMod val="65000"/>
                      <a:lumOff val="35000"/>
                    </a:schemeClr>
                  </a:solidFill>
                  <a:latin typeface="Eras Demi ITC" panose="020B0805030504020804" pitchFamily="34" charset="0"/>
                </a:rPr>
                <a:t>evelynedeleeuw</a:t>
              </a:r>
              <a:endParaRPr lang="en-US" dirty="0">
                <a:solidFill>
                  <a:schemeClr val="tx1">
                    <a:lumMod val="65000"/>
                    <a:lumOff val="35000"/>
                  </a:schemeClr>
                </a:solidFill>
                <a:latin typeface="Eras Demi ITC" panose="020B0805030504020804" pitchFamily="34" charset="0"/>
              </a:endParaRPr>
            </a:p>
            <a:p>
              <a:pPr algn="r"/>
              <a:r>
                <a:rPr lang="en-US" dirty="0">
                  <a:solidFill>
                    <a:schemeClr val="tx1">
                      <a:lumMod val="65000"/>
                      <a:lumOff val="35000"/>
                    </a:schemeClr>
                  </a:solidFill>
                  <a:latin typeface="Eras Demi ITC" panose="020B0805030504020804" pitchFamily="34" charset="0"/>
                </a:rPr>
                <a:t>@</a:t>
              </a:r>
              <a:r>
                <a:rPr lang="en-US" dirty="0" err="1">
                  <a:solidFill>
                    <a:schemeClr val="tx1">
                      <a:lumMod val="65000"/>
                      <a:lumOff val="35000"/>
                    </a:schemeClr>
                  </a:solidFill>
                  <a:latin typeface="Eras Demi ITC" panose="020B0805030504020804" pitchFamily="34" charset="0"/>
                </a:rPr>
                <a:t>CHETRE_au</a:t>
              </a:r>
              <a:endParaRPr lang="en-US" dirty="0">
                <a:solidFill>
                  <a:schemeClr val="tx1">
                    <a:lumMod val="65000"/>
                    <a:lumOff val="35000"/>
                  </a:schemeClr>
                </a:solidFill>
                <a:latin typeface="Eras Demi ITC" panose="020B0805030504020804" pitchFamily="34" charset="0"/>
              </a:endParaRPr>
            </a:p>
            <a:p>
              <a:pPr algn="r"/>
              <a:r>
                <a:rPr lang="en-US" dirty="0">
                  <a:solidFill>
                    <a:schemeClr val="tx1">
                      <a:lumMod val="65000"/>
                      <a:lumOff val="35000"/>
                    </a:schemeClr>
                  </a:solidFill>
                  <a:latin typeface="Eras Demi ITC" panose="020B0805030504020804" pitchFamily="34" charset="0"/>
                </a:rPr>
                <a:t>@</a:t>
              </a:r>
              <a:r>
                <a:rPr lang="en-US" dirty="0" err="1">
                  <a:solidFill>
                    <a:schemeClr val="tx1">
                      <a:lumMod val="65000"/>
                      <a:lumOff val="35000"/>
                    </a:schemeClr>
                  </a:solidFill>
                  <a:latin typeface="Eras Demi ITC" panose="020B0805030504020804" pitchFamily="34" charset="0"/>
                </a:rPr>
                <a:t>UrbanHInc</a:t>
              </a:r>
              <a:endParaRPr lang="en-US" dirty="0">
                <a:solidFill>
                  <a:schemeClr val="tx1">
                    <a:lumMod val="65000"/>
                    <a:lumOff val="35000"/>
                  </a:schemeClr>
                </a:solidFill>
                <a:latin typeface="Eras Demi ITC" panose="020B0805030504020804" pitchFamily="34" charset="0"/>
              </a:endParaRPr>
            </a:p>
            <a:p>
              <a:pPr algn="r"/>
              <a:r>
                <a:rPr lang="en-US" dirty="0">
                  <a:solidFill>
                    <a:schemeClr val="tx1">
                      <a:lumMod val="65000"/>
                      <a:lumOff val="35000"/>
                    </a:schemeClr>
                  </a:solidFill>
                  <a:latin typeface="Eras Demi ITC" panose="020B0805030504020804" pitchFamily="34" charset="0"/>
                </a:rPr>
                <a:t>@</a:t>
              </a:r>
              <a:r>
                <a:rPr lang="en-US" dirty="0" err="1">
                  <a:solidFill>
                    <a:schemeClr val="tx1">
                      <a:lumMod val="65000"/>
                      <a:lumOff val="35000"/>
                    </a:schemeClr>
                  </a:solidFill>
                  <a:latin typeface="Eras Demi ITC" panose="020B0805030504020804" pitchFamily="34" charset="0"/>
                </a:rPr>
                <a:t>urban_healthy</a:t>
              </a:r>
              <a:endParaRPr lang="en-US" dirty="0">
                <a:solidFill>
                  <a:schemeClr val="tx1">
                    <a:lumMod val="65000"/>
                    <a:lumOff val="35000"/>
                  </a:schemeClr>
                </a:solidFill>
                <a:latin typeface="Eras Demi ITC" panose="020B0805030504020804" pitchFamily="34" charset="0"/>
              </a:endParaRPr>
            </a:p>
          </p:txBody>
        </p:sp>
        <p:pic>
          <p:nvPicPr>
            <p:cNvPr id="12" name="Picture 2" descr="https://image.freepik.com/free-icon/twitter-logo_318-40209.jpg">
              <a:extLst>
                <a:ext uri="{FF2B5EF4-FFF2-40B4-BE49-F238E27FC236}">
                  <a16:creationId xmlns:a16="http://schemas.microsoft.com/office/drawing/2014/main" id="{92B31CAA-06EE-42F7-9C64-EB708B3880F0}"/>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3479" y="5723600"/>
              <a:ext cx="1063145" cy="106314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A close up of a logo&#10;&#10;Description automatically generated">
            <a:extLst>
              <a:ext uri="{FF2B5EF4-FFF2-40B4-BE49-F238E27FC236}">
                <a16:creationId xmlns:a16="http://schemas.microsoft.com/office/drawing/2014/main" id="{DCC6768B-E387-4DD4-9D0B-C4E1F1CEC4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77" y="4513633"/>
            <a:ext cx="1673009" cy="1673009"/>
          </a:xfrm>
          <a:prstGeom prst="rect">
            <a:avLst/>
          </a:prstGeom>
        </p:spPr>
      </p:pic>
    </p:spTree>
    <p:extLst>
      <p:ext uri="{BB962C8B-B14F-4D97-AF65-F5344CB8AC3E}">
        <p14:creationId xmlns:p14="http://schemas.microsoft.com/office/powerpoint/2010/main" val="17953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34" presetClass="emph" presetSubtype="0" fill="hold" grpId="0" nodeType="withEffect">
                                  <p:stCondLst>
                                    <p:cond delay="0"/>
                                  </p:stCondLst>
                                  <p:iterate type="lt">
                                    <p:tmPct val="10000"/>
                                  </p:iterate>
                                  <p:childTnLst>
                                    <p:animMotion origin="layout" path="M 0 0 L 0 -0.07222 " pathEditMode="relative" rAng="0" ptsTypes="AA">
                                      <p:cBhvr>
                                        <p:cTn id="8" dur="250" accel="50000" decel="50000" autoRev="1" fill="hold">
                                          <p:stCondLst>
                                            <p:cond delay="0"/>
                                          </p:stCondLst>
                                        </p:cTn>
                                        <p:tgtEl>
                                          <p:spTgt spid="2"/>
                                        </p:tgtEl>
                                        <p:attrNameLst>
                                          <p:attrName>ppt_x</p:attrName>
                                          <p:attrName>ppt_y</p:attrName>
                                        </p:attrNameLst>
                                      </p:cBhvr>
                                      <p:rCtr x="0" y="-3611"/>
                                    </p:animMotion>
                                    <p:animRot by="1500000">
                                      <p:cBhvr>
                                        <p:cTn id="9" dur="125" fill="hold">
                                          <p:stCondLst>
                                            <p:cond delay="0"/>
                                          </p:stCondLst>
                                        </p:cTn>
                                        <p:tgtEl>
                                          <p:spTgt spid="2"/>
                                        </p:tgtEl>
                                        <p:attrNameLst>
                                          <p:attrName>r</p:attrName>
                                        </p:attrNameLst>
                                      </p:cBhvr>
                                    </p:animRot>
                                    <p:animRot by="-1500000">
                                      <p:cBhvr>
                                        <p:cTn id="10" dur="125" fill="hold">
                                          <p:stCondLst>
                                            <p:cond delay="125"/>
                                          </p:stCondLst>
                                        </p:cTn>
                                        <p:tgtEl>
                                          <p:spTgt spid="2"/>
                                        </p:tgtEl>
                                        <p:attrNameLst>
                                          <p:attrName>r</p:attrName>
                                        </p:attrNameLst>
                                      </p:cBhvr>
                                    </p:animRot>
                                    <p:animRot by="-1500000">
                                      <p:cBhvr>
                                        <p:cTn id="11" dur="125" fill="hold">
                                          <p:stCondLst>
                                            <p:cond delay="250"/>
                                          </p:stCondLst>
                                        </p:cTn>
                                        <p:tgtEl>
                                          <p:spTgt spid="2"/>
                                        </p:tgtEl>
                                        <p:attrNameLst>
                                          <p:attrName>r</p:attrName>
                                        </p:attrNameLst>
                                      </p:cBhvr>
                                    </p:animRot>
                                    <p:animRot by="1500000">
                                      <p:cBhvr>
                                        <p:cTn id="12" dur="125" fill="hold">
                                          <p:stCondLst>
                                            <p:cond delay="375"/>
                                          </p:stCondLst>
                                        </p:cTn>
                                        <p:tgtEl>
                                          <p:spTgt spid="2"/>
                                        </p:tgtEl>
                                        <p:attrNameLst>
                                          <p:attrName>r</p:attrName>
                                        </p:attrNameLst>
                                      </p:cBhvr>
                                    </p:animRot>
                                  </p:childTnLst>
                                </p:cTn>
                              </p:par>
                            </p:childTnLst>
                          </p:cTn>
                        </p:par>
                        <p:par>
                          <p:cTn id="13" fill="hold">
                            <p:stCondLst>
                              <p:cond delay="195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9590C6-256F-4E41-84D5-3617D2FDD515}"/>
              </a:ext>
            </a:extLst>
          </p:cNvPr>
          <p:cNvPicPr>
            <a:picLocks noChangeAspect="1"/>
          </p:cNvPicPr>
          <p:nvPr/>
        </p:nvPicPr>
        <p:blipFill>
          <a:blip r:embed="rId2"/>
          <a:stretch>
            <a:fillRect/>
          </a:stretch>
        </p:blipFill>
        <p:spPr>
          <a:xfrm>
            <a:off x="209596" y="1149304"/>
            <a:ext cx="2808018" cy="3918055"/>
          </a:xfrm>
          <a:prstGeom prst="rect">
            <a:avLst/>
          </a:prstGeom>
        </p:spPr>
      </p:pic>
      <p:pic>
        <p:nvPicPr>
          <p:cNvPr id="3" name="Picture 2">
            <a:extLst>
              <a:ext uri="{FF2B5EF4-FFF2-40B4-BE49-F238E27FC236}">
                <a16:creationId xmlns:a16="http://schemas.microsoft.com/office/drawing/2014/main" id="{55788BEE-DB6D-4192-9873-3992AE9984D8}"/>
              </a:ext>
            </a:extLst>
          </p:cNvPr>
          <p:cNvPicPr>
            <a:picLocks noChangeAspect="1"/>
          </p:cNvPicPr>
          <p:nvPr/>
        </p:nvPicPr>
        <p:blipFill>
          <a:blip r:embed="rId3"/>
          <a:stretch>
            <a:fillRect/>
          </a:stretch>
        </p:blipFill>
        <p:spPr>
          <a:xfrm>
            <a:off x="3056932" y="1149304"/>
            <a:ext cx="3160462" cy="2227454"/>
          </a:xfrm>
          <a:prstGeom prst="rect">
            <a:avLst/>
          </a:prstGeom>
        </p:spPr>
      </p:pic>
      <p:pic>
        <p:nvPicPr>
          <p:cNvPr id="4" name="Picture 3">
            <a:extLst>
              <a:ext uri="{FF2B5EF4-FFF2-40B4-BE49-F238E27FC236}">
                <a16:creationId xmlns:a16="http://schemas.microsoft.com/office/drawing/2014/main" id="{442879F2-8D92-4769-8A88-3B8F471A92B4}"/>
              </a:ext>
            </a:extLst>
          </p:cNvPr>
          <p:cNvPicPr>
            <a:picLocks noChangeAspect="1"/>
          </p:cNvPicPr>
          <p:nvPr/>
        </p:nvPicPr>
        <p:blipFill>
          <a:blip r:embed="rId4"/>
          <a:stretch>
            <a:fillRect/>
          </a:stretch>
        </p:blipFill>
        <p:spPr>
          <a:xfrm>
            <a:off x="6256712" y="1149303"/>
            <a:ext cx="2777790" cy="3918055"/>
          </a:xfrm>
          <a:prstGeom prst="rect">
            <a:avLst/>
          </a:prstGeom>
        </p:spPr>
      </p:pic>
      <p:pic>
        <p:nvPicPr>
          <p:cNvPr id="5" name="Picture 4">
            <a:extLst>
              <a:ext uri="{FF2B5EF4-FFF2-40B4-BE49-F238E27FC236}">
                <a16:creationId xmlns:a16="http://schemas.microsoft.com/office/drawing/2014/main" id="{777D80BE-978F-43A6-9C05-52534C69E7C7}"/>
              </a:ext>
            </a:extLst>
          </p:cNvPr>
          <p:cNvPicPr>
            <a:picLocks noChangeAspect="1"/>
          </p:cNvPicPr>
          <p:nvPr/>
        </p:nvPicPr>
        <p:blipFill>
          <a:blip r:embed="rId5"/>
          <a:stretch>
            <a:fillRect/>
          </a:stretch>
        </p:blipFill>
        <p:spPr>
          <a:xfrm>
            <a:off x="9073820" y="1149303"/>
            <a:ext cx="2776002" cy="3918055"/>
          </a:xfrm>
          <a:prstGeom prst="rect">
            <a:avLst/>
          </a:prstGeom>
        </p:spPr>
      </p:pic>
      <p:sp>
        <p:nvSpPr>
          <p:cNvPr id="6" name="TextBox 5">
            <a:extLst>
              <a:ext uri="{FF2B5EF4-FFF2-40B4-BE49-F238E27FC236}">
                <a16:creationId xmlns:a16="http://schemas.microsoft.com/office/drawing/2014/main" id="{04EE5693-B113-42C2-8DBF-8ADD9A1FA078}"/>
              </a:ext>
            </a:extLst>
          </p:cNvPr>
          <p:cNvSpPr txBox="1"/>
          <p:nvPr/>
        </p:nvSpPr>
        <p:spPr>
          <a:xfrm>
            <a:off x="1061198" y="4950068"/>
            <a:ext cx="1120821" cy="646331"/>
          </a:xfrm>
          <a:prstGeom prst="rect">
            <a:avLst/>
          </a:prstGeom>
          <a:noFill/>
        </p:spPr>
        <p:txBody>
          <a:bodyPr wrap="none" rtlCol="0">
            <a:spAutoFit/>
          </a:bodyPr>
          <a:lstStyle/>
          <a:p>
            <a:pPr algn="ctr"/>
            <a:r>
              <a:rPr lang="en-AU" sz="3600" dirty="0">
                <a:effectLst>
                  <a:outerShdw blurRad="50800" dist="38100" dir="5400000" algn="t" rotWithShape="0">
                    <a:prstClr val="black">
                      <a:alpha val="40000"/>
                    </a:prstClr>
                  </a:outerShdw>
                </a:effectLst>
              </a:rPr>
              <a:t>2004</a:t>
            </a:r>
          </a:p>
        </p:txBody>
      </p:sp>
      <p:sp>
        <p:nvSpPr>
          <p:cNvPr id="7" name="TextBox 6">
            <a:extLst>
              <a:ext uri="{FF2B5EF4-FFF2-40B4-BE49-F238E27FC236}">
                <a16:creationId xmlns:a16="http://schemas.microsoft.com/office/drawing/2014/main" id="{A72E6B15-CB39-41B6-84D7-24D95DDC6E41}"/>
              </a:ext>
            </a:extLst>
          </p:cNvPr>
          <p:cNvSpPr txBox="1"/>
          <p:nvPr/>
        </p:nvSpPr>
        <p:spPr>
          <a:xfrm>
            <a:off x="4084756" y="4950068"/>
            <a:ext cx="1120821" cy="646331"/>
          </a:xfrm>
          <a:prstGeom prst="rect">
            <a:avLst/>
          </a:prstGeom>
          <a:noFill/>
        </p:spPr>
        <p:txBody>
          <a:bodyPr wrap="none" rtlCol="0">
            <a:spAutoFit/>
          </a:bodyPr>
          <a:lstStyle/>
          <a:p>
            <a:pPr algn="ctr"/>
            <a:r>
              <a:rPr lang="en-AU" sz="3600" dirty="0">
                <a:effectLst>
                  <a:outerShdw blurRad="50800" dist="38100" dir="5400000" algn="t" rotWithShape="0">
                    <a:prstClr val="black">
                      <a:alpha val="40000"/>
                    </a:prstClr>
                  </a:outerShdw>
                </a:effectLst>
              </a:rPr>
              <a:t>2015</a:t>
            </a:r>
          </a:p>
        </p:txBody>
      </p:sp>
      <p:sp>
        <p:nvSpPr>
          <p:cNvPr id="8" name="TextBox 7">
            <a:extLst>
              <a:ext uri="{FF2B5EF4-FFF2-40B4-BE49-F238E27FC236}">
                <a16:creationId xmlns:a16="http://schemas.microsoft.com/office/drawing/2014/main" id="{41009212-B16D-436A-B95E-0152D487592B}"/>
              </a:ext>
            </a:extLst>
          </p:cNvPr>
          <p:cNvSpPr txBox="1"/>
          <p:nvPr/>
        </p:nvSpPr>
        <p:spPr>
          <a:xfrm>
            <a:off x="7093201" y="4950068"/>
            <a:ext cx="1120821" cy="646331"/>
          </a:xfrm>
          <a:prstGeom prst="rect">
            <a:avLst/>
          </a:prstGeom>
          <a:noFill/>
        </p:spPr>
        <p:txBody>
          <a:bodyPr wrap="none" rtlCol="0">
            <a:spAutoFit/>
          </a:bodyPr>
          <a:lstStyle/>
          <a:p>
            <a:pPr algn="ctr"/>
            <a:r>
              <a:rPr lang="en-AU" sz="3600" dirty="0">
                <a:effectLst>
                  <a:outerShdw blurRad="50800" dist="38100" dir="5400000" algn="t" rotWithShape="0">
                    <a:prstClr val="black">
                      <a:alpha val="40000"/>
                    </a:prstClr>
                  </a:outerShdw>
                </a:effectLst>
              </a:rPr>
              <a:t>2017</a:t>
            </a:r>
          </a:p>
        </p:txBody>
      </p:sp>
      <p:sp>
        <p:nvSpPr>
          <p:cNvPr id="9" name="TextBox 8">
            <a:extLst>
              <a:ext uri="{FF2B5EF4-FFF2-40B4-BE49-F238E27FC236}">
                <a16:creationId xmlns:a16="http://schemas.microsoft.com/office/drawing/2014/main" id="{C65D787D-EC21-4226-A297-3160E99F6E52}"/>
              </a:ext>
            </a:extLst>
          </p:cNvPr>
          <p:cNvSpPr txBox="1"/>
          <p:nvPr/>
        </p:nvSpPr>
        <p:spPr>
          <a:xfrm>
            <a:off x="9909415" y="4941330"/>
            <a:ext cx="1120821" cy="646331"/>
          </a:xfrm>
          <a:prstGeom prst="rect">
            <a:avLst/>
          </a:prstGeom>
          <a:noFill/>
        </p:spPr>
        <p:txBody>
          <a:bodyPr wrap="none" rtlCol="0">
            <a:spAutoFit/>
          </a:bodyPr>
          <a:lstStyle/>
          <a:p>
            <a:pPr algn="ctr"/>
            <a:r>
              <a:rPr lang="en-AU" sz="3600" dirty="0">
                <a:effectLst>
                  <a:outerShdw blurRad="50800" dist="38100" dir="5400000" algn="t" rotWithShape="0">
                    <a:prstClr val="black">
                      <a:alpha val="40000"/>
                    </a:prstClr>
                  </a:outerShdw>
                </a:effectLst>
              </a:rPr>
              <a:t>2020</a:t>
            </a:r>
          </a:p>
        </p:txBody>
      </p:sp>
    </p:spTree>
    <p:extLst>
      <p:ext uri="{BB962C8B-B14F-4D97-AF65-F5344CB8AC3E}">
        <p14:creationId xmlns:p14="http://schemas.microsoft.com/office/powerpoint/2010/main" val="10093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2"/>
                                        </p:tgtEl>
                                        <p:attrNameLst>
                                          <p:attrName>style.opacity</p:attrName>
                                        </p:attrNameLst>
                                      </p:cBhvr>
                                      <p:to>
                                        <p:strVal val="0.5"/>
                                      </p:to>
                                    </p:set>
                                    <p:animEffect filter="image" prLst="opacity: 0.5">
                                      <p:cBhvr rctx="IE">
                                        <p:cTn id="9"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1D767-0DBF-4268-ABF0-589C0A8E8D30}"/>
              </a:ext>
            </a:extLst>
          </p:cNvPr>
          <p:cNvSpPr/>
          <p:nvPr/>
        </p:nvSpPr>
        <p:spPr>
          <a:xfrm>
            <a:off x="-95250" y="-187005"/>
            <a:ext cx="9815508"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A quick reminder: what is </a:t>
            </a:r>
            <a:r>
              <a:rPr lang="en-US" sz="6000" i="1" dirty="0">
                <a:ln w="10541" cmpd="sng">
                  <a:solidFill>
                    <a:srgbClr val="4472C4">
                      <a:shade val="88000"/>
                      <a:satMod val="110000"/>
                    </a:srgbClr>
                  </a:solidFill>
                  <a:prstDash val="solid"/>
                </a:ln>
                <a:solidFill>
                  <a:srgbClr val="FF0000"/>
                </a:solidFill>
                <a:latin typeface="Bahnschrift Condensed" panose="020B0502040204020203" pitchFamily="34" charset="0"/>
              </a:rPr>
              <a:t>(in)equity </a:t>
            </a: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a:t>
            </a:r>
            <a:r>
              <a:rPr kumimoji="0" lang="en-US" sz="60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rPr>
              <a:t> </a:t>
            </a:r>
          </a:p>
        </p:txBody>
      </p:sp>
      <p:sp>
        <p:nvSpPr>
          <p:cNvPr id="3" name="TextBox 2">
            <a:extLst>
              <a:ext uri="{FF2B5EF4-FFF2-40B4-BE49-F238E27FC236}">
                <a16:creationId xmlns:a16="http://schemas.microsoft.com/office/drawing/2014/main" id="{A41C2DF8-6A30-4E79-BB52-E0CD268BF66C}"/>
              </a:ext>
            </a:extLst>
          </p:cNvPr>
          <p:cNvSpPr txBox="1"/>
          <p:nvPr/>
        </p:nvSpPr>
        <p:spPr>
          <a:xfrm>
            <a:off x="0" y="924254"/>
            <a:ext cx="12192000" cy="2123658"/>
          </a:xfrm>
          <a:prstGeom prst="rect">
            <a:avLst/>
          </a:prstGeom>
          <a:noFill/>
        </p:spPr>
        <p:txBody>
          <a:bodyPr wrap="square" rtlCol="0">
            <a:spAutoFit/>
          </a:bodyPr>
          <a:lstStyle/>
          <a:p>
            <a:pPr algn="ctr"/>
            <a:r>
              <a:rPr lang="en-AU" sz="6600" dirty="0">
                <a:solidFill>
                  <a:srgbClr val="7030A0"/>
                </a:solidFill>
                <a:latin typeface="Amerigo BT" panose="020E0503050506020204" pitchFamily="34" charset="0"/>
              </a:rPr>
              <a:t>Systemic, unfair and avoidable differences in health</a:t>
            </a:r>
          </a:p>
        </p:txBody>
      </p:sp>
      <p:sp>
        <p:nvSpPr>
          <p:cNvPr id="22" name="Rectangle 21">
            <a:extLst>
              <a:ext uri="{FF2B5EF4-FFF2-40B4-BE49-F238E27FC236}">
                <a16:creationId xmlns:a16="http://schemas.microsoft.com/office/drawing/2014/main" id="{3F86100F-2011-492F-9951-12990CDC32A1}"/>
              </a:ext>
            </a:extLst>
          </p:cNvPr>
          <p:cNvSpPr/>
          <p:nvPr/>
        </p:nvSpPr>
        <p:spPr>
          <a:xfrm>
            <a:off x="-95250" y="2822823"/>
            <a:ext cx="11892999"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rPr>
              <a:t>Mostly expressed by social gradient or in maps</a:t>
            </a:r>
          </a:p>
        </p:txBody>
      </p:sp>
      <p:grpSp>
        <p:nvGrpSpPr>
          <p:cNvPr id="4" name="Group 3">
            <a:extLst>
              <a:ext uri="{FF2B5EF4-FFF2-40B4-BE49-F238E27FC236}">
                <a16:creationId xmlns:a16="http://schemas.microsoft.com/office/drawing/2014/main" id="{DFA5CD0E-E727-4AD2-8C1F-61D686320D04}"/>
              </a:ext>
            </a:extLst>
          </p:cNvPr>
          <p:cNvGrpSpPr/>
          <p:nvPr/>
        </p:nvGrpSpPr>
        <p:grpSpPr>
          <a:xfrm>
            <a:off x="27842" y="3727722"/>
            <a:ext cx="5313932" cy="3964576"/>
            <a:chOff x="27842" y="3727722"/>
            <a:chExt cx="5313932" cy="3964576"/>
          </a:xfrm>
        </p:grpSpPr>
        <p:sp>
          <p:nvSpPr>
            <p:cNvPr id="23" name="Text Box 1">
              <a:extLst>
                <a:ext uri="{FF2B5EF4-FFF2-40B4-BE49-F238E27FC236}">
                  <a16:creationId xmlns:a16="http://schemas.microsoft.com/office/drawing/2014/main" id="{43297813-93D6-47DF-8463-1E446B99995D}"/>
                </a:ext>
              </a:extLst>
            </p:cNvPr>
            <p:cNvSpPr txBox="1">
              <a:spLocks noChangeArrowheads="1"/>
            </p:cNvSpPr>
            <p:nvPr/>
          </p:nvSpPr>
          <p:spPr bwMode="auto">
            <a:xfrm>
              <a:off x="27843" y="6111148"/>
              <a:ext cx="5313931"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700" dirty="0">
                  <a:latin typeface="+mn-lt"/>
                </a:rPr>
                <a:t>Child health inequalities, UK Millennium Cohort Study (http://doi.org/10.5255/UKDA-SN-6411-7) (age 7 years, 2008). 1Borderline—abnormal total difficulties score, using the parent-reported Strengths and Difficulties Questionnaire. 2Including obese, applying International Obesity Task Force cut-offs to measured body mass index. 3Parent report of conditions that have troubled or are likely to trouble the child for a period of time. 4Medical opinion sought for one or more unintentional injuries </a:t>
              </a:r>
              <a:r>
                <a:rPr lang="en-GB" altLang="en-US" sz="700" dirty="0" err="1">
                  <a:latin typeface="+mn-lt"/>
                </a:rPr>
                <a:t>occuring</a:t>
              </a:r>
              <a:r>
                <a:rPr lang="en-GB" altLang="en-US" sz="700" dirty="0">
                  <a:latin typeface="+mn-lt"/>
                </a:rPr>
                <a:t> since the last survey (∼5 years). 5Parent report of the child having ever had asthma. *Quintiles, based on OECD equivalised household income.</a:t>
              </a:r>
            </a:p>
            <a:p>
              <a:pPr algn="ctr"/>
              <a:r>
                <a:rPr lang="en-GB" altLang="en-US" sz="800" b="1" dirty="0">
                  <a:latin typeface="Arial" panose="020B0604020202020204" pitchFamily="34" charset="0"/>
                </a:rPr>
                <a:t>Anna Pearce et al. Arch Dis Child 2019;104:998-1003</a:t>
              </a:r>
            </a:p>
            <a:p>
              <a:pPr algn="ctr"/>
              <a:endParaRPr lang="en-GB" altLang="en-US" sz="700" dirty="0">
                <a:latin typeface="+mn-lt"/>
              </a:endParaRPr>
            </a:p>
          </p:txBody>
        </p:sp>
        <p:pic>
          <p:nvPicPr>
            <p:cNvPr id="24" name="Picture 3">
              <a:extLst>
                <a:ext uri="{FF2B5EF4-FFF2-40B4-BE49-F238E27FC236}">
                  <a16:creationId xmlns:a16="http://schemas.microsoft.com/office/drawing/2014/main" id="{2F49D751-3421-4FBE-A219-B4A40DE006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42" y="3727722"/>
              <a:ext cx="5313932" cy="2383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6" name="Group 25">
            <a:extLst>
              <a:ext uri="{FF2B5EF4-FFF2-40B4-BE49-F238E27FC236}">
                <a16:creationId xmlns:a16="http://schemas.microsoft.com/office/drawing/2014/main" id="{0111DE1B-F8C0-4FD5-8AB8-397C76C5E2C6}"/>
              </a:ext>
            </a:extLst>
          </p:cNvPr>
          <p:cNvGrpSpPr/>
          <p:nvPr/>
        </p:nvGrpSpPr>
        <p:grpSpPr>
          <a:xfrm>
            <a:off x="6181567" y="3736796"/>
            <a:ext cx="5982590" cy="3135692"/>
            <a:chOff x="5909007" y="3722308"/>
            <a:chExt cx="5982590" cy="3135692"/>
          </a:xfrm>
        </p:grpSpPr>
        <p:pic>
          <p:nvPicPr>
            <p:cNvPr id="8194" name="Picture 2" descr="Map of Australia showing that poorer primary health care services access areas are in Western Australia, Queensland and NSW. There are many Aboriginal and Torres Strait Islander primary health care services across central Australia, but few general primary health care services.">
              <a:extLst>
                <a:ext uri="{FF2B5EF4-FFF2-40B4-BE49-F238E27FC236}">
                  <a16:creationId xmlns:a16="http://schemas.microsoft.com/office/drawing/2014/main" id="{0EA8C345-C4F6-43DF-A67D-D5003702BD4F}"/>
                </a:ext>
              </a:extLst>
            </p:cNvPr>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909007" y="3722308"/>
              <a:ext cx="3261370" cy="3135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FC9A21-6A44-407D-A897-338EB42D16F3}"/>
                </a:ext>
              </a:extLst>
            </p:cNvPr>
            <p:cNvSpPr txBox="1"/>
            <p:nvPr/>
          </p:nvSpPr>
          <p:spPr>
            <a:xfrm>
              <a:off x="9170377" y="4809393"/>
              <a:ext cx="2721220" cy="830997"/>
            </a:xfrm>
            <a:prstGeom prst="rect">
              <a:avLst/>
            </a:prstGeom>
            <a:noFill/>
          </p:spPr>
          <p:txBody>
            <a:bodyPr wrap="square" rtlCol="0">
              <a:spAutoFit/>
            </a:bodyPr>
            <a:lstStyle/>
            <a:p>
              <a:r>
                <a:rPr lang="en-US" altLang="en-US" sz="800" dirty="0">
                  <a:solidFill>
                    <a:srgbClr val="45494B"/>
                  </a:solidFill>
                </a:rPr>
                <a:t>Figure 6.6.1: Areas where Indigenous Australians have poor access to primary health care services, by SA2, and location of services, 2012–13 and 2013</a:t>
              </a:r>
            </a:p>
            <a:p>
              <a:endParaRPr lang="en-US" altLang="en-US" sz="800" dirty="0">
                <a:solidFill>
                  <a:srgbClr val="45494B"/>
                </a:solidFill>
              </a:endParaRPr>
            </a:p>
            <a:p>
              <a:r>
                <a:rPr lang="en-US" altLang="en-US" sz="800" dirty="0">
                  <a:solidFill>
                    <a:srgbClr val="45494B"/>
                  </a:solidFill>
                </a:rPr>
                <a:t>AIHW, 2015</a:t>
              </a:r>
            </a:p>
            <a:p>
              <a:endParaRPr lang="en-AU" sz="800" dirty="0"/>
            </a:p>
          </p:txBody>
        </p:sp>
      </p:grpSp>
    </p:spTree>
    <p:extLst>
      <p:ext uri="{BB962C8B-B14F-4D97-AF65-F5344CB8AC3E}">
        <p14:creationId xmlns:p14="http://schemas.microsoft.com/office/powerpoint/2010/main" val="4076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BD5D69-2FB6-4D07-82F3-F2BC01589CCC}"/>
              </a:ext>
            </a:extLst>
          </p:cNvPr>
          <p:cNvGrpSpPr/>
          <p:nvPr/>
        </p:nvGrpSpPr>
        <p:grpSpPr>
          <a:xfrm rot="11493982">
            <a:off x="3255717" y="3064072"/>
            <a:ext cx="3802422" cy="3802422"/>
            <a:chOff x="5797485" y="1280659"/>
            <a:chExt cx="3802422" cy="3802422"/>
          </a:xfrm>
        </p:grpSpPr>
        <p:sp>
          <p:nvSpPr>
            <p:cNvPr id="7" name="Oval 6">
              <a:extLst>
                <a:ext uri="{FF2B5EF4-FFF2-40B4-BE49-F238E27FC236}">
                  <a16:creationId xmlns:a16="http://schemas.microsoft.com/office/drawing/2014/main" id="{3AAD8A57-B95A-4CC9-BA7C-5958DB6F8A25}"/>
                </a:ext>
              </a:extLst>
            </p:cNvPr>
            <p:cNvSpPr/>
            <p:nvPr/>
          </p:nvSpPr>
          <p:spPr>
            <a:xfrm>
              <a:off x="5797485" y="1280659"/>
              <a:ext cx="3802422" cy="3802422"/>
            </a:xfrm>
            <a:prstGeom prst="ellipse">
              <a:avLst/>
            </a:prstGeom>
            <a:solidFill>
              <a:schemeClr val="accent1">
                <a:alpha val="50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1">
                <a:solidFill>
                  <a:srgbClr val="7030A0"/>
                </a:solidFill>
              </a:endParaRPr>
            </a:p>
          </p:txBody>
        </p:sp>
        <p:sp>
          <p:nvSpPr>
            <p:cNvPr id="8" name="Rectangle 7">
              <a:extLst>
                <a:ext uri="{FF2B5EF4-FFF2-40B4-BE49-F238E27FC236}">
                  <a16:creationId xmlns:a16="http://schemas.microsoft.com/office/drawing/2014/main" id="{CD823CD6-B8BC-4365-9D70-6D5FCAE57908}"/>
                </a:ext>
              </a:extLst>
            </p:cNvPr>
            <p:cNvSpPr/>
            <p:nvPr/>
          </p:nvSpPr>
          <p:spPr>
            <a:xfrm>
              <a:off x="5910606" y="1404594"/>
              <a:ext cx="3601039" cy="3563332"/>
            </a:xfrm>
            <a:prstGeom prst="rect">
              <a:avLst/>
            </a:prstGeom>
          </p:spPr>
          <p:txBody>
            <a:bodyPr wrap="none">
              <a:prstTxWarp prst="textArchUp">
                <a:avLst>
                  <a:gd name="adj" fmla="val 10753930"/>
                </a:avLst>
              </a:prstTxWarp>
              <a:spAutoFit/>
            </a:bodyPr>
            <a:lstStyle/>
            <a:p>
              <a:pPr algn="ctr"/>
              <a:r>
                <a:rPr lang="en-GB" b="1" i="1" dirty="0">
                  <a:solidFill>
                    <a:srgbClr val="7030A0"/>
                  </a:solidFill>
                </a:rPr>
                <a:t>Prevention and Management of Long Term Conditions</a:t>
              </a:r>
            </a:p>
          </p:txBody>
        </p:sp>
      </p:grpSp>
      <p:grpSp>
        <p:nvGrpSpPr>
          <p:cNvPr id="10" name="Group 9">
            <a:extLst>
              <a:ext uri="{FF2B5EF4-FFF2-40B4-BE49-F238E27FC236}">
                <a16:creationId xmlns:a16="http://schemas.microsoft.com/office/drawing/2014/main" id="{504D7C12-90D9-48E6-93AA-4F535159E4CC}"/>
              </a:ext>
            </a:extLst>
          </p:cNvPr>
          <p:cNvGrpSpPr/>
          <p:nvPr/>
        </p:nvGrpSpPr>
        <p:grpSpPr>
          <a:xfrm rot="15817696">
            <a:off x="2742286" y="1286796"/>
            <a:ext cx="3802422" cy="3802422"/>
            <a:chOff x="5797485" y="1280659"/>
            <a:chExt cx="3802422" cy="3802422"/>
          </a:xfrm>
        </p:grpSpPr>
        <p:sp>
          <p:nvSpPr>
            <p:cNvPr id="11" name="Oval 10">
              <a:extLst>
                <a:ext uri="{FF2B5EF4-FFF2-40B4-BE49-F238E27FC236}">
                  <a16:creationId xmlns:a16="http://schemas.microsoft.com/office/drawing/2014/main" id="{9741AF2B-013A-4589-8F1C-CFA7494A35BA}"/>
                </a:ext>
              </a:extLst>
            </p:cNvPr>
            <p:cNvSpPr/>
            <p:nvPr/>
          </p:nvSpPr>
          <p:spPr>
            <a:xfrm>
              <a:off x="5797485" y="1280659"/>
              <a:ext cx="3802422" cy="3802422"/>
            </a:xfrm>
            <a:prstGeom prst="ellipse">
              <a:avLst/>
            </a:prstGeom>
            <a:solidFill>
              <a:schemeClr val="accent6">
                <a:alpha val="50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1">
                <a:solidFill>
                  <a:srgbClr val="7030A0"/>
                </a:solidFill>
              </a:endParaRPr>
            </a:p>
          </p:txBody>
        </p:sp>
        <p:sp>
          <p:nvSpPr>
            <p:cNvPr id="12" name="Rectangle 11">
              <a:extLst>
                <a:ext uri="{FF2B5EF4-FFF2-40B4-BE49-F238E27FC236}">
                  <a16:creationId xmlns:a16="http://schemas.microsoft.com/office/drawing/2014/main" id="{AB14E0A2-3848-45C2-BD15-650F5773EBD1}"/>
                </a:ext>
              </a:extLst>
            </p:cNvPr>
            <p:cNvSpPr/>
            <p:nvPr/>
          </p:nvSpPr>
          <p:spPr>
            <a:xfrm>
              <a:off x="5910606" y="1404594"/>
              <a:ext cx="3601039" cy="3563332"/>
            </a:xfrm>
            <a:prstGeom prst="rect">
              <a:avLst/>
            </a:prstGeom>
          </p:spPr>
          <p:txBody>
            <a:bodyPr wrap="none">
              <a:prstTxWarp prst="textArchUp">
                <a:avLst>
                  <a:gd name="adj" fmla="val 10753930"/>
                </a:avLst>
              </a:prstTxWarp>
              <a:spAutoFit/>
            </a:bodyPr>
            <a:lstStyle/>
            <a:p>
              <a:pPr algn="ctr"/>
              <a:r>
                <a:rPr lang="en-GB" b="1" i="1" dirty="0">
                  <a:solidFill>
                    <a:srgbClr val="7030A0"/>
                  </a:solidFill>
                </a:rPr>
                <a:t>Health System Integration and Primary Health Care Development</a:t>
              </a:r>
            </a:p>
          </p:txBody>
        </p:sp>
      </p:grpSp>
      <p:grpSp>
        <p:nvGrpSpPr>
          <p:cNvPr id="13" name="Group 12">
            <a:extLst>
              <a:ext uri="{FF2B5EF4-FFF2-40B4-BE49-F238E27FC236}">
                <a16:creationId xmlns:a16="http://schemas.microsoft.com/office/drawing/2014/main" id="{349D073B-05B9-47B4-B686-E066D76EDB70}"/>
              </a:ext>
            </a:extLst>
          </p:cNvPr>
          <p:cNvGrpSpPr/>
          <p:nvPr/>
        </p:nvGrpSpPr>
        <p:grpSpPr>
          <a:xfrm rot="3915839">
            <a:off x="6144414" y="1179931"/>
            <a:ext cx="3802422" cy="3802422"/>
            <a:chOff x="5797485" y="1280659"/>
            <a:chExt cx="3802422" cy="3802422"/>
          </a:xfrm>
        </p:grpSpPr>
        <p:sp>
          <p:nvSpPr>
            <p:cNvPr id="14" name="Oval 13">
              <a:extLst>
                <a:ext uri="{FF2B5EF4-FFF2-40B4-BE49-F238E27FC236}">
                  <a16:creationId xmlns:a16="http://schemas.microsoft.com/office/drawing/2014/main" id="{0AFCBD59-368D-4160-AD98-9AECB6069C2F}"/>
                </a:ext>
              </a:extLst>
            </p:cNvPr>
            <p:cNvSpPr/>
            <p:nvPr/>
          </p:nvSpPr>
          <p:spPr>
            <a:xfrm>
              <a:off x="5797485" y="1280659"/>
              <a:ext cx="3802422" cy="3802422"/>
            </a:xfrm>
            <a:prstGeom prst="ellipse">
              <a:avLst/>
            </a:prstGeom>
            <a:solidFill>
              <a:schemeClr val="accent4">
                <a:alpha val="50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1">
                <a:solidFill>
                  <a:srgbClr val="7030A0"/>
                </a:solidFill>
              </a:endParaRPr>
            </a:p>
          </p:txBody>
        </p:sp>
        <p:sp>
          <p:nvSpPr>
            <p:cNvPr id="15" name="Rectangle 14">
              <a:extLst>
                <a:ext uri="{FF2B5EF4-FFF2-40B4-BE49-F238E27FC236}">
                  <a16:creationId xmlns:a16="http://schemas.microsoft.com/office/drawing/2014/main" id="{09AEBED8-740A-4014-AEE4-D9F0A0E3945E}"/>
                </a:ext>
              </a:extLst>
            </p:cNvPr>
            <p:cNvSpPr/>
            <p:nvPr/>
          </p:nvSpPr>
          <p:spPr>
            <a:xfrm>
              <a:off x="5910606" y="1404594"/>
              <a:ext cx="3601039" cy="3563332"/>
            </a:xfrm>
            <a:prstGeom prst="rect">
              <a:avLst/>
            </a:prstGeom>
          </p:spPr>
          <p:txBody>
            <a:bodyPr wrap="none">
              <a:prstTxWarp prst="textArchUp">
                <a:avLst>
                  <a:gd name="adj" fmla="val 10753930"/>
                </a:avLst>
              </a:prstTxWarp>
              <a:spAutoFit/>
            </a:bodyPr>
            <a:lstStyle/>
            <a:p>
              <a:pPr algn="ctr"/>
              <a:r>
                <a:rPr lang="en-GB" b="1" i="1" dirty="0">
                  <a:solidFill>
                    <a:srgbClr val="7030A0"/>
                  </a:solidFill>
                </a:rPr>
                <a:t>Health       Environment</a:t>
              </a:r>
            </a:p>
          </p:txBody>
        </p:sp>
      </p:grpSp>
      <p:grpSp>
        <p:nvGrpSpPr>
          <p:cNvPr id="16" name="Group 15">
            <a:extLst>
              <a:ext uri="{FF2B5EF4-FFF2-40B4-BE49-F238E27FC236}">
                <a16:creationId xmlns:a16="http://schemas.microsoft.com/office/drawing/2014/main" id="{E8277761-9A60-42FE-A3E9-0674641DED93}"/>
              </a:ext>
            </a:extLst>
          </p:cNvPr>
          <p:cNvGrpSpPr/>
          <p:nvPr/>
        </p:nvGrpSpPr>
        <p:grpSpPr>
          <a:xfrm rot="5074152">
            <a:off x="4358327" y="0"/>
            <a:ext cx="3802422" cy="3802422"/>
            <a:chOff x="5797485" y="1280659"/>
            <a:chExt cx="3802422" cy="3802422"/>
          </a:xfrm>
        </p:grpSpPr>
        <p:sp>
          <p:nvSpPr>
            <p:cNvPr id="17" name="Oval 16">
              <a:extLst>
                <a:ext uri="{FF2B5EF4-FFF2-40B4-BE49-F238E27FC236}">
                  <a16:creationId xmlns:a16="http://schemas.microsoft.com/office/drawing/2014/main" id="{FD5AA996-2F58-40BA-9ACE-79A59E4C9467}"/>
                </a:ext>
              </a:extLst>
            </p:cNvPr>
            <p:cNvSpPr/>
            <p:nvPr/>
          </p:nvSpPr>
          <p:spPr>
            <a:xfrm>
              <a:off x="5797485" y="1280659"/>
              <a:ext cx="3802422" cy="3802422"/>
            </a:xfrm>
            <a:prstGeom prst="ellipse">
              <a:avLst/>
            </a:prstGeom>
            <a:solidFill>
              <a:srgbClr val="FF0000">
                <a:alpha val="50000"/>
              </a:srgb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1">
                <a:solidFill>
                  <a:srgbClr val="7030A0"/>
                </a:solidFill>
              </a:endParaRPr>
            </a:p>
          </p:txBody>
        </p:sp>
        <p:sp>
          <p:nvSpPr>
            <p:cNvPr id="18" name="Rectangle 17">
              <a:extLst>
                <a:ext uri="{FF2B5EF4-FFF2-40B4-BE49-F238E27FC236}">
                  <a16:creationId xmlns:a16="http://schemas.microsoft.com/office/drawing/2014/main" id="{3739E147-D6D5-4194-89E6-B79291927628}"/>
                </a:ext>
              </a:extLst>
            </p:cNvPr>
            <p:cNvSpPr/>
            <p:nvPr/>
          </p:nvSpPr>
          <p:spPr>
            <a:xfrm>
              <a:off x="5910606" y="1404594"/>
              <a:ext cx="3601039" cy="3563332"/>
            </a:xfrm>
            <a:prstGeom prst="rect">
              <a:avLst/>
            </a:prstGeom>
          </p:spPr>
          <p:txBody>
            <a:bodyPr wrap="none">
              <a:prstTxWarp prst="textArchUp">
                <a:avLst>
                  <a:gd name="adj" fmla="val 10753930"/>
                </a:avLst>
              </a:prstTxWarp>
              <a:spAutoFit/>
            </a:bodyPr>
            <a:lstStyle/>
            <a:p>
              <a:pPr algn="ctr"/>
              <a:r>
                <a:rPr lang="en-GB" b="1" i="1" dirty="0">
                  <a:solidFill>
                    <a:srgbClr val="7030A0"/>
                  </a:solidFill>
                </a:rPr>
                <a:t>Action for Equity</a:t>
              </a:r>
            </a:p>
          </p:txBody>
        </p:sp>
      </p:grpSp>
      <p:grpSp>
        <p:nvGrpSpPr>
          <p:cNvPr id="19" name="Group 18">
            <a:extLst>
              <a:ext uri="{FF2B5EF4-FFF2-40B4-BE49-F238E27FC236}">
                <a16:creationId xmlns:a16="http://schemas.microsoft.com/office/drawing/2014/main" id="{5CE4C79F-1F2C-4202-849B-24E290B58D24}"/>
              </a:ext>
            </a:extLst>
          </p:cNvPr>
          <p:cNvGrpSpPr/>
          <p:nvPr/>
        </p:nvGrpSpPr>
        <p:grpSpPr>
          <a:xfrm rot="8713304">
            <a:off x="5859615" y="2850341"/>
            <a:ext cx="3802422" cy="3802422"/>
            <a:chOff x="5797485" y="1280659"/>
            <a:chExt cx="3802422" cy="3802422"/>
          </a:xfrm>
        </p:grpSpPr>
        <p:sp>
          <p:nvSpPr>
            <p:cNvPr id="20" name="Oval 19">
              <a:extLst>
                <a:ext uri="{FF2B5EF4-FFF2-40B4-BE49-F238E27FC236}">
                  <a16:creationId xmlns:a16="http://schemas.microsoft.com/office/drawing/2014/main" id="{AA88D63E-4D64-4636-A135-185E5629FADA}"/>
                </a:ext>
              </a:extLst>
            </p:cNvPr>
            <p:cNvSpPr/>
            <p:nvPr/>
          </p:nvSpPr>
          <p:spPr>
            <a:xfrm>
              <a:off x="5797485" y="1280659"/>
              <a:ext cx="3802422" cy="3802422"/>
            </a:xfrm>
            <a:prstGeom prst="ellipse">
              <a:avLst/>
            </a:prstGeom>
            <a:solidFill>
              <a:schemeClr val="accent2">
                <a:alpha val="50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1">
                <a:solidFill>
                  <a:srgbClr val="7030A0"/>
                </a:solidFill>
              </a:endParaRPr>
            </a:p>
          </p:txBody>
        </p:sp>
        <p:sp>
          <p:nvSpPr>
            <p:cNvPr id="21" name="Rectangle 20">
              <a:extLst>
                <a:ext uri="{FF2B5EF4-FFF2-40B4-BE49-F238E27FC236}">
                  <a16:creationId xmlns:a16="http://schemas.microsoft.com/office/drawing/2014/main" id="{3864D106-3E9F-48D5-B0BC-47FE2135F28C}"/>
                </a:ext>
              </a:extLst>
            </p:cNvPr>
            <p:cNvSpPr/>
            <p:nvPr/>
          </p:nvSpPr>
          <p:spPr>
            <a:xfrm>
              <a:off x="5910606" y="1404594"/>
              <a:ext cx="3601039" cy="3563332"/>
            </a:xfrm>
            <a:prstGeom prst="rect">
              <a:avLst/>
            </a:prstGeom>
          </p:spPr>
          <p:txBody>
            <a:bodyPr wrap="none">
              <a:prstTxWarp prst="textArchUp">
                <a:avLst>
                  <a:gd name="adj" fmla="val 10753930"/>
                </a:avLst>
              </a:prstTxWarp>
              <a:spAutoFit/>
            </a:bodyPr>
            <a:lstStyle/>
            <a:p>
              <a:pPr algn="ctr"/>
              <a:r>
                <a:rPr lang="en-GB" b="1" i="1" dirty="0">
                  <a:solidFill>
                    <a:srgbClr val="7030A0"/>
                  </a:solidFill>
                </a:rPr>
                <a:t>Informatics and eHealth</a:t>
              </a:r>
            </a:p>
          </p:txBody>
        </p:sp>
      </p:grpSp>
      <p:sp>
        <p:nvSpPr>
          <p:cNvPr id="2" name="Rectangle 1">
            <a:extLst>
              <a:ext uri="{FF2B5EF4-FFF2-40B4-BE49-F238E27FC236}">
                <a16:creationId xmlns:a16="http://schemas.microsoft.com/office/drawing/2014/main" id="{3E71D767-0DBF-4268-ABF0-589C0A8E8D30}"/>
              </a:ext>
            </a:extLst>
          </p:cNvPr>
          <p:cNvSpPr/>
          <p:nvPr/>
        </p:nvSpPr>
        <p:spPr>
          <a:xfrm>
            <a:off x="-95250" y="-187005"/>
            <a:ext cx="12553437"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rPr>
              <a:t>CPHCE is the pre-eminent health equity advocate </a:t>
            </a:r>
          </a:p>
        </p:txBody>
      </p:sp>
    </p:spTree>
    <p:extLst>
      <p:ext uri="{BB962C8B-B14F-4D97-AF65-F5344CB8AC3E}">
        <p14:creationId xmlns:p14="http://schemas.microsoft.com/office/powerpoint/2010/main" val="28011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8" presetClass="emph" presetSubtype="0" fill="hold" nodeType="withEffect">
                                  <p:stCondLst>
                                    <p:cond delay="0"/>
                                  </p:stCondLst>
                                  <p:childTnLst>
                                    <p:animRot by="21600000">
                                      <p:cBhvr>
                                        <p:cTn id="11" dur="2000" fill="hold"/>
                                        <p:tgtEl>
                                          <p:spTgt spid="10"/>
                                        </p:tgtEl>
                                        <p:attrNameLst>
                                          <p:attrName>r</p:attrName>
                                        </p:attrNameLst>
                                      </p:cBhvr>
                                    </p:animRot>
                                  </p:childTnLst>
                                </p:cTn>
                              </p:par>
                              <p:par>
                                <p:cTn id="12" presetID="53" presetClass="entr" presetSubtype="16" fill="hold" nodeType="withEffect">
                                  <p:stCondLst>
                                    <p:cond delay="7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8" presetClass="emph" presetSubtype="0" fill="hold" nodeType="withEffect">
                                  <p:stCondLst>
                                    <p:cond delay="800"/>
                                  </p:stCondLst>
                                  <p:childTnLst>
                                    <p:animRot by="21600000">
                                      <p:cBhvr>
                                        <p:cTn id="18" dur="2000" fill="hold"/>
                                        <p:tgtEl>
                                          <p:spTgt spid="9"/>
                                        </p:tgtEl>
                                        <p:attrNameLst>
                                          <p:attrName>r</p:attrName>
                                        </p:attrNameLst>
                                      </p:cBhvr>
                                    </p:animRot>
                                  </p:childTnLst>
                                </p:cTn>
                              </p:par>
                              <p:par>
                                <p:cTn id="19" presetID="53" presetClass="entr" presetSubtype="16" fill="hold" nodeType="withEffect">
                                  <p:stCondLst>
                                    <p:cond delay="13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8" presetClass="emph" presetSubtype="0" fill="hold" nodeType="withEffect">
                                  <p:stCondLst>
                                    <p:cond delay="1500"/>
                                  </p:stCondLst>
                                  <p:childTnLst>
                                    <p:animRot by="21600000">
                                      <p:cBhvr>
                                        <p:cTn id="25" dur="2000" fill="hold"/>
                                        <p:tgtEl>
                                          <p:spTgt spid="19"/>
                                        </p:tgtEl>
                                        <p:attrNameLst>
                                          <p:attrName>r</p:attrName>
                                        </p:attrNameLst>
                                      </p:cBhvr>
                                    </p:animRot>
                                  </p:childTnLst>
                                </p:cTn>
                              </p:par>
                              <p:par>
                                <p:cTn id="26" presetID="53" presetClass="entr" presetSubtype="16" fill="hold" nodeType="withEffect">
                                  <p:stCondLst>
                                    <p:cond delay="20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8" presetClass="emph" presetSubtype="0" fill="hold" nodeType="withEffect">
                                  <p:stCondLst>
                                    <p:cond delay="2300"/>
                                  </p:stCondLst>
                                  <p:childTnLst>
                                    <p:animRot by="21600000">
                                      <p:cBhvr>
                                        <p:cTn id="32" dur="2000" fill="hold"/>
                                        <p:tgtEl>
                                          <p:spTgt spid="13"/>
                                        </p:tgtEl>
                                        <p:attrNameLst>
                                          <p:attrName>r</p:attrName>
                                        </p:attrNameLst>
                                      </p:cBhvr>
                                    </p:animRot>
                                  </p:childTnLst>
                                </p:cTn>
                              </p:par>
                              <p:par>
                                <p:cTn id="33" presetID="53" presetClass="entr" presetSubtype="16" fill="hold" nodeType="withEffect">
                                  <p:stCondLst>
                                    <p:cond delay="32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8" presetClass="emph" presetSubtype="0" fill="hold" nodeType="withEffect">
                                  <p:stCondLst>
                                    <p:cond delay="3600"/>
                                  </p:stCondLst>
                                  <p:childTnLst>
                                    <p:animRot by="21600000">
                                      <p:cBhvr>
                                        <p:cTn id="39"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1B36-5F54-46AB-9982-A895FA059B8C}"/>
              </a:ext>
            </a:extLst>
          </p:cNvPr>
          <p:cNvPicPr>
            <a:picLocks noChangeAspect="1"/>
          </p:cNvPicPr>
          <p:nvPr/>
        </p:nvPicPr>
        <p:blipFill>
          <a:blip r:embed="rId2"/>
          <a:stretch>
            <a:fillRect/>
          </a:stretch>
        </p:blipFill>
        <p:spPr>
          <a:xfrm>
            <a:off x="244733" y="1170432"/>
            <a:ext cx="2777248" cy="3918056"/>
          </a:xfrm>
          <a:prstGeom prst="rect">
            <a:avLst/>
          </a:prstGeom>
        </p:spPr>
      </p:pic>
      <p:pic>
        <p:nvPicPr>
          <p:cNvPr id="6" name="Picture 5">
            <a:extLst>
              <a:ext uri="{FF2B5EF4-FFF2-40B4-BE49-F238E27FC236}">
                <a16:creationId xmlns:a16="http://schemas.microsoft.com/office/drawing/2014/main" id="{729F2153-A264-47B0-B356-6200D532FFA0}"/>
              </a:ext>
            </a:extLst>
          </p:cNvPr>
          <p:cNvPicPr>
            <a:picLocks noChangeAspect="1"/>
          </p:cNvPicPr>
          <p:nvPr/>
        </p:nvPicPr>
        <p:blipFill>
          <a:blip r:embed="rId3"/>
          <a:stretch>
            <a:fillRect/>
          </a:stretch>
        </p:blipFill>
        <p:spPr>
          <a:xfrm>
            <a:off x="209596" y="1149304"/>
            <a:ext cx="2808018" cy="3918055"/>
          </a:xfrm>
          <a:prstGeom prst="rect">
            <a:avLst/>
          </a:prstGeom>
        </p:spPr>
      </p:pic>
      <p:sp>
        <p:nvSpPr>
          <p:cNvPr id="7" name="Rectangle 6">
            <a:extLst>
              <a:ext uri="{FF2B5EF4-FFF2-40B4-BE49-F238E27FC236}">
                <a16:creationId xmlns:a16="http://schemas.microsoft.com/office/drawing/2014/main" id="{A12CDC16-F412-4FDA-9564-1A8D5AF2A5B2}"/>
              </a:ext>
            </a:extLst>
          </p:cNvPr>
          <p:cNvSpPr/>
          <p:nvPr/>
        </p:nvSpPr>
        <p:spPr>
          <a:xfrm>
            <a:off x="-19598" y="-171450"/>
            <a:ext cx="5562741"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2004 – </a:t>
            </a:r>
            <a:r>
              <a:rPr lang="en-US" sz="6000" b="1" i="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In All Fairness</a:t>
            </a:r>
            <a:endParaRPr kumimoji="0" lang="en-US" sz="6000" b="1" i="1"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endParaRPr>
          </a:p>
        </p:txBody>
      </p:sp>
      <p:pic>
        <p:nvPicPr>
          <p:cNvPr id="8" name="Picture 7">
            <a:extLst>
              <a:ext uri="{FF2B5EF4-FFF2-40B4-BE49-F238E27FC236}">
                <a16:creationId xmlns:a16="http://schemas.microsoft.com/office/drawing/2014/main" id="{CD771C1C-8093-42FF-9272-5614DC4DF62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20052" y="1170432"/>
            <a:ext cx="4200232" cy="3921830"/>
          </a:xfrm>
          <a:prstGeom prst="rect">
            <a:avLst/>
          </a:prstGeom>
        </p:spPr>
      </p:pic>
      <p:sp>
        <p:nvSpPr>
          <p:cNvPr id="9" name="Rectangle: Beveled 8">
            <a:extLst>
              <a:ext uri="{FF2B5EF4-FFF2-40B4-BE49-F238E27FC236}">
                <a16:creationId xmlns:a16="http://schemas.microsoft.com/office/drawing/2014/main" id="{B4E49365-8F23-46B9-8709-63B2AD2C0F6D}"/>
              </a:ext>
            </a:extLst>
          </p:cNvPr>
          <p:cNvSpPr/>
          <p:nvPr/>
        </p:nvSpPr>
        <p:spPr>
          <a:xfrm>
            <a:off x="3297484" y="1166657"/>
            <a:ext cx="4491318" cy="3918055"/>
          </a:xfrm>
          <a:prstGeom prst="bevel">
            <a:avLst>
              <a:gd name="adj" fmla="val 1289"/>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20" dirty="0">
                <a:solidFill>
                  <a:srgbClr val="7030A0"/>
                </a:solidFill>
                <a:latin typeface="Avenir Next LT Pro" panose="020B0504020202020204" pitchFamily="34" charset="0"/>
              </a:rPr>
              <a:t>Equity has been a guiding principle for NSW Health for a number of years. Many initiatives including Strengthening Health Care in the Community, Families First, and Young People’s Health: Our Future, have been developed and implemented to reduce health inequities across a range of health issues and specific population groups. These initiatives have in general been successful in directing attention and resources to the health needs of particular groups. Nevertheless, at a health system level, it is evident the general improvements in population health and life expectancy achieved over time have not been equally shared across the population.</a:t>
            </a:r>
          </a:p>
          <a:p>
            <a:pPr algn="just"/>
            <a:r>
              <a:rPr lang="en-GB" sz="1120" dirty="0">
                <a:solidFill>
                  <a:srgbClr val="7030A0"/>
                </a:solidFill>
                <a:latin typeface="Avenir Next LT Pro" panose="020B0504020202020204" pitchFamily="34" charset="0"/>
              </a:rPr>
              <a:t>In All Fairness is a point of reference for the NSW health system to gauge current strategic directions, policies and programs in terms of reducing health inequities. It provides a framework for NSW Health to build on the good work that it is already being done, by acting as a platform for future planning and decision-making within the NSW health system to reduce the ‘gap’ in health outcomes. It also provides a foundation for integrating equity into the core business of NSW Health so that it becomes second nature in practice, in a similar manner to quality and safety.</a:t>
            </a:r>
            <a:endParaRPr lang="en-AU" sz="1120" dirty="0">
              <a:solidFill>
                <a:srgbClr val="7030A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C05A0B94-273A-45E7-BE49-783425121F5F}"/>
              </a:ext>
            </a:extLst>
          </p:cNvPr>
          <p:cNvSpPr txBox="1"/>
          <p:nvPr/>
        </p:nvSpPr>
        <p:spPr>
          <a:xfrm>
            <a:off x="6957322" y="704992"/>
            <a:ext cx="897105" cy="461665"/>
          </a:xfrm>
          <a:prstGeom prst="rect">
            <a:avLst/>
          </a:prstGeom>
          <a:noFill/>
        </p:spPr>
        <p:txBody>
          <a:bodyPr wrap="none" rtlCol="0">
            <a:spAutoFit/>
          </a:bodyPr>
          <a:lstStyle/>
          <a:p>
            <a:pPr algn="r"/>
            <a:r>
              <a:rPr lang="en-AU" sz="2400" dirty="0">
                <a:solidFill>
                  <a:srgbClr val="7030A0"/>
                </a:solidFill>
              </a:rPr>
              <a:t>Why?</a:t>
            </a:r>
          </a:p>
        </p:txBody>
      </p:sp>
      <p:sp>
        <p:nvSpPr>
          <p:cNvPr id="11" name="TextBox 10">
            <a:extLst>
              <a:ext uri="{FF2B5EF4-FFF2-40B4-BE49-F238E27FC236}">
                <a16:creationId xmlns:a16="http://schemas.microsoft.com/office/drawing/2014/main" id="{7964AC6A-2CD8-46F9-A788-A203320A90B8}"/>
              </a:ext>
            </a:extLst>
          </p:cNvPr>
          <p:cNvSpPr txBox="1"/>
          <p:nvPr/>
        </p:nvSpPr>
        <p:spPr>
          <a:xfrm>
            <a:off x="11156560" y="704992"/>
            <a:ext cx="963725" cy="461665"/>
          </a:xfrm>
          <a:prstGeom prst="rect">
            <a:avLst/>
          </a:prstGeom>
          <a:noFill/>
        </p:spPr>
        <p:txBody>
          <a:bodyPr wrap="none" rtlCol="0">
            <a:spAutoFit/>
          </a:bodyPr>
          <a:lstStyle/>
          <a:p>
            <a:pPr algn="r"/>
            <a:r>
              <a:rPr lang="en-AU" sz="2400" dirty="0">
                <a:solidFill>
                  <a:srgbClr val="7030A0"/>
                </a:solidFill>
              </a:rPr>
              <a:t>Logic?</a:t>
            </a:r>
          </a:p>
        </p:txBody>
      </p:sp>
      <p:sp>
        <p:nvSpPr>
          <p:cNvPr id="12" name="TextBox 11">
            <a:extLst>
              <a:ext uri="{FF2B5EF4-FFF2-40B4-BE49-F238E27FC236}">
                <a16:creationId xmlns:a16="http://schemas.microsoft.com/office/drawing/2014/main" id="{AE20BE98-C6A4-4434-99D6-E5BBECDACCFE}"/>
              </a:ext>
            </a:extLst>
          </p:cNvPr>
          <p:cNvSpPr txBox="1"/>
          <p:nvPr/>
        </p:nvSpPr>
        <p:spPr>
          <a:xfrm>
            <a:off x="11268635" y="5146064"/>
            <a:ext cx="899990" cy="461665"/>
          </a:xfrm>
          <a:prstGeom prst="rect">
            <a:avLst/>
          </a:prstGeom>
          <a:noFill/>
        </p:spPr>
        <p:txBody>
          <a:bodyPr wrap="none" rtlCol="0">
            <a:spAutoFit/>
          </a:bodyPr>
          <a:lstStyle/>
          <a:p>
            <a:pPr algn="r"/>
            <a:r>
              <a:rPr lang="en-AU" sz="2400" dirty="0">
                <a:solidFill>
                  <a:srgbClr val="7030A0"/>
                </a:solidFill>
              </a:rPr>
              <a:t>How?</a:t>
            </a:r>
          </a:p>
        </p:txBody>
      </p:sp>
      <p:sp>
        <p:nvSpPr>
          <p:cNvPr id="13" name="Rectangle: Beveled 12">
            <a:extLst>
              <a:ext uri="{FF2B5EF4-FFF2-40B4-BE49-F238E27FC236}">
                <a16:creationId xmlns:a16="http://schemas.microsoft.com/office/drawing/2014/main" id="{8245582E-C0BA-4466-82B5-4473F3CE2528}"/>
              </a:ext>
            </a:extLst>
          </p:cNvPr>
          <p:cNvSpPr/>
          <p:nvPr/>
        </p:nvSpPr>
        <p:spPr>
          <a:xfrm>
            <a:off x="244733" y="5225903"/>
            <a:ext cx="11023902" cy="1629568"/>
          </a:xfrm>
          <a:prstGeom prst="bevel">
            <a:avLst>
              <a:gd name="adj" fmla="val 3490"/>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7030A0"/>
                </a:solidFill>
                <a:latin typeface="Avenir Next LT Pro" panose="020B0504020202020204" pitchFamily="34" charset="0"/>
              </a:rPr>
              <a:t>1. Strong beginnings: investing in the early years of life</a:t>
            </a:r>
          </a:p>
          <a:p>
            <a:pPr algn="just"/>
            <a:r>
              <a:rPr lang="en-GB" sz="1600" dirty="0">
                <a:solidFill>
                  <a:srgbClr val="7030A0"/>
                </a:solidFill>
                <a:latin typeface="Avenir Next LT Pro" panose="020B0504020202020204" pitchFamily="34" charset="0"/>
              </a:rPr>
              <a:t>2. Increased participation: engaging communities for better health outcomes</a:t>
            </a:r>
          </a:p>
          <a:p>
            <a:pPr algn="just"/>
            <a:r>
              <a:rPr lang="en-GB" sz="1600" dirty="0">
                <a:solidFill>
                  <a:srgbClr val="7030A0"/>
                </a:solidFill>
                <a:latin typeface="Avenir Next LT Pro" panose="020B0504020202020204" pitchFamily="34" charset="0"/>
              </a:rPr>
              <a:t>3. Developing a strong primary health care system</a:t>
            </a:r>
          </a:p>
          <a:p>
            <a:pPr algn="just"/>
            <a:r>
              <a:rPr lang="en-GB" sz="1600" dirty="0">
                <a:solidFill>
                  <a:srgbClr val="7030A0"/>
                </a:solidFill>
                <a:latin typeface="Avenir Next LT Pro" panose="020B0504020202020204" pitchFamily="34" charset="0"/>
              </a:rPr>
              <a:t>4. Regional planning and inter-sectoral action</a:t>
            </a:r>
          </a:p>
          <a:p>
            <a:pPr algn="just"/>
            <a:r>
              <a:rPr lang="en-GB" sz="1600" dirty="0">
                <a:solidFill>
                  <a:srgbClr val="7030A0"/>
                </a:solidFill>
                <a:latin typeface="Avenir Next LT Pro" panose="020B0504020202020204" pitchFamily="34" charset="0"/>
              </a:rPr>
              <a:t>5. Organisational development: building our capacity to act</a:t>
            </a:r>
          </a:p>
          <a:p>
            <a:pPr algn="just"/>
            <a:r>
              <a:rPr lang="en-GB" sz="1600" dirty="0">
                <a:solidFill>
                  <a:srgbClr val="7030A0"/>
                </a:solidFill>
                <a:latin typeface="Avenir Next LT Pro" panose="020B0504020202020204" pitchFamily="34" charset="0"/>
              </a:rPr>
              <a:t>6. Resources for long-term reduction in health inequities</a:t>
            </a:r>
            <a:endParaRPr lang="en-AU" sz="1600" dirty="0">
              <a:solidFill>
                <a:srgbClr val="7030A0"/>
              </a:solidFill>
              <a:latin typeface="Avenir Next LT Pro" panose="020B0504020202020204" pitchFamily="34" charset="0"/>
            </a:endParaRPr>
          </a:p>
        </p:txBody>
      </p:sp>
    </p:spTree>
    <p:extLst>
      <p:ext uri="{BB962C8B-B14F-4D97-AF65-F5344CB8AC3E}">
        <p14:creationId xmlns:p14="http://schemas.microsoft.com/office/powerpoint/2010/main" val="30324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500" fill="hold"/>
                                        <p:tgtEl>
                                          <p:spTgt spid="5"/>
                                        </p:tgtEl>
                                        <p:attrNameLst>
                                          <p:attrName>ppt_x</p:attrName>
                                        </p:attrNameLst>
                                      </p:cBhvr>
                                      <p:tavLst>
                                        <p:tav tm="0">
                                          <p:val>
                                            <p:strVal val="1+#ppt_w/2"/>
                                          </p:val>
                                        </p:tav>
                                        <p:tav tm="100000">
                                          <p:val>
                                            <p:strVal val="#ppt_x"/>
                                          </p:val>
                                        </p:tav>
                                      </p:tavLst>
                                    </p:anim>
                                    <p:anim calcmode="lin" valueType="num">
                                      <p:cBhvr additive="base">
                                        <p:cTn id="24" dur="3500" fill="hold"/>
                                        <p:tgtEl>
                                          <p:spTgt spid="5"/>
                                        </p:tgtEl>
                                        <p:attrNameLst>
                                          <p:attrName>ppt_y</p:attrName>
                                        </p:attrNameLst>
                                      </p:cBhvr>
                                      <p:tavLst>
                                        <p:tav tm="0">
                                          <p:val>
                                            <p:strVal val="#ppt_y"/>
                                          </p:val>
                                        </p:tav>
                                        <p:tav tm="100000">
                                          <p:val>
                                            <p:strVal val="#ppt_y"/>
                                          </p:val>
                                        </p:tav>
                                      </p:tavLst>
                                    </p:anim>
                                  </p:childTnLst>
                                </p:cTn>
                              </p:par>
                              <p:par>
                                <p:cTn id="25" presetID="9" presetClass="emph" presetSubtype="0" nodeType="withEffect">
                                  <p:stCondLst>
                                    <p:cond delay="0"/>
                                  </p:stCondLst>
                                  <p:childTnLst>
                                    <p:set>
                                      <p:cBhvr>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2CDC16-F412-4FDA-9564-1A8D5AF2A5B2}"/>
              </a:ext>
            </a:extLst>
          </p:cNvPr>
          <p:cNvSpPr/>
          <p:nvPr/>
        </p:nvSpPr>
        <p:spPr>
          <a:xfrm>
            <a:off x="0" y="-180975"/>
            <a:ext cx="5737468"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2015 – </a:t>
            </a:r>
            <a:r>
              <a:rPr lang="en-US" sz="6000" b="1" i="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Equity Strategy</a:t>
            </a:r>
            <a:endParaRPr kumimoji="0" lang="en-US" sz="6000" b="1" i="1"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endParaRPr>
          </a:p>
        </p:txBody>
      </p:sp>
      <p:grpSp>
        <p:nvGrpSpPr>
          <p:cNvPr id="3" name="Group 2">
            <a:extLst>
              <a:ext uri="{FF2B5EF4-FFF2-40B4-BE49-F238E27FC236}">
                <a16:creationId xmlns:a16="http://schemas.microsoft.com/office/drawing/2014/main" id="{D12C4F43-DF34-4B26-AFA4-8F72C4FB6AA2}"/>
              </a:ext>
            </a:extLst>
          </p:cNvPr>
          <p:cNvGrpSpPr/>
          <p:nvPr/>
        </p:nvGrpSpPr>
        <p:grpSpPr>
          <a:xfrm>
            <a:off x="3297484" y="704992"/>
            <a:ext cx="4556943" cy="4379720"/>
            <a:chOff x="3297484" y="704992"/>
            <a:chExt cx="4556943" cy="4379720"/>
          </a:xfrm>
        </p:grpSpPr>
        <p:sp>
          <p:nvSpPr>
            <p:cNvPr id="9" name="Rectangle: Beveled 8">
              <a:extLst>
                <a:ext uri="{FF2B5EF4-FFF2-40B4-BE49-F238E27FC236}">
                  <a16:creationId xmlns:a16="http://schemas.microsoft.com/office/drawing/2014/main" id="{B4E49365-8F23-46B9-8709-63B2AD2C0F6D}"/>
                </a:ext>
              </a:extLst>
            </p:cNvPr>
            <p:cNvSpPr/>
            <p:nvPr/>
          </p:nvSpPr>
          <p:spPr>
            <a:xfrm>
              <a:off x="3297484" y="1166657"/>
              <a:ext cx="4491318" cy="3918055"/>
            </a:xfrm>
            <a:prstGeom prst="bevel">
              <a:avLst>
                <a:gd name="adj" fmla="val 1289"/>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000" dirty="0">
                  <a:solidFill>
                    <a:schemeClr val="tx1"/>
                  </a:solidFill>
                  <a:latin typeface="Avenir Next LT Pro" panose="020B0504020202020204" pitchFamily="34" charset="0"/>
                </a:rPr>
                <a:t>We know that there are inequities in our world, our country and our District, and that these differences have direct and tangible consequences for the health and wellbeing of individuals and communities. There are differences in our socioeconomic positions, and the social and physical environments in which we live. There are differences in the vulnerabilities of individuals and groups, in their health beliefs, their risks and their health and wellbeing outcomes.</a:t>
              </a:r>
            </a:p>
            <a:p>
              <a:pPr algn="just"/>
              <a:r>
                <a:rPr lang="en-GB" sz="1000" dirty="0">
                  <a:solidFill>
                    <a:schemeClr val="tx1"/>
                  </a:solidFill>
                  <a:latin typeface="Avenir Next LT Pro" panose="020B0504020202020204" pitchFamily="34" charset="0"/>
                </a:rPr>
                <a:t>And we know that these differences are unfair.</a:t>
              </a:r>
            </a:p>
            <a:p>
              <a:pPr algn="just"/>
              <a:r>
                <a:rPr lang="en-GB" sz="1000" dirty="0">
                  <a:solidFill>
                    <a:schemeClr val="tx1"/>
                  </a:solidFill>
                  <a:latin typeface="Avenir Next LT Pro" panose="020B0504020202020204" pitchFamily="34" charset="0"/>
                </a:rPr>
                <a:t>We will directly challenge this. We will be bold in our ambitions for the communities we serve. We will engage with our communities. We will take a positive, long-term approach, seeing our service users, families, carers and communities not as consumers but as assets and partners in developing resilient, healthy communities. It is a task that is not to be underestimated, and will require a long-term and systematic commitment working with our partners, but it is one that we must and will achieve. Everyone has a role to play in transforming our health system into one that routinely and directly acts to recognise, understand and address inequities.</a:t>
              </a:r>
            </a:p>
            <a:p>
              <a:pPr algn="just"/>
              <a:r>
                <a:rPr lang="en-GB" sz="1000" dirty="0">
                  <a:solidFill>
                    <a:schemeClr val="tx1"/>
                  </a:solidFill>
                  <a:latin typeface="Avenir Next LT Pro" panose="020B0504020202020204" pitchFamily="34" charset="0"/>
                </a:rPr>
                <a:t>As a whole District, we aim to develop a culture in which our workforce is inspired and empowered to test new approaches to close the gaps in avoidable deaths and avoidable hospitalisation rates between our most disadvantaged people and places, as compared to the rest of the South Eastern Sydney population. We will address what matters the most, for those who need it the most, to improve their health and wellbeing</a:t>
              </a:r>
              <a:r>
                <a:rPr lang="en-GB" sz="1120" dirty="0">
                  <a:solidFill>
                    <a:srgbClr val="7030A0"/>
                  </a:solidFill>
                  <a:latin typeface="Avenir Next LT Pro" panose="020B0504020202020204" pitchFamily="34" charset="0"/>
                </a:rPr>
                <a:t>.</a:t>
              </a:r>
              <a:endParaRPr lang="en-AU" sz="1120" dirty="0">
                <a:solidFill>
                  <a:srgbClr val="7030A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C05A0B94-273A-45E7-BE49-783425121F5F}"/>
                </a:ext>
              </a:extLst>
            </p:cNvPr>
            <p:cNvSpPr txBox="1"/>
            <p:nvPr/>
          </p:nvSpPr>
          <p:spPr>
            <a:xfrm>
              <a:off x="6957322" y="704992"/>
              <a:ext cx="897105" cy="461665"/>
            </a:xfrm>
            <a:prstGeom prst="rect">
              <a:avLst/>
            </a:prstGeom>
            <a:noFill/>
          </p:spPr>
          <p:txBody>
            <a:bodyPr wrap="none" rtlCol="0">
              <a:spAutoFit/>
            </a:bodyPr>
            <a:lstStyle/>
            <a:p>
              <a:pPr algn="r"/>
              <a:r>
                <a:rPr lang="en-AU" sz="2400" dirty="0">
                  <a:ln>
                    <a:solidFill>
                      <a:schemeClr val="bg2">
                        <a:lumMod val="25000"/>
                      </a:schemeClr>
                    </a:solidFill>
                  </a:ln>
                </a:rPr>
                <a:t>Why?</a:t>
              </a:r>
            </a:p>
          </p:txBody>
        </p:sp>
      </p:grpSp>
      <p:pic>
        <p:nvPicPr>
          <p:cNvPr id="14" name="Picture 13">
            <a:extLst>
              <a:ext uri="{FF2B5EF4-FFF2-40B4-BE49-F238E27FC236}">
                <a16:creationId xmlns:a16="http://schemas.microsoft.com/office/drawing/2014/main" id="{5AB75B1F-6E80-408C-9545-2B660C9E374A}"/>
              </a:ext>
            </a:extLst>
          </p:cNvPr>
          <p:cNvPicPr>
            <a:picLocks noChangeAspect="1"/>
          </p:cNvPicPr>
          <p:nvPr/>
        </p:nvPicPr>
        <p:blipFill>
          <a:blip r:embed="rId2"/>
          <a:stretch>
            <a:fillRect/>
          </a:stretch>
        </p:blipFill>
        <p:spPr>
          <a:xfrm>
            <a:off x="104210" y="1166657"/>
            <a:ext cx="3160462" cy="2227454"/>
          </a:xfrm>
          <a:prstGeom prst="rect">
            <a:avLst/>
          </a:prstGeom>
        </p:spPr>
      </p:pic>
      <p:grpSp>
        <p:nvGrpSpPr>
          <p:cNvPr id="5" name="Group 4">
            <a:extLst>
              <a:ext uri="{FF2B5EF4-FFF2-40B4-BE49-F238E27FC236}">
                <a16:creationId xmlns:a16="http://schemas.microsoft.com/office/drawing/2014/main" id="{E7237285-B654-4C80-9ECD-F18588F10235}"/>
              </a:ext>
            </a:extLst>
          </p:cNvPr>
          <p:cNvGrpSpPr/>
          <p:nvPr/>
        </p:nvGrpSpPr>
        <p:grpSpPr>
          <a:xfrm>
            <a:off x="7854427" y="704992"/>
            <a:ext cx="4337573" cy="2425004"/>
            <a:chOff x="7854427" y="704992"/>
            <a:chExt cx="4337573" cy="2425004"/>
          </a:xfrm>
        </p:grpSpPr>
        <p:sp>
          <p:nvSpPr>
            <p:cNvPr id="11" name="TextBox 10">
              <a:extLst>
                <a:ext uri="{FF2B5EF4-FFF2-40B4-BE49-F238E27FC236}">
                  <a16:creationId xmlns:a16="http://schemas.microsoft.com/office/drawing/2014/main" id="{7964AC6A-2CD8-46F9-A788-A203320A90B8}"/>
                </a:ext>
              </a:extLst>
            </p:cNvPr>
            <p:cNvSpPr txBox="1"/>
            <p:nvPr/>
          </p:nvSpPr>
          <p:spPr>
            <a:xfrm>
              <a:off x="11156560" y="704992"/>
              <a:ext cx="963725" cy="461665"/>
            </a:xfrm>
            <a:prstGeom prst="rect">
              <a:avLst/>
            </a:prstGeom>
            <a:noFill/>
          </p:spPr>
          <p:txBody>
            <a:bodyPr wrap="none" rtlCol="0">
              <a:spAutoFit/>
            </a:bodyPr>
            <a:lstStyle/>
            <a:p>
              <a:pPr algn="r"/>
              <a:r>
                <a:rPr lang="en-AU" sz="2400" dirty="0">
                  <a:ln>
                    <a:solidFill>
                      <a:schemeClr val="bg2">
                        <a:lumMod val="25000"/>
                      </a:schemeClr>
                    </a:solidFill>
                  </a:ln>
                  <a:solidFill>
                    <a:schemeClr val="bg2">
                      <a:lumMod val="25000"/>
                    </a:schemeClr>
                  </a:solidFill>
                </a:rPr>
                <a:t>Logic?</a:t>
              </a:r>
            </a:p>
          </p:txBody>
        </p:sp>
        <p:pic>
          <p:nvPicPr>
            <p:cNvPr id="2" name="Picture 1">
              <a:extLst>
                <a:ext uri="{FF2B5EF4-FFF2-40B4-BE49-F238E27FC236}">
                  <a16:creationId xmlns:a16="http://schemas.microsoft.com/office/drawing/2014/main" id="{28863089-3C0C-4DAC-BBA0-6BDE573F2BD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54427" y="1146312"/>
              <a:ext cx="4337573" cy="1983684"/>
            </a:xfrm>
            <a:prstGeom prst="rect">
              <a:avLst/>
            </a:prstGeom>
          </p:spPr>
        </p:pic>
      </p:grpSp>
      <p:grpSp>
        <p:nvGrpSpPr>
          <p:cNvPr id="8" name="Group 7">
            <a:extLst>
              <a:ext uri="{FF2B5EF4-FFF2-40B4-BE49-F238E27FC236}">
                <a16:creationId xmlns:a16="http://schemas.microsoft.com/office/drawing/2014/main" id="{73710CE1-BE1F-4B8C-B3AB-043C3CA6AF43}"/>
              </a:ext>
            </a:extLst>
          </p:cNvPr>
          <p:cNvGrpSpPr/>
          <p:nvPr/>
        </p:nvGrpSpPr>
        <p:grpSpPr>
          <a:xfrm>
            <a:off x="244733" y="5146064"/>
            <a:ext cx="11923892" cy="2139259"/>
            <a:chOff x="244733" y="5146064"/>
            <a:chExt cx="11923892" cy="2139259"/>
          </a:xfrm>
        </p:grpSpPr>
        <p:grpSp>
          <p:nvGrpSpPr>
            <p:cNvPr id="6" name="Group 5">
              <a:extLst>
                <a:ext uri="{FF2B5EF4-FFF2-40B4-BE49-F238E27FC236}">
                  <a16:creationId xmlns:a16="http://schemas.microsoft.com/office/drawing/2014/main" id="{8E393E5B-0A12-4715-A66C-D7177B101417}"/>
                </a:ext>
              </a:extLst>
            </p:cNvPr>
            <p:cNvGrpSpPr/>
            <p:nvPr/>
          </p:nvGrpSpPr>
          <p:grpSpPr>
            <a:xfrm>
              <a:off x="244733" y="5146064"/>
              <a:ext cx="11923892" cy="1709407"/>
              <a:chOff x="244733" y="5146064"/>
              <a:chExt cx="11923892" cy="1709407"/>
            </a:xfrm>
          </p:grpSpPr>
          <p:sp>
            <p:nvSpPr>
              <p:cNvPr id="12" name="TextBox 11">
                <a:extLst>
                  <a:ext uri="{FF2B5EF4-FFF2-40B4-BE49-F238E27FC236}">
                    <a16:creationId xmlns:a16="http://schemas.microsoft.com/office/drawing/2014/main" id="{AE20BE98-C6A4-4434-99D6-E5BBECDACCFE}"/>
                  </a:ext>
                </a:extLst>
              </p:cNvPr>
              <p:cNvSpPr txBox="1"/>
              <p:nvPr/>
            </p:nvSpPr>
            <p:spPr>
              <a:xfrm>
                <a:off x="11268635" y="5146064"/>
                <a:ext cx="899990" cy="461665"/>
              </a:xfrm>
              <a:prstGeom prst="rect">
                <a:avLst/>
              </a:prstGeom>
              <a:noFill/>
            </p:spPr>
            <p:txBody>
              <a:bodyPr wrap="none" rtlCol="0">
                <a:spAutoFit/>
              </a:bodyPr>
              <a:lstStyle/>
              <a:p>
                <a:pPr algn="r"/>
                <a:r>
                  <a:rPr lang="en-AU" sz="2400" dirty="0">
                    <a:ln>
                      <a:solidFill>
                        <a:schemeClr val="bg2">
                          <a:lumMod val="25000"/>
                        </a:schemeClr>
                      </a:solidFill>
                    </a:ln>
                  </a:rPr>
                  <a:t>How?</a:t>
                </a:r>
              </a:p>
            </p:txBody>
          </p:sp>
          <p:sp>
            <p:nvSpPr>
              <p:cNvPr id="13" name="Rectangle: Beveled 12">
                <a:extLst>
                  <a:ext uri="{FF2B5EF4-FFF2-40B4-BE49-F238E27FC236}">
                    <a16:creationId xmlns:a16="http://schemas.microsoft.com/office/drawing/2014/main" id="{8245582E-C0BA-4466-82B5-4473F3CE2528}"/>
                  </a:ext>
                </a:extLst>
              </p:cNvPr>
              <p:cNvSpPr/>
              <p:nvPr/>
            </p:nvSpPr>
            <p:spPr>
              <a:xfrm>
                <a:off x="244733" y="5225903"/>
                <a:ext cx="11023902" cy="1629568"/>
              </a:xfrm>
              <a:prstGeom prst="bevel">
                <a:avLst>
                  <a:gd name="adj" fmla="val 3490"/>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AU" sz="1000" b="1" dirty="0">
                    <a:solidFill>
                      <a:schemeClr val="bg2">
                        <a:lumMod val="25000"/>
                      </a:schemeClr>
                    </a:solidFill>
                    <a:latin typeface="Avenir Next LT Pro" panose="020B0504020202020204" pitchFamily="34" charset="0"/>
                  </a:rPr>
                  <a:t>Our Focus:</a:t>
                </a:r>
              </a:p>
              <a:p>
                <a:pPr marL="285750" indent="-285750" algn="just">
                  <a:buFont typeface="Arial" panose="020B0604020202020204" pitchFamily="34" charset="0"/>
                  <a:buChar char="•"/>
                </a:pPr>
                <a:r>
                  <a:rPr lang="en-AU" sz="1000" dirty="0">
                    <a:solidFill>
                      <a:schemeClr val="bg2">
                        <a:lumMod val="25000"/>
                      </a:schemeClr>
                    </a:solidFill>
                    <a:latin typeface="Avenir Next LT Pro" panose="020B0504020202020204" pitchFamily="34" charset="0"/>
                  </a:rPr>
                  <a:t>People who are most disadvantaged</a:t>
                </a:r>
              </a:p>
              <a:p>
                <a:pPr marL="285750" indent="-285750" algn="just">
                  <a:buFont typeface="Arial" panose="020B0604020202020204" pitchFamily="34" charset="0"/>
                  <a:buChar char="•"/>
                </a:pPr>
                <a:r>
                  <a:rPr lang="en-AU" sz="1000" dirty="0">
                    <a:solidFill>
                      <a:schemeClr val="bg2">
                        <a:lumMod val="25000"/>
                      </a:schemeClr>
                    </a:solidFill>
                    <a:latin typeface="Avenir Next LT Pro" panose="020B0504020202020204" pitchFamily="34" charset="0"/>
                  </a:rPr>
                  <a:t>Places where they live or can be reached</a:t>
                </a:r>
              </a:p>
              <a:p>
                <a:pPr algn="just"/>
                <a:endParaRPr lang="en-AU" sz="1000" dirty="0">
                  <a:solidFill>
                    <a:schemeClr val="bg2">
                      <a:lumMod val="25000"/>
                    </a:schemeClr>
                  </a:solidFill>
                  <a:latin typeface="Avenir Next LT Pro" panose="020B0504020202020204" pitchFamily="34" charset="0"/>
                </a:endParaRPr>
              </a:p>
              <a:p>
                <a:pPr algn="just"/>
                <a:r>
                  <a:rPr lang="en-AU" sz="1000" b="1" dirty="0">
                    <a:solidFill>
                      <a:schemeClr val="bg2">
                        <a:lumMod val="25000"/>
                      </a:schemeClr>
                    </a:solidFill>
                    <a:latin typeface="Avenir Next LT Pro" panose="020B0504020202020204" pitchFamily="34" charset="0"/>
                  </a:rPr>
                  <a:t>Our Strategic Directions:</a:t>
                </a:r>
              </a:p>
              <a:p>
                <a:pPr marL="342900" indent="-342900" algn="just">
                  <a:buAutoNum type="arabicPeriod"/>
                </a:pPr>
                <a:r>
                  <a:rPr lang="en-AU" sz="1000" dirty="0">
                    <a:solidFill>
                      <a:schemeClr val="bg2">
                        <a:lumMod val="25000"/>
                      </a:schemeClr>
                    </a:solidFill>
                    <a:latin typeface="Avenir Next LT Pro" panose="020B0504020202020204" pitchFamily="34" charset="0"/>
                  </a:rPr>
                  <a:t>Transform our health services to systematically improve equity</a:t>
                </a:r>
              </a:p>
              <a:p>
                <a:pPr marL="342900" indent="-342900" algn="just">
                  <a:buAutoNum type="arabicPeriod"/>
                </a:pPr>
                <a:r>
                  <a:rPr lang="en-AU" sz="1000" dirty="0">
                    <a:solidFill>
                      <a:schemeClr val="bg2">
                        <a:lumMod val="25000"/>
                      </a:schemeClr>
                    </a:solidFill>
                    <a:latin typeface="Avenir Next LT Pro" panose="020B0504020202020204" pitchFamily="34" charset="0"/>
                  </a:rPr>
                  <a:t>Invest to provide more care in the community and more prevention and wellness programs</a:t>
                </a:r>
              </a:p>
              <a:p>
                <a:pPr marL="342900" indent="-342900" algn="just">
                  <a:buAutoNum type="arabicPeriod"/>
                </a:pPr>
                <a:r>
                  <a:rPr lang="en-AU" sz="1000" dirty="0">
                    <a:solidFill>
                      <a:schemeClr val="bg2">
                        <a:lumMod val="25000"/>
                      </a:schemeClr>
                    </a:solidFill>
                    <a:latin typeface="Avenir Next LT Pro" panose="020B0504020202020204" pitchFamily="34" charset="0"/>
                  </a:rPr>
                  <a:t>Refocus our work to better address the social determinants of health and wellbeing</a:t>
                </a:r>
              </a:p>
              <a:p>
                <a:pPr algn="just"/>
                <a:endParaRPr lang="en-AU" sz="1000" dirty="0">
                  <a:solidFill>
                    <a:schemeClr val="bg2">
                      <a:lumMod val="25000"/>
                    </a:schemeClr>
                  </a:solidFill>
                  <a:latin typeface="Avenir Next LT Pro" panose="020B0504020202020204" pitchFamily="34" charset="0"/>
                </a:endParaRPr>
              </a:p>
            </p:txBody>
          </p:sp>
        </p:grpSp>
        <p:sp>
          <p:nvSpPr>
            <p:cNvPr id="4" name="TextBox 3">
              <a:extLst>
                <a:ext uri="{FF2B5EF4-FFF2-40B4-BE49-F238E27FC236}">
                  <a16:creationId xmlns:a16="http://schemas.microsoft.com/office/drawing/2014/main" id="{71835F5D-916F-4B73-AC46-F3CB38D137BB}"/>
                </a:ext>
              </a:extLst>
            </p:cNvPr>
            <p:cNvSpPr txBox="1"/>
            <p:nvPr/>
          </p:nvSpPr>
          <p:spPr>
            <a:xfrm>
              <a:off x="5543143" y="5315553"/>
              <a:ext cx="5918608" cy="1969770"/>
            </a:xfrm>
            <a:prstGeom prst="rect">
              <a:avLst/>
            </a:prstGeom>
            <a:noFill/>
          </p:spPr>
          <p:txBody>
            <a:bodyPr wrap="none" rtlCol="0">
              <a:spAutoFit/>
            </a:bodyPr>
            <a:lstStyle/>
            <a:p>
              <a:pPr algn="just"/>
              <a:r>
                <a:rPr lang="en-AU" sz="1000" b="1" dirty="0">
                  <a:solidFill>
                    <a:schemeClr val="bg2">
                      <a:lumMod val="25000"/>
                    </a:schemeClr>
                  </a:solidFill>
                  <a:latin typeface="Avenir Next LT Pro" panose="020B0504020202020204" pitchFamily="34" charset="0"/>
                </a:rPr>
                <a:t>Our Approach:</a:t>
              </a:r>
            </a:p>
            <a:p>
              <a:pPr lvl="1" algn="just"/>
              <a:r>
                <a:rPr lang="en-AU" sz="1000" dirty="0">
                  <a:solidFill>
                    <a:schemeClr val="bg2">
                      <a:lumMod val="25000"/>
                    </a:schemeClr>
                  </a:solidFill>
                  <a:latin typeface="Avenir Next LT Pro" panose="020B0504020202020204" pitchFamily="34" charset="0"/>
                </a:rPr>
                <a:t>We will engage people and communities as equal partners in addressing inequities</a:t>
              </a:r>
            </a:p>
            <a:p>
              <a:pPr lvl="1" algn="just"/>
              <a:r>
                <a:rPr lang="en-AU" sz="1000" dirty="0">
                  <a:solidFill>
                    <a:schemeClr val="bg2">
                      <a:lumMod val="25000"/>
                    </a:schemeClr>
                  </a:solidFill>
                  <a:latin typeface="Avenir Next LT Pro" panose="020B0504020202020204" pitchFamily="34" charset="0"/>
                </a:rPr>
                <a:t>We will take a population health system approach, balancing short- and long-term goals</a:t>
              </a:r>
            </a:p>
            <a:p>
              <a:pPr lvl="1" algn="just"/>
              <a:r>
                <a:rPr lang="en-AU" sz="1000" dirty="0">
                  <a:solidFill>
                    <a:schemeClr val="bg2">
                      <a:lumMod val="25000"/>
                    </a:schemeClr>
                  </a:solidFill>
                  <a:latin typeface="Avenir Next LT Pro" panose="020B0504020202020204" pitchFamily="34" charset="0"/>
                </a:rPr>
                <a:t>We will be an innovative, learning organisation</a:t>
              </a:r>
            </a:p>
            <a:p>
              <a:pPr algn="just"/>
              <a:r>
                <a:rPr lang="en-AU" sz="1000" b="1" dirty="0">
                  <a:solidFill>
                    <a:schemeClr val="bg2">
                      <a:lumMod val="25000"/>
                    </a:schemeClr>
                  </a:solidFill>
                  <a:latin typeface="Avenir Next LT Pro" panose="020B0504020202020204" pitchFamily="34" charset="0"/>
                </a:rPr>
                <a:t>Our Foundations:</a:t>
              </a:r>
            </a:p>
            <a:p>
              <a:pPr lvl="1" algn="just"/>
              <a:r>
                <a:rPr lang="en-AU" sz="1000" dirty="0">
                  <a:solidFill>
                    <a:schemeClr val="bg2">
                      <a:lumMod val="25000"/>
                    </a:schemeClr>
                  </a:solidFill>
                  <a:latin typeface="Avenir Next LT Pro" panose="020B0504020202020204" pitchFamily="34" charset="0"/>
                </a:rPr>
                <a:t>Organisational development</a:t>
              </a:r>
            </a:p>
            <a:p>
              <a:pPr lvl="1" algn="just"/>
              <a:r>
                <a:rPr lang="en-AU" sz="1000" dirty="0">
                  <a:solidFill>
                    <a:schemeClr val="bg2">
                      <a:lumMod val="25000"/>
                    </a:schemeClr>
                  </a:solidFill>
                  <a:latin typeface="Avenir Next LT Pro" panose="020B0504020202020204" pitchFamily="34" charset="0"/>
                </a:rPr>
                <a:t>Commitment</a:t>
              </a:r>
            </a:p>
            <a:p>
              <a:pPr lvl="1" algn="just"/>
              <a:r>
                <a:rPr lang="en-AU" sz="1000" dirty="0">
                  <a:solidFill>
                    <a:schemeClr val="bg2">
                      <a:lumMod val="25000"/>
                    </a:schemeClr>
                  </a:solidFill>
                  <a:latin typeface="Avenir Next LT Pro" panose="020B0504020202020204" pitchFamily="34" charset="0"/>
                </a:rPr>
                <a:t>Intelligence to guide decisions and actions</a:t>
              </a:r>
            </a:p>
            <a:p>
              <a:pPr lvl="1" algn="just"/>
              <a:r>
                <a:rPr lang="en-AU" sz="1000" dirty="0">
                  <a:solidFill>
                    <a:schemeClr val="bg2">
                      <a:lumMod val="25000"/>
                    </a:schemeClr>
                  </a:solidFill>
                  <a:latin typeface="Avenir Next LT Pro" panose="020B0504020202020204" pitchFamily="34" charset="0"/>
                </a:rPr>
                <a:t>Tools to support best practice</a:t>
              </a:r>
            </a:p>
            <a:p>
              <a:endParaRPr lang="en-AU" sz="3200" dirty="0"/>
            </a:p>
          </p:txBody>
        </p:sp>
      </p:grpSp>
    </p:spTree>
    <p:extLst>
      <p:ext uri="{BB962C8B-B14F-4D97-AF65-F5344CB8AC3E}">
        <p14:creationId xmlns:p14="http://schemas.microsoft.com/office/powerpoint/2010/main" val="39033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2CDC16-F412-4FDA-9564-1A8D5AF2A5B2}"/>
              </a:ext>
            </a:extLst>
          </p:cNvPr>
          <p:cNvSpPr/>
          <p:nvPr/>
        </p:nvSpPr>
        <p:spPr>
          <a:xfrm>
            <a:off x="-23375" y="-190500"/>
            <a:ext cx="12192000" cy="1015663"/>
          </a:xfrm>
          <a:prstGeom prst="rect">
            <a:avLst/>
          </a:prstGeom>
          <a:noFill/>
        </p:spPr>
        <p:txBody>
          <a:bodyPr wrap="square" lIns="91440" tIns="45720" rIns="91440" bIns="45720">
            <a:spAutoFit/>
          </a:bodyPr>
          <a:lstStyle/>
          <a:p>
            <a:pPr lvl="0">
              <a:defRPr/>
            </a:pP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2017 – </a:t>
            </a:r>
            <a:r>
              <a:rPr lang="en-US" sz="6000" b="1" i="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Opportunity for all – </a:t>
            </a: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equity framework</a:t>
            </a:r>
            <a:endParaRPr kumimoji="0" lang="en-US" sz="6000" b="1" i="1"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endParaRPr>
          </a:p>
        </p:txBody>
      </p:sp>
      <p:grpSp>
        <p:nvGrpSpPr>
          <p:cNvPr id="3" name="Group 2">
            <a:extLst>
              <a:ext uri="{FF2B5EF4-FFF2-40B4-BE49-F238E27FC236}">
                <a16:creationId xmlns:a16="http://schemas.microsoft.com/office/drawing/2014/main" id="{2989AAB3-7F03-4720-9994-C66DF5916D5C}"/>
              </a:ext>
            </a:extLst>
          </p:cNvPr>
          <p:cNvGrpSpPr/>
          <p:nvPr/>
        </p:nvGrpSpPr>
        <p:grpSpPr>
          <a:xfrm>
            <a:off x="3297484" y="704992"/>
            <a:ext cx="4556943" cy="4379720"/>
            <a:chOff x="3297484" y="704992"/>
            <a:chExt cx="4556943" cy="4379720"/>
          </a:xfrm>
        </p:grpSpPr>
        <p:sp>
          <p:nvSpPr>
            <p:cNvPr id="9" name="Rectangle: Beveled 8">
              <a:extLst>
                <a:ext uri="{FF2B5EF4-FFF2-40B4-BE49-F238E27FC236}">
                  <a16:creationId xmlns:a16="http://schemas.microsoft.com/office/drawing/2014/main" id="{B4E49365-8F23-46B9-8709-63B2AD2C0F6D}"/>
                </a:ext>
              </a:extLst>
            </p:cNvPr>
            <p:cNvSpPr/>
            <p:nvPr/>
          </p:nvSpPr>
          <p:spPr>
            <a:xfrm>
              <a:off x="3297484" y="1166657"/>
              <a:ext cx="4491318" cy="3918055"/>
            </a:xfrm>
            <a:prstGeom prst="bevel">
              <a:avLst>
                <a:gd name="adj" fmla="val 1289"/>
              </a:avLst>
            </a:prstGeom>
            <a:solidFill>
              <a:schemeClr val="bg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40" dirty="0">
                  <a:solidFill>
                    <a:schemeClr val="accent6">
                      <a:lumMod val="50000"/>
                    </a:schemeClr>
                  </a:solidFill>
                  <a:latin typeface="Avenir Next LT Pro" panose="020B0504020202020204" pitchFamily="34" charset="0"/>
                </a:rPr>
                <a:t>Health inequities are not the responsibility of health services alone, but they can be addressed in two aspects; looking in to the health care services provided and the way the organisation operates, and looking out to address the social determinants of health in the community and to work towards a fairer, more inclusive system.</a:t>
              </a:r>
            </a:p>
            <a:p>
              <a:pPr algn="just"/>
              <a:r>
                <a:rPr lang="en-GB" sz="1140" b="1" dirty="0">
                  <a:solidFill>
                    <a:schemeClr val="accent6">
                      <a:lumMod val="50000"/>
                    </a:schemeClr>
                  </a:solidFill>
                  <a:latin typeface="Avenir Next LT Pro" panose="020B0504020202020204" pitchFamily="34" charset="0"/>
                </a:rPr>
                <a:t>Looking in:</a:t>
              </a:r>
            </a:p>
            <a:p>
              <a:pPr algn="just"/>
              <a:r>
                <a:rPr lang="en-GB" sz="1140" dirty="0">
                  <a:solidFill>
                    <a:schemeClr val="accent6">
                      <a:lumMod val="50000"/>
                    </a:schemeClr>
                  </a:solidFill>
                  <a:latin typeface="Avenir Next LT Pro" panose="020B0504020202020204" pitchFamily="34" charset="0"/>
                </a:rPr>
                <a:t>• providing high quality individual health care for all that respects the diversity of the population, addresses the needs of the most disadvantaged, is accessible to all and used by those who need it most</a:t>
              </a:r>
            </a:p>
            <a:p>
              <a:pPr algn="just"/>
              <a:r>
                <a:rPr lang="en-GB" sz="1140" dirty="0">
                  <a:solidFill>
                    <a:schemeClr val="accent6">
                      <a:lumMod val="50000"/>
                    </a:schemeClr>
                  </a:solidFill>
                  <a:latin typeface="Avenir Next LT Pro" panose="020B0504020202020204" pitchFamily="34" charset="0"/>
                </a:rPr>
                <a:t>• operating as an organisation in a way that promotes equity for staff and local communities.</a:t>
              </a:r>
            </a:p>
            <a:p>
              <a:pPr algn="just"/>
              <a:r>
                <a:rPr lang="en-GB" sz="1140" b="1" dirty="0">
                  <a:solidFill>
                    <a:schemeClr val="accent6">
                      <a:lumMod val="50000"/>
                    </a:schemeClr>
                  </a:solidFill>
                  <a:latin typeface="Avenir Next LT Pro" panose="020B0504020202020204" pitchFamily="34" charset="0"/>
                </a:rPr>
                <a:t>Looking out</a:t>
              </a:r>
              <a:r>
                <a:rPr lang="en-GB" sz="1140" dirty="0">
                  <a:solidFill>
                    <a:schemeClr val="accent6">
                      <a:lumMod val="50000"/>
                    </a:schemeClr>
                  </a:solidFill>
                  <a:latin typeface="Avenir Next LT Pro" panose="020B0504020202020204" pitchFamily="34" charset="0"/>
                </a:rPr>
                <a:t>, in partnership with the community and other organisations:</a:t>
              </a:r>
            </a:p>
            <a:p>
              <a:pPr algn="just"/>
              <a:r>
                <a:rPr lang="en-GB" sz="1140" dirty="0">
                  <a:solidFill>
                    <a:schemeClr val="accent6">
                      <a:lumMod val="50000"/>
                    </a:schemeClr>
                  </a:solidFill>
                  <a:latin typeface="Avenir Next LT Pro" panose="020B0504020202020204" pitchFamily="34" charset="0"/>
                </a:rPr>
                <a:t>• prevention and health promotion that addresses the problems that are most important to disadvantaged individuals and communities</a:t>
              </a:r>
            </a:p>
            <a:p>
              <a:pPr algn="just"/>
              <a:r>
                <a:rPr lang="en-GB" sz="1140" dirty="0">
                  <a:solidFill>
                    <a:schemeClr val="accent6">
                      <a:lumMod val="50000"/>
                    </a:schemeClr>
                  </a:solidFill>
                  <a:latin typeface="Avenir Next LT Pro" panose="020B0504020202020204" pitchFamily="34" charset="0"/>
                </a:rPr>
                <a:t>• supporting action on social determinants of poor health in the community, for example, social isolation or poor housing.</a:t>
              </a:r>
            </a:p>
            <a:p>
              <a:pPr algn="just"/>
              <a:r>
                <a:rPr lang="en-GB" sz="1140" dirty="0">
                  <a:solidFill>
                    <a:schemeClr val="accent6">
                      <a:lumMod val="50000"/>
                    </a:schemeClr>
                  </a:solidFill>
                  <a:latin typeface="Avenir Next LT Pro" panose="020B0504020202020204" pitchFamily="34" charset="0"/>
                </a:rPr>
                <a:t>• working towards a fairer and more inclusive system, especially in health and social care.</a:t>
              </a:r>
              <a:endParaRPr lang="en-AU" sz="1140" dirty="0">
                <a:solidFill>
                  <a:schemeClr val="accent6">
                    <a:lumMod val="50000"/>
                  </a:schemeClr>
                </a:solidFill>
                <a:latin typeface="Avenir Next LT Pro" panose="020B0504020202020204" pitchFamily="34" charset="0"/>
              </a:endParaRPr>
            </a:p>
          </p:txBody>
        </p:sp>
        <p:sp>
          <p:nvSpPr>
            <p:cNvPr id="10" name="TextBox 9">
              <a:extLst>
                <a:ext uri="{FF2B5EF4-FFF2-40B4-BE49-F238E27FC236}">
                  <a16:creationId xmlns:a16="http://schemas.microsoft.com/office/drawing/2014/main" id="{C05A0B94-273A-45E7-BE49-783425121F5F}"/>
                </a:ext>
              </a:extLst>
            </p:cNvPr>
            <p:cNvSpPr txBox="1"/>
            <p:nvPr/>
          </p:nvSpPr>
          <p:spPr>
            <a:xfrm>
              <a:off x="6957322" y="704992"/>
              <a:ext cx="897105" cy="461665"/>
            </a:xfrm>
            <a:prstGeom prst="rect">
              <a:avLst/>
            </a:prstGeom>
            <a:noFill/>
          </p:spPr>
          <p:txBody>
            <a:bodyPr wrap="none" rtlCol="0">
              <a:spAutoFit/>
            </a:bodyPr>
            <a:lstStyle/>
            <a:p>
              <a:pPr algn="r"/>
              <a:r>
                <a:rPr lang="en-AU" sz="2400" dirty="0">
                  <a:solidFill>
                    <a:schemeClr val="accent6">
                      <a:lumMod val="50000"/>
                    </a:schemeClr>
                  </a:solidFill>
                </a:rPr>
                <a:t>Why?</a:t>
              </a:r>
            </a:p>
          </p:txBody>
        </p:sp>
      </p:grpSp>
      <p:grpSp>
        <p:nvGrpSpPr>
          <p:cNvPr id="5" name="Group 4">
            <a:extLst>
              <a:ext uri="{FF2B5EF4-FFF2-40B4-BE49-F238E27FC236}">
                <a16:creationId xmlns:a16="http://schemas.microsoft.com/office/drawing/2014/main" id="{2816EDDC-AE0B-496C-8BA8-24DF5F12E403}"/>
              </a:ext>
            </a:extLst>
          </p:cNvPr>
          <p:cNvGrpSpPr/>
          <p:nvPr/>
        </p:nvGrpSpPr>
        <p:grpSpPr>
          <a:xfrm>
            <a:off x="244733" y="5146064"/>
            <a:ext cx="11923892" cy="1709407"/>
            <a:chOff x="244733" y="5146064"/>
            <a:chExt cx="11923892" cy="1709407"/>
          </a:xfrm>
        </p:grpSpPr>
        <p:sp>
          <p:nvSpPr>
            <p:cNvPr id="12" name="TextBox 11">
              <a:extLst>
                <a:ext uri="{FF2B5EF4-FFF2-40B4-BE49-F238E27FC236}">
                  <a16:creationId xmlns:a16="http://schemas.microsoft.com/office/drawing/2014/main" id="{AE20BE98-C6A4-4434-99D6-E5BBECDACCFE}"/>
                </a:ext>
              </a:extLst>
            </p:cNvPr>
            <p:cNvSpPr txBox="1"/>
            <p:nvPr/>
          </p:nvSpPr>
          <p:spPr>
            <a:xfrm>
              <a:off x="11268635" y="5146064"/>
              <a:ext cx="899990" cy="461665"/>
            </a:xfrm>
            <a:prstGeom prst="rect">
              <a:avLst/>
            </a:prstGeom>
            <a:noFill/>
          </p:spPr>
          <p:txBody>
            <a:bodyPr wrap="none" rtlCol="0">
              <a:spAutoFit/>
            </a:bodyPr>
            <a:lstStyle/>
            <a:p>
              <a:pPr algn="r"/>
              <a:r>
                <a:rPr lang="en-AU" sz="2400" dirty="0">
                  <a:solidFill>
                    <a:schemeClr val="accent6">
                      <a:lumMod val="50000"/>
                    </a:schemeClr>
                  </a:solidFill>
                </a:rPr>
                <a:t>How?</a:t>
              </a:r>
            </a:p>
          </p:txBody>
        </p:sp>
        <p:sp>
          <p:nvSpPr>
            <p:cNvPr id="13" name="Rectangle: Beveled 12">
              <a:extLst>
                <a:ext uri="{FF2B5EF4-FFF2-40B4-BE49-F238E27FC236}">
                  <a16:creationId xmlns:a16="http://schemas.microsoft.com/office/drawing/2014/main" id="{8245582E-C0BA-4466-82B5-4473F3CE2528}"/>
                </a:ext>
              </a:extLst>
            </p:cNvPr>
            <p:cNvSpPr/>
            <p:nvPr/>
          </p:nvSpPr>
          <p:spPr>
            <a:xfrm>
              <a:off x="244733" y="5225903"/>
              <a:ext cx="11023902" cy="1629568"/>
            </a:xfrm>
            <a:prstGeom prst="bevel">
              <a:avLst>
                <a:gd name="adj" fmla="val 3490"/>
              </a:avLst>
            </a:prstGeom>
            <a:solidFill>
              <a:schemeClr val="bg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rabicPeriod"/>
              </a:pPr>
              <a:r>
                <a:rPr lang="en-GB" sz="1150" dirty="0">
                  <a:solidFill>
                    <a:schemeClr val="accent6">
                      <a:lumMod val="50000"/>
                    </a:schemeClr>
                  </a:solidFill>
                  <a:latin typeface="Avenir Next LT Pro" panose="020B0504020202020204" pitchFamily="34" charset="0"/>
                </a:rPr>
                <a:t>Leadership and commitment: Making equity a priority for the District, and making it a part of reporting systems and quality improvement activities.</a:t>
              </a:r>
            </a:p>
            <a:p>
              <a:pPr marL="228600" indent="-228600" algn="just">
                <a:buFont typeface="+mj-lt"/>
                <a:buAutoNum type="arabicPeriod"/>
              </a:pPr>
              <a:r>
                <a:rPr lang="en-GB" sz="1150" dirty="0">
                  <a:solidFill>
                    <a:schemeClr val="accent6">
                      <a:lumMod val="50000"/>
                    </a:schemeClr>
                  </a:solidFill>
                  <a:latin typeface="Avenir Next LT Pro" panose="020B0504020202020204" pitchFamily="34" charset="0"/>
                </a:rPr>
                <a:t>Engagement and partnerships: Involving disadvantaged and marginalised communities in decisions about their health and health care; and committing to long term partnerships with communities and other organisations to address problems in health equity and the social determinants of health.</a:t>
              </a:r>
            </a:p>
            <a:p>
              <a:pPr marL="228600" indent="-228600" algn="just">
                <a:buFont typeface="+mj-lt"/>
                <a:buAutoNum type="arabicPeriod"/>
              </a:pPr>
              <a:r>
                <a:rPr lang="en-GB" sz="1150" dirty="0">
                  <a:solidFill>
                    <a:schemeClr val="accent6">
                      <a:lumMod val="50000"/>
                    </a:schemeClr>
                  </a:solidFill>
                  <a:latin typeface="Avenir Next LT Pro" panose="020B0504020202020204" pitchFamily="34" charset="0"/>
                </a:rPr>
                <a:t>Organisational and workforce development: Providing more training, better information and other forms of support to help clinicians, services, planners and managers identify and address inequities.</a:t>
              </a:r>
            </a:p>
            <a:p>
              <a:pPr marL="228600" indent="-228600" algn="just">
                <a:buFont typeface="+mj-lt"/>
                <a:buAutoNum type="arabicPeriod"/>
              </a:pPr>
              <a:r>
                <a:rPr lang="en-GB" sz="1150" dirty="0">
                  <a:solidFill>
                    <a:schemeClr val="accent6">
                      <a:lumMod val="50000"/>
                    </a:schemeClr>
                  </a:solidFill>
                  <a:latin typeface="Avenir Next LT Pro" panose="020B0504020202020204" pitchFamily="34" charset="0"/>
                </a:rPr>
                <a:t>Resource allocation: Allocating and targeting resources to provide access to health care to all groups in the population, in proportion to need, and address the causes of unequal health.</a:t>
              </a:r>
            </a:p>
            <a:p>
              <a:pPr marL="228600" indent="-228600" algn="just">
                <a:buFont typeface="+mj-lt"/>
                <a:buAutoNum type="arabicPeriod"/>
              </a:pPr>
              <a:r>
                <a:rPr lang="en-GB" sz="1150" dirty="0">
                  <a:solidFill>
                    <a:schemeClr val="accent6">
                      <a:lumMod val="50000"/>
                    </a:schemeClr>
                  </a:solidFill>
                  <a:latin typeface="Avenir Next LT Pro" panose="020B0504020202020204" pitchFamily="34" charset="0"/>
                </a:rPr>
                <a:t>Research and evaluation</a:t>
              </a:r>
            </a:p>
          </p:txBody>
        </p:sp>
      </p:grpSp>
      <p:pic>
        <p:nvPicPr>
          <p:cNvPr id="14" name="Picture 13">
            <a:extLst>
              <a:ext uri="{FF2B5EF4-FFF2-40B4-BE49-F238E27FC236}">
                <a16:creationId xmlns:a16="http://schemas.microsoft.com/office/drawing/2014/main" id="{AFB5B24E-CA86-41D8-B8B7-DDA6EB7DD9A6}"/>
              </a:ext>
            </a:extLst>
          </p:cNvPr>
          <p:cNvPicPr>
            <a:picLocks noChangeAspect="1"/>
          </p:cNvPicPr>
          <p:nvPr/>
        </p:nvPicPr>
        <p:blipFill>
          <a:blip r:embed="rId2"/>
          <a:stretch>
            <a:fillRect/>
          </a:stretch>
        </p:blipFill>
        <p:spPr>
          <a:xfrm>
            <a:off x="257523" y="1156854"/>
            <a:ext cx="2777790" cy="3918055"/>
          </a:xfrm>
          <a:prstGeom prst="rect">
            <a:avLst/>
          </a:prstGeom>
        </p:spPr>
      </p:pic>
      <p:grpSp>
        <p:nvGrpSpPr>
          <p:cNvPr id="4" name="Group 3">
            <a:extLst>
              <a:ext uri="{FF2B5EF4-FFF2-40B4-BE49-F238E27FC236}">
                <a16:creationId xmlns:a16="http://schemas.microsoft.com/office/drawing/2014/main" id="{475652E7-2A1D-4B3E-9260-0DB1B9CD2A3D}"/>
              </a:ext>
            </a:extLst>
          </p:cNvPr>
          <p:cNvGrpSpPr/>
          <p:nvPr/>
        </p:nvGrpSpPr>
        <p:grpSpPr>
          <a:xfrm>
            <a:off x="7788802" y="704992"/>
            <a:ext cx="4361738" cy="2255497"/>
            <a:chOff x="7758547" y="704992"/>
            <a:chExt cx="4361738" cy="2255497"/>
          </a:xfrm>
        </p:grpSpPr>
        <p:sp>
          <p:nvSpPr>
            <p:cNvPr id="11" name="TextBox 10">
              <a:extLst>
                <a:ext uri="{FF2B5EF4-FFF2-40B4-BE49-F238E27FC236}">
                  <a16:creationId xmlns:a16="http://schemas.microsoft.com/office/drawing/2014/main" id="{7964AC6A-2CD8-46F9-A788-A203320A90B8}"/>
                </a:ext>
              </a:extLst>
            </p:cNvPr>
            <p:cNvSpPr txBox="1"/>
            <p:nvPr/>
          </p:nvSpPr>
          <p:spPr>
            <a:xfrm>
              <a:off x="11156560" y="704992"/>
              <a:ext cx="963725" cy="461665"/>
            </a:xfrm>
            <a:prstGeom prst="rect">
              <a:avLst/>
            </a:prstGeom>
            <a:noFill/>
          </p:spPr>
          <p:txBody>
            <a:bodyPr wrap="none" rtlCol="0">
              <a:spAutoFit/>
            </a:bodyPr>
            <a:lstStyle/>
            <a:p>
              <a:pPr algn="r"/>
              <a:r>
                <a:rPr lang="en-AU" sz="2400" dirty="0">
                  <a:solidFill>
                    <a:schemeClr val="accent6">
                      <a:lumMod val="50000"/>
                    </a:schemeClr>
                  </a:solidFill>
                </a:rPr>
                <a:t>Logic?</a:t>
              </a:r>
            </a:p>
          </p:txBody>
        </p:sp>
        <p:pic>
          <p:nvPicPr>
            <p:cNvPr id="2" name="Picture 1">
              <a:extLst>
                <a:ext uri="{FF2B5EF4-FFF2-40B4-BE49-F238E27FC236}">
                  <a16:creationId xmlns:a16="http://schemas.microsoft.com/office/drawing/2014/main" id="{0EBF6AE0-C52D-4D93-AC7D-122847D7D9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58547" y="1207283"/>
              <a:ext cx="4361738" cy="1753206"/>
            </a:xfrm>
            <a:prstGeom prst="rect">
              <a:avLst/>
            </a:prstGeom>
          </p:spPr>
        </p:pic>
      </p:grpSp>
    </p:spTree>
    <p:extLst>
      <p:ext uri="{BB962C8B-B14F-4D97-AF65-F5344CB8AC3E}">
        <p14:creationId xmlns:p14="http://schemas.microsoft.com/office/powerpoint/2010/main" val="16717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2CDC16-F412-4FDA-9564-1A8D5AF2A5B2}"/>
              </a:ext>
            </a:extLst>
          </p:cNvPr>
          <p:cNvSpPr/>
          <p:nvPr/>
        </p:nvSpPr>
        <p:spPr>
          <a:xfrm>
            <a:off x="0" y="-152240"/>
            <a:ext cx="11989180"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2020 – </a:t>
            </a:r>
            <a:r>
              <a:rPr lang="en-US" sz="6000" b="1" i="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Fair Health Matters </a:t>
            </a:r>
            <a:r>
              <a:rPr lang="en-US" sz="6000" b="1"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latin typeface="Bahnschrift Condensed" panose="020B0502040204020203" pitchFamily="34" charset="0"/>
              </a:rPr>
              <a:t> - Equity Framework</a:t>
            </a:r>
            <a:endParaRPr kumimoji="0" lang="en-US" sz="6000" b="1" i="1"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Bahnschrift Condensed" panose="020B0502040204020203" pitchFamily="34" charset="0"/>
            </a:endParaRPr>
          </a:p>
        </p:txBody>
      </p:sp>
      <p:grpSp>
        <p:nvGrpSpPr>
          <p:cNvPr id="3" name="Group 2">
            <a:extLst>
              <a:ext uri="{FF2B5EF4-FFF2-40B4-BE49-F238E27FC236}">
                <a16:creationId xmlns:a16="http://schemas.microsoft.com/office/drawing/2014/main" id="{AD095804-6573-455E-97EA-1F2BB07B2F47}"/>
              </a:ext>
            </a:extLst>
          </p:cNvPr>
          <p:cNvGrpSpPr/>
          <p:nvPr/>
        </p:nvGrpSpPr>
        <p:grpSpPr>
          <a:xfrm>
            <a:off x="3297484" y="704992"/>
            <a:ext cx="4556943" cy="4379720"/>
            <a:chOff x="3297484" y="704992"/>
            <a:chExt cx="4556943" cy="4379720"/>
          </a:xfrm>
        </p:grpSpPr>
        <p:sp>
          <p:nvSpPr>
            <p:cNvPr id="9" name="Rectangle: Beveled 8">
              <a:extLst>
                <a:ext uri="{FF2B5EF4-FFF2-40B4-BE49-F238E27FC236}">
                  <a16:creationId xmlns:a16="http://schemas.microsoft.com/office/drawing/2014/main" id="{B4E49365-8F23-46B9-8709-63B2AD2C0F6D}"/>
                </a:ext>
              </a:extLst>
            </p:cNvPr>
            <p:cNvSpPr/>
            <p:nvPr/>
          </p:nvSpPr>
          <p:spPr>
            <a:xfrm>
              <a:off x="3297484" y="1166657"/>
              <a:ext cx="4491318" cy="3918055"/>
            </a:xfrm>
            <a:prstGeom prst="bevel">
              <a:avLst>
                <a:gd name="adj" fmla="val 1289"/>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20" dirty="0">
                  <a:solidFill>
                    <a:srgbClr val="7030A0"/>
                  </a:solidFill>
                  <a:latin typeface="Avenir Next LT Pro" panose="020B0504020202020204" pitchFamily="34" charset="0"/>
                </a:rPr>
                <a:t>Equity is a priority for South Western Sydney Local Health District</a:t>
              </a:r>
            </a:p>
            <a:p>
              <a:pPr algn="just"/>
              <a:r>
                <a:rPr lang="en-GB" sz="1120" dirty="0">
                  <a:solidFill>
                    <a:srgbClr val="7030A0"/>
                  </a:solidFill>
                  <a:latin typeface="Avenir Next LT Pro" panose="020B0504020202020204" pitchFamily="34" charset="0"/>
                </a:rPr>
                <a:t>(SWSLHD). Our district is characterised by high levels of cultural diversity, a growing population, areas of low income, social housing areas with concentrated disadvantage, and significant numbers of newly arrived refugees and asylum seekers. SWSLHD has a history of leadership in tackling health inequities, and the Equity Framework to 2025 will further strengthen and prioritise this work. The Framework will ensure that our services effectively meet the needs of our communities through four strategic directions: </a:t>
              </a:r>
            </a:p>
            <a:p>
              <a:pPr marL="171450" indent="-171450" algn="just">
                <a:buFont typeface="Arial" panose="020B0604020202020204" pitchFamily="34" charset="0"/>
                <a:buChar char="•"/>
              </a:pPr>
              <a:r>
                <a:rPr lang="en-GB" sz="1120" dirty="0">
                  <a:solidFill>
                    <a:srgbClr val="7030A0"/>
                  </a:solidFill>
                  <a:latin typeface="Avenir Next LT Pro" panose="020B0504020202020204" pitchFamily="34" charset="0"/>
                </a:rPr>
                <a:t>embedding equity into all facets of the health service;</a:t>
              </a:r>
            </a:p>
            <a:p>
              <a:pPr marL="171450" indent="-171450" algn="just">
                <a:buFont typeface="Arial" panose="020B0604020202020204" pitchFamily="34" charset="0"/>
                <a:buChar char="•"/>
              </a:pPr>
              <a:r>
                <a:rPr lang="en-GB" sz="1120" dirty="0">
                  <a:solidFill>
                    <a:srgbClr val="7030A0"/>
                  </a:solidFill>
                  <a:latin typeface="Avenir Next LT Pro" panose="020B0504020202020204" pitchFamily="34" charset="0"/>
                </a:rPr>
                <a:t>using evidence and equity data to translate into practical implementation;</a:t>
              </a:r>
            </a:p>
            <a:p>
              <a:pPr marL="171450" indent="-171450" algn="just">
                <a:buFont typeface="Arial" panose="020B0604020202020204" pitchFamily="34" charset="0"/>
                <a:buChar char="•"/>
              </a:pPr>
              <a:r>
                <a:rPr lang="en-GB" sz="1120" dirty="0">
                  <a:solidFill>
                    <a:srgbClr val="7030A0"/>
                  </a:solidFill>
                  <a:latin typeface="Avenir Next LT Pro" panose="020B0504020202020204" pitchFamily="34" charset="0"/>
                </a:rPr>
                <a:t>building capacity and developing skills; and</a:t>
              </a:r>
            </a:p>
            <a:p>
              <a:pPr marL="171450" indent="-171450" algn="just">
                <a:buFont typeface="Arial" panose="020B0604020202020204" pitchFamily="34" charset="0"/>
                <a:buChar char="•"/>
              </a:pPr>
              <a:r>
                <a:rPr lang="en-GB" sz="1120" dirty="0">
                  <a:solidFill>
                    <a:srgbClr val="7030A0"/>
                  </a:solidFill>
                  <a:latin typeface="Avenir Next LT Pro" panose="020B0504020202020204" pitchFamily="34" charset="0"/>
                </a:rPr>
                <a:t>partnering with our communities and collaborators.</a:t>
              </a:r>
            </a:p>
            <a:p>
              <a:pPr algn="just"/>
              <a:endParaRPr lang="en-GB" sz="1120" dirty="0">
                <a:solidFill>
                  <a:srgbClr val="7030A0"/>
                </a:solidFill>
                <a:latin typeface="Avenir Next LT Pro" panose="020B0504020202020204" pitchFamily="34" charset="0"/>
              </a:endParaRPr>
            </a:p>
            <a:p>
              <a:pPr algn="just"/>
              <a:r>
                <a:rPr lang="en-GB" sz="1120" dirty="0">
                  <a:solidFill>
                    <a:srgbClr val="7030A0"/>
                  </a:solidFill>
                  <a:latin typeface="Avenir Next LT Pro" panose="020B0504020202020204" pitchFamily="34" charset="0"/>
                </a:rPr>
                <a:t>(…)</a:t>
              </a:r>
            </a:p>
            <a:p>
              <a:pPr algn="just"/>
              <a:endParaRPr lang="en-GB" sz="1120" dirty="0">
                <a:solidFill>
                  <a:srgbClr val="7030A0"/>
                </a:solidFill>
                <a:latin typeface="Avenir Next LT Pro" panose="020B0504020202020204" pitchFamily="34" charset="0"/>
              </a:endParaRPr>
            </a:p>
            <a:p>
              <a:pPr algn="just"/>
              <a:r>
                <a:rPr lang="en-GB" sz="1120" dirty="0">
                  <a:solidFill>
                    <a:srgbClr val="7030A0"/>
                  </a:solidFill>
                  <a:latin typeface="Avenir Next LT Pro" panose="020B0504020202020204" pitchFamily="34" charset="0"/>
                </a:rPr>
                <a:t>The district is highly diverse with a high proportion of the population born overseas, Aboriginal and Torres Strait Islander peoples and newly arrived refugees. It also has areas of socioeconomic disadvantage and high unemployment.</a:t>
              </a:r>
              <a:endParaRPr lang="en-AU" sz="1120" dirty="0">
                <a:solidFill>
                  <a:srgbClr val="7030A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C05A0B94-273A-45E7-BE49-783425121F5F}"/>
                </a:ext>
              </a:extLst>
            </p:cNvPr>
            <p:cNvSpPr txBox="1"/>
            <p:nvPr/>
          </p:nvSpPr>
          <p:spPr>
            <a:xfrm>
              <a:off x="6957322" y="704992"/>
              <a:ext cx="897105" cy="461665"/>
            </a:xfrm>
            <a:prstGeom prst="rect">
              <a:avLst/>
            </a:prstGeom>
            <a:noFill/>
          </p:spPr>
          <p:txBody>
            <a:bodyPr wrap="none" rtlCol="0">
              <a:spAutoFit/>
            </a:bodyPr>
            <a:lstStyle/>
            <a:p>
              <a:pPr algn="r"/>
              <a:r>
                <a:rPr lang="en-AU" sz="2400" dirty="0">
                  <a:solidFill>
                    <a:srgbClr val="7030A0"/>
                  </a:solidFill>
                </a:rPr>
                <a:t>Why?</a:t>
              </a:r>
            </a:p>
          </p:txBody>
        </p:sp>
      </p:grpSp>
      <p:pic>
        <p:nvPicPr>
          <p:cNvPr id="14" name="Picture 13">
            <a:extLst>
              <a:ext uri="{FF2B5EF4-FFF2-40B4-BE49-F238E27FC236}">
                <a16:creationId xmlns:a16="http://schemas.microsoft.com/office/drawing/2014/main" id="{698FBF7D-1E9C-45EF-8ABF-1C548765012A}"/>
              </a:ext>
            </a:extLst>
          </p:cNvPr>
          <p:cNvPicPr>
            <a:picLocks noChangeAspect="1"/>
          </p:cNvPicPr>
          <p:nvPr/>
        </p:nvPicPr>
        <p:blipFill>
          <a:blip r:embed="rId2"/>
          <a:stretch>
            <a:fillRect/>
          </a:stretch>
        </p:blipFill>
        <p:spPr>
          <a:xfrm>
            <a:off x="291229" y="1166657"/>
            <a:ext cx="2776002" cy="3918055"/>
          </a:xfrm>
          <a:prstGeom prst="rect">
            <a:avLst/>
          </a:prstGeom>
        </p:spPr>
      </p:pic>
      <p:grpSp>
        <p:nvGrpSpPr>
          <p:cNvPr id="4" name="Group 3">
            <a:extLst>
              <a:ext uri="{FF2B5EF4-FFF2-40B4-BE49-F238E27FC236}">
                <a16:creationId xmlns:a16="http://schemas.microsoft.com/office/drawing/2014/main" id="{52DDCEE1-E14E-48C7-9699-3FFD3F14EEAA}"/>
              </a:ext>
            </a:extLst>
          </p:cNvPr>
          <p:cNvGrpSpPr/>
          <p:nvPr/>
        </p:nvGrpSpPr>
        <p:grpSpPr>
          <a:xfrm>
            <a:off x="8905875" y="704992"/>
            <a:ext cx="3214410" cy="4419060"/>
            <a:chOff x="8905875" y="704992"/>
            <a:chExt cx="3214410" cy="4419060"/>
          </a:xfrm>
        </p:grpSpPr>
        <p:sp>
          <p:nvSpPr>
            <p:cNvPr id="11" name="TextBox 10">
              <a:extLst>
                <a:ext uri="{FF2B5EF4-FFF2-40B4-BE49-F238E27FC236}">
                  <a16:creationId xmlns:a16="http://schemas.microsoft.com/office/drawing/2014/main" id="{7964AC6A-2CD8-46F9-A788-A203320A90B8}"/>
                </a:ext>
              </a:extLst>
            </p:cNvPr>
            <p:cNvSpPr txBox="1"/>
            <p:nvPr/>
          </p:nvSpPr>
          <p:spPr>
            <a:xfrm>
              <a:off x="11156560" y="704992"/>
              <a:ext cx="963725" cy="461665"/>
            </a:xfrm>
            <a:prstGeom prst="rect">
              <a:avLst/>
            </a:prstGeom>
            <a:noFill/>
          </p:spPr>
          <p:txBody>
            <a:bodyPr wrap="none" rtlCol="0">
              <a:spAutoFit/>
            </a:bodyPr>
            <a:lstStyle/>
            <a:p>
              <a:pPr algn="r"/>
              <a:r>
                <a:rPr lang="en-AU" sz="2400" dirty="0">
                  <a:solidFill>
                    <a:srgbClr val="7030A0"/>
                  </a:solidFill>
                </a:rPr>
                <a:t>Logic?</a:t>
              </a:r>
            </a:p>
          </p:txBody>
        </p:sp>
        <p:pic>
          <p:nvPicPr>
            <p:cNvPr id="2" name="Picture 1">
              <a:extLst>
                <a:ext uri="{FF2B5EF4-FFF2-40B4-BE49-F238E27FC236}">
                  <a16:creationId xmlns:a16="http://schemas.microsoft.com/office/drawing/2014/main" id="{8768F64B-7B97-490B-91DA-9B2A8F187854}"/>
                </a:ext>
              </a:extLst>
            </p:cNvPr>
            <p:cNvPicPr>
              <a:picLocks noChangeAspect="1"/>
            </p:cNvPicPr>
            <p:nvPr/>
          </p:nvPicPr>
          <p:blipFill>
            <a:blip r:embed="rId3"/>
            <a:stretch>
              <a:fillRect/>
            </a:stretch>
          </p:blipFill>
          <p:spPr>
            <a:xfrm>
              <a:off x="8905875" y="1095501"/>
              <a:ext cx="3083305" cy="4028551"/>
            </a:xfrm>
            <a:prstGeom prst="rect">
              <a:avLst/>
            </a:prstGeom>
          </p:spPr>
        </p:pic>
      </p:grpSp>
      <p:grpSp>
        <p:nvGrpSpPr>
          <p:cNvPr id="5" name="Group 4">
            <a:extLst>
              <a:ext uri="{FF2B5EF4-FFF2-40B4-BE49-F238E27FC236}">
                <a16:creationId xmlns:a16="http://schemas.microsoft.com/office/drawing/2014/main" id="{BF3D0B18-EAB7-49F6-97FC-06E34A47949A}"/>
              </a:ext>
            </a:extLst>
          </p:cNvPr>
          <p:cNvGrpSpPr/>
          <p:nvPr/>
        </p:nvGrpSpPr>
        <p:grpSpPr>
          <a:xfrm>
            <a:off x="244733" y="5146064"/>
            <a:ext cx="11923892" cy="1911950"/>
            <a:chOff x="244733" y="5146064"/>
            <a:chExt cx="11923892" cy="1911950"/>
          </a:xfrm>
        </p:grpSpPr>
        <p:sp>
          <p:nvSpPr>
            <p:cNvPr id="12" name="TextBox 11">
              <a:extLst>
                <a:ext uri="{FF2B5EF4-FFF2-40B4-BE49-F238E27FC236}">
                  <a16:creationId xmlns:a16="http://schemas.microsoft.com/office/drawing/2014/main" id="{AE20BE98-C6A4-4434-99D6-E5BBECDACCFE}"/>
                </a:ext>
              </a:extLst>
            </p:cNvPr>
            <p:cNvSpPr txBox="1"/>
            <p:nvPr/>
          </p:nvSpPr>
          <p:spPr>
            <a:xfrm>
              <a:off x="11268635" y="5146064"/>
              <a:ext cx="899990" cy="461665"/>
            </a:xfrm>
            <a:prstGeom prst="rect">
              <a:avLst/>
            </a:prstGeom>
            <a:noFill/>
          </p:spPr>
          <p:txBody>
            <a:bodyPr wrap="none" rtlCol="0">
              <a:spAutoFit/>
            </a:bodyPr>
            <a:lstStyle/>
            <a:p>
              <a:pPr algn="r"/>
              <a:r>
                <a:rPr lang="en-AU" sz="2400" dirty="0">
                  <a:solidFill>
                    <a:srgbClr val="7030A0"/>
                  </a:solidFill>
                </a:rPr>
                <a:t>How?</a:t>
              </a:r>
            </a:p>
          </p:txBody>
        </p:sp>
        <p:sp>
          <p:nvSpPr>
            <p:cNvPr id="13" name="Rectangle: Beveled 12">
              <a:extLst>
                <a:ext uri="{FF2B5EF4-FFF2-40B4-BE49-F238E27FC236}">
                  <a16:creationId xmlns:a16="http://schemas.microsoft.com/office/drawing/2014/main" id="{8245582E-C0BA-4466-82B5-4473F3CE2528}"/>
                </a:ext>
              </a:extLst>
            </p:cNvPr>
            <p:cNvSpPr/>
            <p:nvPr/>
          </p:nvSpPr>
          <p:spPr>
            <a:xfrm>
              <a:off x="244733" y="5225903"/>
              <a:ext cx="11023902" cy="1629568"/>
            </a:xfrm>
            <a:prstGeom prst="bevel">
              <a:avLst>
                <a:gd name="adj" fmla="val 3490"/>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a:solidFill>
                  <a:srgbClr val="7030A0"/>
                </a:solidFill>
                <a:latin typeface="Avenir Next LT Pro" panose="020B0504020202020204" pitchFamily="34" charset="0"/>
              </a:endParaRPr>
            </a:p>
          </p:txBody>
        </p:sp>
        <p:pic>
          <p:nvPicPr>
            <p:cNvPr id="18" name="Picture 17">
              <a:extLst>
                <a:ext uri="{FF2B5EF4-FFF2-40B4-BE49-F238E27FC236}">
                  <a16:creationId xmlns:a16="http://schemas.microsoft.com/office/drawing/2014/main" id="{7BDB647C-9C4C-4F39-A462-345777FE4538}"/>
                </a:ext>
              </a:extLst>
            </p:cNvPr>
            <p:cNvPicPr>
              <a:picLocks noChangeAspect="1"/>
            </p:cNvPicPr>
            <p:nvPr/>
          </p:nvPicPr>
          <p:blipFill>
            <a:blip r:embed="rId4"/>
            <a:stretch>
              <a:fillRect/>
            </a:stretch>
          </p:blipFill>
          <p:spPr>
            <a:xfrm>
              <a:off x="291229" y="5314558"/>
              <a:ext cx="8865108" cy="1743456"/>
            </a:xfrm>
            <a:prstGeom prst="rect">
              <a:avLst/>
            </a:prstGeom>
          </p:spPr>
        </p:pic>
      </p:grpSp>
    </p:spTree>
    <p:extLst>
      <p:ext uri="{BB962C8B-B14F-4D97-AF65-F5344CB8AC3E}">
        <p14:creationId xmlns:p14="http://schemas.microsoft.com/office/powerpoint/2010/main" val="35042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7BE4A-1FF2-4F40-AA19-0DC6CB402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589" y="0"/>
            <a:ext cx="14704415" cy="6858000"/>
          </a:xfrm>
          <a:prstGeom prst="rect">
            <a:avLst/>
          </a:prstGeom>
        </p:spPr>
      </p:pic>
      <p:sp>
        <p:nvSpPr>
          <p:cNvPr id="5" name="Rectangle 4">
            <a:extLst>
              <a:ext uri="{FF2B5EF4-FFF2-40B4-BE49-F238E27FC236}">
                <a16:creationId xmlns:a16="http://schemas.microsoft.com/office/drawing/2014/main" id="{F96DC166-B96D-4464-8506-01333B70A819}"/>
              </a:ext>
            </a:extLst>
          </p:cNvPr>
          <p:cNvSpPr/>
          <p:nvPr/>
        </p:nvSpPr>
        <p:spPr>
          <a:xfrm>
            <a:off x="0" y="-152240"/>
            <a:ext cx="12066124" cy="1015663"/>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glow rad="228600">
                    <a:schemeClr val="accent2">
                      <a:satMod val="175000"/>
                      <a:alpha val="40000"/>
                    </a:schemeClr>
                  </a:glow>
                </a:effectLst>
                <a:uLnTx/>
                <a:uFillTx/>
                <a:latin typeface="Bahnschrift Condensed" panose="020B0502040204020203" pitchFamily="34" charset="0"/>
              </a:rPr>
              <a:t>How does CPHCE  progress this important work?</a:t>
            </a:r>
          </a:p>
        </p:txBody>
      </p:sp>
    </p:spTree>
    <p:extLst>
      <p:ext uri="{BB962C8B-B14F-4D97-AF65-F5344CB8AC3E}">
        <p14:creationId xmlns:p14="http://schemas.microsoft.com/office/powerpoint/2010/main" val="2962835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60F3DF0D7EC4EB2B54E7B4BA89595" ma:contentTypeVersion="9" ma:contentTypeDescription="Create a new document." ma:contentTypeScope="" ma:versionID="e811efe6f55aeba69e24bbf16ea3c3c3">
  <xsd:schema xmlns:xsd="http://www.w3.org/2001/XMLSchema" xmlns:xs="http://www.w3.org/2001/XMLSchema" xmlns:p="http://schemas.microsoft.com/office/2006/metadata/properties" xmlns:ns2="7bda426c-ce87-4e30-b0b7-bd53851ebe65" targetNamespace="http://schemas.microsoft.com/office/2006/metadata/properties" ma:root="true" ma:fieldsID="0543b328d1bd7e8813707c2b5627ebdb" ns2:_="">
    <xsd:import namespace="7bda426c-ce87-4e30-b0b7-bd53851ebe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426c-ce87-4e30-b0b7-bd53851eb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CA4950-C177-4C23-86CC-0492E6764631}"/>
</file>

<file path=customXml/itemProps2.xml><?xml version="1.0" encoding="utf-8"?>
<ds:datastoreItem xmlns:ds="http://schemas.openxmlformats.org/officeDocument/2006/customXml" ds:itemID="{F2D525B8-9857-4CE3-B6EE-440845DE7246}"/>
</file>

<file path=customXml/itemProps3.xml><?xml version="1.0" encoding="utf-8"?>
<ds:datastoreItem xmlns:ds="http://schemas.openxmlformats.org/officeDocument/2006/customXml" ds:itemID="{2D74369B-6532-4CE4-B946-2C65D28B2D13}"/>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Widescreen</PresentationFormat>
  <Paragraphs>93</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BadaBoom BB</vt:lpstr>
      <vt:lpstr>Avenir Next LT Pro</vt:lpstr>
      <vt:lpstr>Eras Demi ITC</vt:lpstr>
      <vt:lpstr>Amerigo BT</vt:lpstr>
      <vt:lpstr>Bahnschrift Condensed</vt:lpstr>
      <vt:lpstr>Calibri Light</vt:lpstr>
      <vt:lpstr>Calibri</vt:lpstr>
      <vt:lpstr>Freestyle Script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Evelyne de Leeuw</dc:creator>
  <cp:lastModifiedBy>Evelyne de Leeuw</cp:lastModifiedBy>
  <cp:revision>166</cp:revision>
  <cp:lastPrinted>2020-04-01T04:01:26Z</cp:lastPrinted>
  <dcterms:created xsi:type="dcterms:W3CDTF">2017-06-23T01:28:52Z</dcterms:created>
  <dcterms:modified xsi:type="dcterms:W3CDTF">2020-09-08T05:03:41Z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0x010100AD360F3DF0D7EC4EB2B54E7B4BA89595</vt:lpwstr>
  </property>
</Properties>
</file>