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5"/>
  </p:sldMasterIdLst>
  <p:notesMasterIdLst>
    <p:notesMasterId r:id="rId15"/>
  </p:notesMasterIdLst>
  <p:handoutMasterIdLst>
    <p:handoutMasterId r:id="rId16"/>
  </p:handoutMasterIdLst>
  <p:sldIdLst>
    <p:sldId id="259" r:id="rId6"/>
    <p:sldId id="299" r:id="rId7"/>
    <p:sldId id="303" r:id="rId8"/>
    <p:sldId id="314" r:id="rId9"/>
    <p:sldId id="317" r:id="rId10"/>
    <p:sldId id="301" r:id="rId11"/>
    <p:sldId id="318" r:id="rId12"/>
    <p:sldId id="290" r:id="rId13"/>
    <p:sldId id="289"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mn-cs"/>
      </a:defRPr>
    </a:lvl1pPr>
    <a:lvl2pPr marL="457200" algn="l" rtl="0" fontAlgn="base">
      <a:spcBef>
        <a:spcPct val="0"/>
      </a:spcBef>
      <a:spcAft>
        <a:spcPct val="0"/>
      </a:spcAft>
      <a:defRPr sz="2400" kern="1200">
        <a:solidFill>
          <a:schemeClr val="tx1"/>
        </a:solidFill>
        <a:latin typeface="Arial" charset="0"/>
        <a:ea typeface="ＭＳ Ｐゴシック" charset="-128"/>
        <a:cs typeface="+mn-cs"/>
      </a:defRPr>
    </a:lvl2pPr>
    <a:lvl3pPr marL="914400" algn="l" rtl="0" fontAlgn="base">
      <a:spcBef>
        <a:spcPct val="0"/>
      </a:spcBef>
      <a:spcAft>
        <a:spcPct val="0"/>
      </a:spcAft>
      <a:defRPr sz="2400" kern="1200">
        <a:solidFill>
          <a:schemeClr val="tx1"/>
        </a:solidFill>
        <a:latin typeface="Arial" charset="0"/>
        <a:ea typeface="ＭＳ Ｐゴシック" charset="-128"/>
        <a:cs typeface="+mn-cs"/>
      </a:defRPr>
    </a:lvl3pPr>
    <a:lvl4pPr marL="1371600" algn="l" rtl="0" fontAlgn="base">
      <a:spcBef>
        <a:spcPct val="0"/>
      </a:spcBef>
      <a:spcAft>
        <a:spcPct val="0"/>
      </a:spcAft>
      <a:defRPr sz="2400" kern="1200">
        <a:solidFill>
          <a:schemeClr val="tx1"/>
        </a:solidFill>
        <a:latin typeface="Arial" charset="0"/>
        <a:ea typeface="ＭＳ Ｐゴシック" charset="-128"/>
        <a:cs typeface="+mn-cs"/>
      </a:defRPr>
    </a:lvl4pPr>
    <a:lvl5pPr marL="1828800" algn="l" rtl="0" fontAlgn="base">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67A8"/>
    <a:srgbClr val="FFD7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8011" autoAdjust="0"/>
    <p:restoredTop sz="94674"/>
  </p:normalViewPr>
  <p:slideViewPr>
    <p:cSldViewPr>
      <p:cViewPr varScale="1">
        <p:scale>
          <a:sx n="91" d="100"/>
          <a:sy n="91" d="100"/>
        </p:scale>
        <p:origin x="1099" y="67"/>
      </p:cViewPr>
      <p:guideLst/>
    </p:cSldViewPr>
  </p:slideViewPr>
  <p:notesTextViewPr>
    <p:cViewPr>
      <p:scale>
        <a:sx n="1" d="1"/>
        <a:sy n="1" d="1"/>
      </p:scale>
      <p:origin x="0" y="0"/>
    </p:cViewPr>
  </p:notesTextViewPr>
  <p:sorterViewPr>
    <p:cViewPr>
      <p:scale>
        <a:sx n="125" d="100"/>
        <a:sy n="125"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34" charset="0"/>
                <a:ea typeface="ＭＳ Ｐゴシック" pitchFamily="34"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0A2B5B2F-03F9-724E-B798-CFF5CCE84D03}" type="datetime1">
              <a:rPr lang="en-US" altLang="en-US"/>
              <a:pPr/>
              <a:t>12/13/2018</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34" charset="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1033444-1731-E843-8BF6-09FF96577FFE}" type="slidenum">
              <a:rPr lang="en-US" altLang="en-US"/>
              <a:pPr/>
              <a:t>‹#›</a:t>
            </a:fld>
            <a:endParaRPr lang="en-US" altLang="en-US"/>
          </a:p>
        </p:txBody>
      </p:sp>
    </p:spTree>
    <p:extLst>
      <p:ext uri="{BB962C8B-B14F-4D97-AF65-F5344CB8AC3E}">
        <p14:creationId xmlns:p14="http://schemas.microsoft.com/office/powerpoint/2010/main" val="16093037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ea typeface="ＭＳ Ｐゴシック" pitchFamily="34"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E5B23B26-4293-5446-92C4-FBA6152EFAB2}" type="datetime1">
              <a:rPr lang="en-US" altLang="en-US"/>
              <a:pPr/>
              <a:t>12/13/2018</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5821E9A2-B3A0-A346-B2EE-FDFF26B32B26}" type="slidenum">
              <a:rPr lang="en-US" altLang="en-US"/>
              <a:pPr/>
              <a:t>‹#›</a:t>
            </a:fld>
            <a:endParaRPr lang="en-US" altLang="en-US"/>
          </a:p>
        </p:txBody>
      </p:sp>
    </p:spTree>
    <p:extLst>
      <p:ext uri="{BB962C8B-B14F-4D97-AF65-F5344CB8AC3E}">
        <p14:creationId xmlns:p14="http://schemas.microsoft.com/office/powerpoint/2010/main" val="73006386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pitchFamily="-60"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mn-lt"/>
        <a:ea typeface="ヒラギノ角ゴ Pro W3" pitchFamily="-60"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mn-lt"/>
        <a:ea typeface="ヒラギノ角ゴ Pro W3" pitchFamily="-60" charset="-128"/>
        <a:cs typeface="ヒラギノ角ゴ Pro W3"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8B5AFBA4-B7FF-4E2A-82F8-1D9B99F1BBE0}" type="slidenum">
              <a:rPr lang="en-AU" sz="1300" smtClean="0">
                <a:ea typeface="MS PGothic" pitchFamily="34" charset="-128"/>
              </a:rPr>
              <a:pPr/>
              <a:t>6</a:t>
            </a:fld>
            <a:endParaRPr lang="en-AU" sz="1300">
              <a:ea typeface="MS PGothic" pitchFamily="34" charset="-128"/>
            </a:endParaRPr>
          </a:p>
        </p:txBody>
      </p:sp>
    </p:spTree>
    <p:extLst>
      <p:ext uri="{BB962C8B-B14F-4D97-AF65-F5344CB8AC3E}">
        <p14:creationId xmlns:p14="http://schemas.microsoft.com/office/powerpoint/2010/main" val="353260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1. Cover Pa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ext Placeholder 6"/>
          <p:cNvSpPr>
            <a:spLocks noGrp="1"/>
          </p:cNvSpPr>
          <p:nvPr>
            <p:ph type="body" sz="quarter" idx="10"/>
          </p:nvPr>
        </p:nvSpPr>
        <p:spPr>
          <a:xfrm>
            <a:off x="2771800" y="1123945"/>
            <a:ext cx="5544616" cy="719138"/>
          </a:xfrm>
        </p:spPr>
        <p:txBody>
          <a:bodyPr anchor="b"/>
          <a:lstStyle>
            <a:lvl1pPr>
              <a:spcBef>
                <a:spcPts val="600"/>
              </a:spcBef>
              <a:defRPr sz="2400" b="1" baseline="0">
                <a:solidFill>
                  <a:schemeClr val="bg1"/>
                </a:solidFill>
              </a:defRPr>
            </a:lvl1pPr>
            <a:lvl2pPr>
              <a:defRPr sz="1800">
                <a:solidFill>
                  <a:schemeClr val="bg1"/>
                </a:solidFill>
              </a:defRPr>
            </a:lvl2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732269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5. Blank">
    <p:spTree>
      <p:nvGrpSpPr>
        <p:cNvPr id="1" name=""/>
        <p:cNvGrpSpPr/>
        <p:nvPr/>
      </p:nvGrpSpPr>
      <p:grpSpPr>
        <a:xfrm>
          <a:off x="0" y="0"/>
          <a:ext cx="0" cy="0"/>
          <a:chOff x="0" y="0"/>
          <a:chExt cx="0" cy="0"/>
        </a:xfrm>
      </p:grpSpPr>
      <p:sp>
        <p:nvSpPr>
          <p:cNvPr id="4" name="Title 7"/>
          <p:cNvSpPr>
            <a:spLocks noGrp="1"/>
          </p:cNvSpPr>
          <p:nvPr>
            <p:ph type="title" hasCustomPrompt="1"/>
          </p:nvPr>
        </p:nvSpPr>
        <p:spPr>
          <a:xfrm>
            <a:off x="468313" y="734790"/>
            <a:ext cx="8208962" cy="461962"/>
          </a:xfrm>
        </p:spPr>
        <p:txBody>
          <a:bodyPr/>
          <a:lstStyle/>
          <a:p>
            <a:r>
              <a:rPr lang="en-US" dirty="0"/>
              <a:t>Heading</a:t>
            </a:r>
          </a:p>
        </p:txBody>
      </p:sp>
      <p:sp>
        <p:nvSpPr>
          <p:cNvPr id="5" name="Text Placeholder 9"/>
          <p:cNvSpPr>
            <a:spLocks noGrp="1"/>
          </p:cNvSpPr>
          <p:nvPr>
            <p:ph type="body" idx="10" hasCustomPrompt="1"/>
          </p:nvPr>
        </p:nvSpPr>
        <p:spPr>
          <a:xfrm>
            <a:off x="468313" y="1342355"/>
            <a:ext cx="8208962" cy="4606925"/>
          </a:xfrm>
        </p:spPr>
        <p:txBody>
          <a:bodyPr/>
          <a:lstStyle/>
          <a:p>
            <a:pPr marL="0" indent="0"/>
            <a:r>
              <a:rPr lang="en-US" altLang="en-US" dirty="0"/>
              <a:t>Note: Arial font must be used throughout the document.</a:t>
            </a:r>
          </a:p>
          <a:p>
            <a:pPr marL="0" indent="0"/>
            <a:r>
              <a:rPr lang="en-US" altLang="en-US" dirty="0"/>
              <a:t>Body copy body copy body copy body copy body copy body copy body copy body copy body copy body </a:t>
            </a:r>
          </a:p>
          <a:p>
            <a:pPr lvl="1"/>
            <a:r>
              <a:rPr lang="en-US" altLang="en-US" dirty="0"/>
              <a:t>Bullet point text</a:t>
            </a:r>
          </a:p>
          <a:p>
            <a:pPr lvl="2"/>
            <a:r>
              <a:rPr lang="en-US" altLang="en-US" dirty="0">
                <a:ea typeface="ヒラギノ角ゴ Pro W3" charset="-128"/>
              </a:rPr>
              <a:t>Bullet point text</a:t>
            </a:r>
          </a:p>
          <a:p>
            <a:pPr lvl="3"/>
            <a:r>
              <a:rPr lang="en-US" altLang="en-US" dirty="0">
                <a:ea typeface="ヒラギノ角ゴ Pro W3" charset="-128"/>
              </a:rPr>
              <a:t>Bullet point text</a:t>
            </a:r>
          </a:p>
          <a:p>
            <a:pPr lvl="4"/>
            <a:r>
              <a:rPr lang="en-US" altLang="en-US" dirty="0">
                <a:ea typeface="ヒラギノ角ゴ Pro W3" charset="-128"/>
              </a:rPr>
              <a:t>Bullet point text</a:t>
            </a:r>
          </a:p>
          <a:p>
            <a:pPr marL="0" indent="0"/>
            <a:r>
              <a:rPr lang="en-US" altLang="en-US" dirty="0"/>
              <a:t>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 body copy</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40352" y="188640"/>
            <a:ext cx="1282448" cy="414000"/>
          </a:xfrm>
          <a:prstGeom prst="rect">
            <a:avLst/>
          </a:prstGeom>
        </p:spPr>
      </p:pic>
    </p:spTree>
    <p:extLst>
      <p:ext uri="{BB962C8B-B14F-4D97-AF65-F5344CB8AC3E}">
        <p14:creationId xmlns:p14="http://schemas.microsoft.com/office/powerpoint/2010/main" val="1992384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68313" y="662782"/>
            <a:ext cx="8208962" cy="461962"/>
          </a:xfrm>
        </p:spPr>
        <p:txBody>
          <a:bodyPr/>
          <a:lstStyle/>
          <a:p>
            <a:r>
              <a:rPr lang="en-US"/>
              <a:t>Click to edit Master title style</a:t>
            </a:r>
          </a:p>
        </p:txBody>
      </p:sp>
      <p:sp>
        <p:nvSpPr>
          <p:cNvPr id="10" name="Text Placeholder 9"/>
          <p:cNvSpPr>
            <a:spLocks noGrp="1"/>
          </p:cNvSpPr>
          <p:nvPr>
            <p:ph type="body" idx="10"/>
          </p:nvPr>
        </p:nvSpPr>
        <p:spPr>
          <a:xfrm>
            <a:off x="468313" y="1342355"/>
            <a:ext cx="8208962" cy="4606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40352" y="188640"/>
            <a:ext cx="1282448" cy="414000"/>
          </a:xfrm>
          <a:prstGeom prst="rect">
            <a:avLst/>
          </a:prstGeom>
        </p:spPr>
      </p:pic>
    </p:spTree>
    <p:extLst>
      <p:ext uri="{BB962C8B-B14F-4D97-AF65-F5344CB8AC3E}">
        <p14:creationId xmlns:p14="http://schemas.microsoft.com/office/powerpoint/2010/main" val="1105395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Title and Content x 2">
    <p:spTree>
      <p:nvGrpSpPr>
        <p:cNvPr id="1" name=""/>
        <p:cNvGrpSpPr/>
        <p:nvPr/>
      </p:nvGrpSpPr>
      <p:grpSpPr>
        <a:xfrm>
          <a:off x="0" y="0"/>
          <a:ext cx="0" cy="0"/>
          <a:chOff x="0" y="0"/>
          <a:chExt cx="0" cy="0"/>
        </a:xfrm>
      </p:grpSpPr>
      <p:sp>
        <p:nvSpPr>
          <p:cNvPr id="2" name="Title 1"/>
          <p:cNvSpPr>
            <a:spLocks noGrp="1"/>
          </p:cNvSpPr>
          <p:nvPr>
            <p:ph type="title"/>
          </p:nvPr>
        </p:nvSpPr>
        <p:spPr>
          <a:xfrm>
            <a:off x="468313" y="662782"/>
            <a:ext cx="8208143" cy="461962"/>
          </a:xfrm>
        </p:spPr>
        <p:txBody>
          <a:bodyPr/>
          <a:lstStyle/>
          <a:p>
            <a:r>
              <a:rPr lang="en-US"/>
              <a:t>Click to edit Master title style</a:t>
            </a:r>
          </a:p>
        </p:txBody>
      </p:sp>
      <p:sp>
        <p:nvSpPr>
          <p:cNvPr id="6" name="Content Placeholder 5"/>
          <p:cNvSpPr>
            <a:spLocks noGrp="1"/>
          </p:cNvSpPr>
          <p:nvPr>
            <p:ph sz="quarter" idx="10"/>
          </p:nvPr>
        </p:nvSpPr>
        <p:spPr>
          <a:xfrm>
            <a:off x="465153" y="1341280"/>
            <a:ext cx="3960000" cy="460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1"/>
          </p:nvPr>
        </p:nvSpPr>
        <p:spPr>
          <a:xfrm>
            <a:off x="4716456" y="1341279"/>
            <a:ext cx="3960000" cy="460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40352" y="188640"/>
            <a:ext cx="1282448" cy="414000"/>
          </a:xfrm>
          <a:prstGeom prst="rect">
            <a:avLst/>
          </a:prstGeom>
        </p:spPr>
      </p:pic>
    </p:spTree>
    <p:extLst>
      <p:ext uri="{BB962C8B-B14F-4D97-AF65-F5344CB8AC3E}">
        <p14:creationId xmlns:p14="http://schemas.microsoft.com/office/powerpoint/2010/main" val="508768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Title Only">
    <p:spTree>
      <p:nvGrpSpPr>
        <p:cNvPr id="1" name=""/>
        <p:cNvGrpSpPr/>
        <p:nvPr/>
      </p:nvGrpSpPr>
      <p:grpSpPr>
        <a:xfrm>
          <a:off x="0" y="0"/>
          <a:ext cx="0" cy="0"/>
          <a:chOff x="0" y="0"/>
          <a:chExt cx="0" cy="0"/>
        </a:xfrm>
      </p:grpSpPr>
      <p:sp>
        <p:nvSpPr>
          <p:cNvPr id="12" name="Title 11"/>
          <p:cNvSpPr>
            <a:spLocks noGrp="1"/>
          </p:cNvSpPr>
          <p:nvPr>
            <p:ph type="title"/>
          </p:nvPr>
        </p:nvSpPr>
        <p:spPr>
          <a:xfrm>
            <a:off x="457200" y="691224"/>
            <a:ext cx="8435280" cy="793560"/>
          </a:xfrm>
          <a:prstGeom prst="rect">
            <a:avLst/>
          </a:prstGeom>
        </p:spPr>
        <p:txBody>
          <a:bodyPr/>
          <a:lstStyle>
            <a:lvl1pPr algn="l">
              <a:defRPr sz="3000">
                <a:latin typeface="+mj-lt"/>
                <a:cs typeface="Microsoft Sans Serif" pitchFamily="34" charset="0"/>
              </a:defRPr>
            </a:lvl1pPr>
          </a:lstStyle>
          <a:p>
            <a:r>
              <a:rPr lang="en-US"/>
              <a:t>Click to edit Master title style</a:t>
            </a:r>
            <a:endParaRPr lang="en-US" dirty="0"/>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40352" y="188640"/>
            <a:ext cx="1282448" cy="414000"/>
          </a:xfrm>
          <a:prstGeom prst="rect">
            <a:avLst/>
          </a:prstGeom>
        </p:spPr>
      </p:pic>
    </p:spTree>
    <p:extLst>
      <p:ext uri="{BB962C8B-B14F-4D97-AF65-F5344CB8AC3E}">
        <p14:creationId xmlns:p14="http://schemas.microsoft.com/office/powerpoint/2010/main" val="1742822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40352" y="188640"/>
            <a:ext cx="1282448" cy="414000"/>
          </a:xfrm>
          <a:prstGeom prst="rect">
            <a:avLst/>
          </a:prstGeom>
        </p:spPr>
      </p:pic>
    </p:spTree>
    <p:extLst>
      <p:ext uri="{BB962C8B-B14F-4D97-AF65-F5344CB8AC3E}">
        <p14:creationId xmlns:p14="http://schemas.microsoft.com/office/powerpoint/2010/main" val="2094346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5. 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40352" y="188640"/>
            <a:ext cx="1282448" cy="414000"/>
          </a:xfrm>
          <a:prstGeom prst="rect">
            <a:avLst/>
          </a:prstGeom>
        </p:spPr>
      </p:pic>
    </p:spTree>
    <p:extLst>
      <p:ext uri="{BB962C8B-B14F-4D97-AF65-F5344CB8AC3E}">
        <p14:creationId xmlns:p14="http://schemas.microsoft.com/office/powerpoint/2010/main" val="19962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92088"/>
          </a:xfrm>
          <a:prstGeom prst="rect">
            <a:avLst/>
          </a:prstGeom>
        </p:spPr>
        <p:txBody>
          <a:bodyPr/>
          <a:lstStyle>
            <a:lvl1pPr algn="l">
              <a:defRPr sz="3000" baseline="0">
                <a:latin typeface="Arial"/>
                <a:cs typeface="Arial"/>
              </a:defRPr>
            </a:lvl1pPr>
          </a:lstStyle>
          <a:p>
            <a:r>
              <a:rPr lang="en-US"/>
              <a:t>Click to edit Master title style</a:t>
            </a:r>
            <a:endParaRPr lang="en-AU" dirty="0"/>
          </a:p>
        </p:txBody>
      </p:sp>
      <p:sp>
        <p:nvSpPr>
          <p:cNvPr id="3" name="Content Placeholder 2"/>
          <p:cNvSpPr>
            <a:spLocks noGrp="1"/>
          </p:cNvSpPr>
          <p:nvPr>
            <p:ph idx="1"/>
          </p:nvPr>
        </p:nvSpPr>
        <p:spPr>
          <a:xfrm>
            <a:off x="457200" y="1484784"/>
            <a:ext cx="8229600" cy="4320480"/>
          </a:xfrm>
          <a:prstGeom prst="rect">
            <a:avLst/>
          </a:prstGeom>
        </p:spPr>
        <p:txBody>
          <a:bodyPr/>
          <a:lstStyle>
            <a:lvl1pPr>
              <a:buFont typeface="Arial" pitchFamily="34" charset="0"/>
              <a:buChar char="•"/>
              <a:defRPr sz="1400" baseline="0">
                <a:latin typeface="Arial" pitchFamily="34" charset="0"/>
                <a:cs typeface="Arial" pitchFamily="34" charset="0"/>
              </a:defRPr>
            </a:lvl1pPr>
            <a:lvl2pPr>
              <a:defRPr sz="1400">
                <a:latin typeface="Arial" pitchFamily="34" charset="0"/>
                <a:cs typeface="Arial" pitchFamily="34" charset="0"/>
              </a:defRPr>
            </a:lvl2pPr>
            <a:lvl3pPr>
              <a:buFont typeface="Courier New" pitchFamily="49" charset="0"/>
              <a:buChar char="o"/>
              <a:defRPr sz="1400">
                <a:latin typeface="Arial" pitchFamily="34" charset="0"/>
                <a:cs typeface="Arial" pitchFamily="34" charset="0"/>
              </a:defRPr>
            </a:lvl3pPr>
            <a:lvl4pPr>
              <a:buFont typeface="Wingdings" pitchFamily="2" charset="2"/>
              <a:buChar char="§"/>
              <a:defRPr sz="1400">
                <a:latin typeface="Arial" pitchFamily="34" charset="0"/>
                <a:cs typeface="Arial" pitchFamily="34" charset="0"/>
              </a:defRPr>
            </a:lvl4pPr>
            <a:lvl5pPr>
              <a:defRPr sz="14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descr="C:\Documents and Settings\z3349205\Desktop\Kristen - Marketing Services\New stuff\FASSAUST_footer RGB.jpg"/>
          <p:cNvPicPr/>
          <p:nvPr userDrawn="1"/>
        </p:nvPicPr>
        <p:blipFill>
          <a:blip r:embed="rId2" cstate="print"/>
          <a:srcRect/>
          <a:stretch>
            <a:fillRect/>
          </a:stretch>
        </p:blipFill>
        <p:spPr bwMode="auto">
          <a:xfrm>
            <a:off x="0" y="6116354"/>
            <a:ext cx="9147600" cy="741646"/>
          </a:xfrm>
          <a:prstGeom prst="rect">
            <a:avLst/>
          </a:prstGeom>
          <a:noFill/>
          <a:ln w="9525">
            <a:noFill/>
            <a:miter lim="800000"/>
            <a:headEnd/>
            <a:tailEnd/>
          </a:ln>
        </p:spPr>
      </p:pic>
      <p:pic>
        <p:nvPicPr>
          <p:cNvPr id="7" name="Picture 6" descr="SPRC_logo_RGB.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96336" y="188640"/>
            <a:ext cx="1356150" cy="439832"/>
          </a:xfrm>
          <a:prstGeom prst="rect">
            <a:avLst/>
          </a:prstGeom>
        </p:spPr>
      </p:pic>
    </p:spTree>
    <p:extLst>
      <p:ext uri="{BB962C8B-B14F-4D97-AF65-F5344CB8AC3E}">
        <p14:creationId xmlns:p14="http://schemas.microsoft.com/office/powerpoint/2010/main" val="3926224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Title Placeholder 2"/>
          <p:cNvSpPr>
            <a:spLocks noGrp="1"/>
          </p:cNvSpPr>
          <p:nvPr>
            <p:ph type="title"/>
          </p:nvPr>
        </p:nvSpPr>
        <p:spPr bwMode="auto">
          <a:xfrm>
            <a:off x="468313" y="433388"/>
            <a:ext cx="8208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spAutoFit/>
          </a:bodyPr>
          <a:lstStyle/>
          <a:p>
            <a:pPr lvl="0"/>
            <a:r>
              <a:rPr lang="en-US" altLang="en-US"/>
              <a:t>Click to edit Master title style</a:t>
            </a:r>
          </a:p>
        </p:txBody>
      </p:sp>
      <p:pic>
        <p:nvPicPr>
          <p:cNvPr id="2" name="Picture 1"/>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1030" name="Text Placeholder 3"/>
          <p:cNvSpPr>
            <a:spLocks noGrp="1"/>
          </p:cNvSpPr>
          <p:nvPr>
            <p:ph type="body" idx="1"/>
          </p:nvPr>
        </p:nvSpPr>
        <p:spPr bwMode="auto">
          <a:xfrm>
            <a:off x="468313" y="1225550"/>
            <a:ext cx="82296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 </a:t>
            </a:r>
          </a:p>
          <a:p>
            <a:pPr lvl="4"/>
            <a:r>
              <a:rPr lang="en-US" altLang="en-US"/>
              <a:t>Fifth level</a:t>
            </a:r>
          </a:p>
          <a:p>
            <a:pPr lvl="3"/>
            <a:endParaRPr lang="en-US" altLang="en-US"/>
          </a:p>
        </p:txBody>
      </p:sp>
    </p:spTree>
  </p:cSld>
  <p:clrMap bg1="lt1" tx1="dk1" bg2="lt2" tx2="dk2" accent1="accent1" accent2="accent2" accent3="accent3" accent4="accent4" accent5="accent5" accent6="accent6" hlink="hlink" folHlink="folHlink"/>
  <p:sldLayoutIdLst>
    <p:sldLayoutId id="2147484095" r:id="rId1"/>
    <p:sldLayoutId id="2147484097" r:id="rId2"/>
    <p:sldLayoutId id="2147484090" r:id="rId3"/>
    <p:sldLayoutId id="2147484091" r:id="rId4"/>
    <p:sldLayoutId id="2147484092" r:id="rId5"/>
    <p:sldLayoutId id="2147484093" r:id="rId6"/>
    <p:sldLayoutId id="2147484100" r:id="rId7"/>
    <p:sldLayoutId id="2147484101" r:id="rId8"/>
  </p:sldLayoutIdLst>
  <p:hf hdr="0" ftr="0" dt="0"/>
  <p:txStyles>
    <p:titleStyle>
      <a:lvl1pPr algn="l" rtl="0" eaLnBrk="1" fontAlgn="base" hangingPunct="1">
        <a:spcBef>
          <a:spcPct val="0"/>
        </a:spcBef>
        <a:spcAft>
          <a:spcPct val="0"/>
        </a:spcAft>
        <a:defRPr sz="3000" b="1" kern="1200">
          <a:solidFill>
            <a:schemeClr val="tx1"/>
          </a:solidFill>
          <a:latin typeface="+mj-lt"/>
          <a:ea typeface="ＭＳ Ｐゴシック" charset="-128"/>
          <a:cs typeface="ＭＳ Ｐゴシック" charset="-128"/>
        </a:defRPr>
      </a:lvl1pPr>
      <a:lvl2pPr algn="l" rtl="0" eaLnBrk="1" fontAlgn="base" hangingPunct="1">
        <a:spcBef>
          <a:spcPct val="0"/>
        </a:spcBef>
        <a:spcAft>
          <a:spcPct val="0"/>
        </a:spcAft>
        <a:defRPr sz="3000" b="1">
          <a:solidFill>
            <a:schemeClr val="tx1"/>
          </a:solidFill>
          <a:latin typeface="Arial" charset="0"/>
          <a:ea typeface="ＭＳ Ｐゴシック" charset="-128"/>
          <a:cs typeface="ＭＳ Ｐゴシック" charset="-128"/>
        </a:defRPr>
      </a:lvl2pPr>
      <a:lvl3pPr algn="l" rtl="0" eaLnBrk="1" fontAlgn="base" hangingPunct="1">
        <a:spcBef>
          <a:spcPct val="0"/>
        </a:spcBef>
        <a:spcAft>
          <a:spcPct val="0"/>
        </a:spcAft>
        <a:defRPr sz="3000" b="1">
          <a:solidFill>
            <a:schemeClr val="tx1"/>
          </a:solidFill>
          <a:latin typeface="Arial" charset="0"/>
          <a:ea typeface="ＭＳ Ｐゴシック" charset="-128"/>
          <a:cs typeface="ＭＳ Ｐゴシック" charset="-128"/>
        </a:defRPr>
      </a:lvl3pPr>
      <a:lvl4pPr algn="l" rtl="0" eaLnBrk="1" fontAlgn="base" hangingPunct="1">
        <a:spcBef>
          <a:spcPct val="0"/>
        </a:spcBef>
        <a:spcAft>
          <a:spcPct val="0"/>
        </a:spcAft>
        <a:defRPr sz="3000" b="1">
          <a:solidFill>
            <a:schemeClr val="tx1"/>
          </a:solidFill>
          <a:latin typeface="Arial" charset="0"/>
          <a:ea typeface="ＭＳ Ｐゴシック" charset="-128"/>
          <a:cs typeface="ＭＳ Ｐゴシック" charset="-128"/>
        </a:defRPr>
      </a:lvl4pPr>
      <a:lvl5pPr algn="l" rtl="0" eaLnBrk="1" fontAlgn="base" hangingPunct="1">
        <a:spcBef>
          <a:spcPct val="0"/>
        </a:spcBef>
        <a:spcAft>
          <a:spcPct val="0"/>
        </a:spcAft>
        <a:defRPr sz="3000" b="1">
          <a:solidFill>
            <a:schemeClr val="tx1"/>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Sommet" pitchFamily="50" charset="0"/>
        </a:defRPr>
      </a:lvl6pPr>
      <a:lvl7pPr marL="914400" algn="ctr" rtl="0" eaLnBrk="1" fontAlgn="base" hangingPunct="1">
        <a:spcBef>
          <a:spcPct val="0"/>
        </a:spcBef>
        <a:spcAft>
          <a:spcPct val="0"/>
        </a:spcAft>
        <a:defRPr sz="4400">
          <a:solidFill>
            <a:schemeClr val="tx1"/>
          </a:solidFill>
          <a:latin typeface="Sommet" pitchFamily="50" charset="0"/>
        </a:defRPr>
      </a:lvl7pPr>
      <a:lvl8pPr marL="1371600" algn="ctr" rtl="0" eaLnBrk="1" fontAlgn="base" hangingPunct="1">
        <a:spcBef>
          <a:spcPct val="0"/>
        </a:spcBef>
        <a:spcAft>
          <a:spcPct val="0"/>
        </a:spcAft>
        <a:defRPr sz="4400">
          <a:solidFill>
            <a:schemeClr val="tx1"/>
          </a:solidFill>
          <a:latin typeface="Sommet" pitchFamily="50" charset="0"/>
        </a:defRPr>
      </a:lvl8pPr>
      <a:lvl9pPr marL="1828800" algn="ctr" rtl="0" eaLnBrk="1" fontAlgn="base" hangingPunct="1">
        <a:spcBef>
          <a:spcPct val="0"/>
        </a:spcBef>
        <a:spcAft>
          <a:spcPct val="0"/>
        </a:spcAft>
        <a:defRPr sz="4400">
          <a:solidFill>
            <a:schemeClr val="tx1"/>
          </a:solidFill>
          <a:latin typeface="Sommet" pitchFamily="50" charset="0"/>
        </a:defRPr>
      </a:lvl9pPr>
    </p:titleStyle>
    <p:bodyStyle>
      <a:lvl1pPr marL="342900" indent="-342900" algn="l" rtl="0" eaLnBrk="1" fontAlgn="base" hangingPunct="1">
        <a:spcBef>
          <a:spcPts val="1200"/>
        </a:spcBef>
        <a:spcAft>
          <a:spcPct val="0"/>
        </a:spcAft>
        <a:buFont typeface="Arial" charset="0"/>
        <a:defRPr sz="1600" kern="1200">
          <a:solidFill>
            <a:schemeClr val="tx1"/>
          </a:solidFill>
          <a:latin typeface="+mn-lt"/>
          <a:ea typeface="ＭＳ Ｐゴシック" charset="-128"/>
          <a:cs typeface="ＭＳ Ｐゴシック" charset="-128"/>
        </a:defRPr>
      </a:lvl1pPr>
      <a:lvl2pPr marL="269875" indent="-269875" algn="l" rtl="0" eaLnBrk="1" fontAlgn="base" hangingPunct="1">
        <a:spcBef>
          <a:spcPts val="900"/>
        </a:spcBef>
        <a:spcAft>
          <a:spcPct val="0"/>
        </a:spcAft>
        <a:buFont typeface="Arial" charset="0"/>
        <a:buChar char="•"/>
        <a:defRPr sz="1600" kern="1200">
          <a:solidFill>
            <a:schemeClr val="tx1"/>
          </a:solidFill>
          <a:latin typeface="+mn-lt"/>
          <a:ea typeface="ＭＳ Ｐゴシック" charset="-128"/>
          <a:cs typeface="+mn-cs"/>
        </a:defRPr>
      </a:lvl2pPr>
      <a:lvl3pPr marL="539750" indent="-269875" algn="l" rtl="0" eaLnBrk="1" fontAlgn="base" hangingPunct="1">
        <a:spcBef>
          <a:spcPts val="600"/>
        </a:spcBef>
        <a:spcAft>
          <a:spcPct val="0"/>
        </a:spcAft>
        <a:buFont typeface="Lucida Grande" charset="0"/>
        <a:buChar char="–"/>
        <a:defRPr sz="1600" kern="1200">
          <a:solidFill>
            <a:schemeClr val="tx1"/>
          </a:solidFill>
          <a:latin typeface="+mn-lt"/>
          <a:ea typeface="ヒラギノ角ゴ Pro W3" pitchFamily="-60" charset="-128"/>
          <a:cs typeface="ヒラギノ角ゴ Pro W3" charset="-128"/>
        </a:defRPr>
      </a:lvl3pPr>
      <a:lvl4pPr marL="809625" indent="-269875" algn="l" rtl="0" eaLnBrk="1" fontAlgn="base" hangingPunct="1">
        <a:spcBef>
          <a:spcPts val="600"/>
        </a:spcBef>
        <a:spcAft>
          <a:spcPct val="0"/>
        </a:spcAft>
        <a:buFont typeface="Lucida Grande" charset="0"/>
        <a:buChar char="»"/>
        <a:defRPr sz="1600" kern="1200">
          <a:solidFill>
            <a:schemeClr val="tx1"/>
          </a:solidFill>
          <a:latin typeface="+mn-lt"/>
          <a:ea typeface="ヒラギノ角ゴ Pro W3" pitchFamily="-60" charset="-128"/>
          <a:cs typeface="ヒラギノ角ゴ Pro W3" charset="-128"/>
        </a:defRPr>
      </a:lvl4pPr>
      <a:lvl5pPr marL="1095375" indent="-285750" algn="l" rtl="0" eaLnBrk="1" fontAlgn="base" hangingPunct="1">
        <a:spcBef>
          <a:spcPts val="600"/>
        </a:spcBef>
        <a:spcAft>
          <a:spcPct val="0"/>
        </a:spcAft>
        <a:buFont typeface="Wingdings" charset="2"/>
        <a:buChar char="§"/>
        <a:defRPr sz="1600" kern="1200">
          <a:solidFill>
            <a:schemeClr val="tx1"/>
          </a:solidFill>
          <a:latin typeface="+mn-lt"/>
          <a:ea typeface="ヒラギノ角ゴ Pro W3" pitchFamily="-60" charset="-128"/>
          <a:cs typeface="ヒラギノ角ゴ Pro W3"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sprc.unsw.edu.au/research/areas/disability/"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hyperlink" Target="http://www.sprc.unsw.edu.au/research/projects/research-into-maximising-life-choices-of-people-with-spinal-cord-injury/" TargetMode="External"/><Relationship Id="rId4" Type="http://schemas.openxmlformats.org/officeDocument/2006/relationships/hyperlink" Target="https://www.sprc.unsw.edu.au/research/projects/my-choice-matters-evaluatio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sprc.unsw.edu.a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71800" y="1123945"/>
            <a:ext cx="5760640" cy="719138"/>
          </a:xfrm>
        </p:spPr>
        <p:txBody>
          <a:bodyPr/>
          <a:lstStyle/>
          <a:p>
            <a:r>
              <a:rPr lang="en-US" dirty="0"/>
              <a:t>Community engagement and co-design</a:t>
            </a:r>
          </a:p>
        </p:txBody>
      </p:sp>
      <p:sp>
        <p:nvSpPr>
          <p:cNvPr id="3" name="TextBox 2">
            <a:extLst>
              <a:ext uri="{FF2B5EF4-FFF2-40B4-BE49-F238E27FC236}">
                <a16:creationId xmlns:a16="http://schemas.microsoft.com/office/drawing/2014/main" id="{15BEC966-4387-48FC-91F6-64AC52A3879D}"/>
              </a:ext>
            </a:extLst>
          </p:cNvPr>
          <p:cNvSpPr txBox="1"/>
          <p:nvPr/>
        </p:nvSpPr>
        <p:spPr>
          <a:xfrm>
            <a:off x="2555776" y="3284984"/>
            <a:ext cx="6264696" cy="2123658"/>
          </a:xfrm>
          <a:prstGeom prst="rect">
            <a:avLst/>
          </a:prstGeom>
        </p:spPr>
        <p:txBody>
          <a:bodyPr wrap="square" rtlCol="0">
            <a:spAutoFit/>
          </a:bodyPr>
          <a:lstStyle/>
          <a:p>
            <a: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pPr>
            <a:r>
              <a:rPr kumimoji="0" lang="en-AU" b="1" i="0" u="none" strike="noStrike" kern="1200" cap="none" spc="0" normalizeH="0" baseline="0" noProof="0" dirty="0">
                <a:ln>
                  <a:noFill/>
                </a:ln>
                <a:solidFill>
                  <a:schemeClr val="tx1"/>
                </a:solidFill>
                <a:effectLst/>
                <a:uLnTx/>
                <a:uFillTx/>
                <a:latin typeface="+mj-lt"/>
                <a:ea typeface="+mn-ea"/>
                <a:cs typeface="+mn-cs"/>
              </a:rPr>
              <a:t>Peri O’Shea and Karen Fisher</a:t>
            </a:r>
          </a:p>
          <a:p>
            <a: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pPr>
            <a:endParaRPr lang="en-AU" b="1" dirty="0">
              <a:latin typeface="+mj-lt"/>
              <a:ea typeface="+mn-ea"/>
            </a:endParaRPr>
          </a:p>
          <a:p>
            <a: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pPr>
            <a:endParaRPr kumimoji="0" lang="en-AU" b="1" i="0" u="none" strike="noStrike" kern="1200" cap="none" spc="0" normalizeH="0" baseline="0" noProof="0" dirty="0">
              <a:ln>
                <a:noFill/>
              </a:ln>
              <a:solidFill>
                <a:schemeClr val="tx1"/>
              </a:solidFill>
              <a:effectLst/>
              <a:uLnTx/>
              <a:uFillTx/>
              <a:latin typeface="+mj-lt"/>
              <a:ea typeface="+mn-ea"/>
              <a:cs typeface="+mn-cs"/>
            </a:endParaRPr>
          </a:p>
          <a:p>
            <a: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pPr>
            <a:endParaRPr kumimoji="0" lang="en-AU" b="1" i="0" u="none" strike="noStrike" kern="1200" cap="none" spc="0" normalizeH="0" baseline="0" noProof="0" dirty="0">
              <a:ln>
                <a:noFill/>
              </a:ln>
              <a:solidFill>
                <a:schemeClr val="tx1"/>
              </a:solidFill>
              <a:effectLst/>
              <a:uLnTx/>
              <a:uFillTx/>
              <a:latin typeface="+mj-lt"/>
              <a:ea typeface="+mn-ea"/>
              <a:cs typeface="+mn-cs"/>
            </a:endParaRPr>
          </a:p>
          <a:p>
            <a: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pPr>
            <a:r>
              <a:rPr lang="en-AU" sz="1800" dirty="0">
                <a:latin typeface="+mj-lt"/>
                <a:ea typeface="+mn-ea"/>
              </a:rPr>
              <a:t>December 2018</a:t>
            </a:r>
            <a:endParaRPr kumimoji="0" lang="en-AU" sz="1800" i="0" u="none" strike="noStrike" kern="1200" cap="none" spc="0" normalizeH="0" baseline="0" noProof="0" dirty="0">
              <a:ln>
                <a:noFill/>
              </a:ln>
              <a:solidFill>
                <a:schemeClr val="tx1"/>
              </a:solidFill>
              <a:effectLst/>
              <a:uLnTx/>
              <a:uFillTx/>
              <a:latin typeface="+mj-lt"/>
              <a:ea typeface="+mn-ea"/>
              <a:cs typeface="+mn-cs"/>
            </a:endParaRPr>
          </a:p>
        </p:txBody>
      </p:sp>
    </p:spTree>
    <p:extLst>
      <p:ext uri="{BB962C8B-B14F-4D97-AF65-F5344CB8AC3E}">
        <p14:creationId xmlns:p14="http://schemas.microsoft.com/office/powerpoint/2010/main" val="77175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19" y="332656"/>
            <a:ext cx="8208962" cy="430887"/>
          </a:xfrm>
        </p:spPr>
        <p:txBody>
          <a:bodyPr/>
          <a:lstStyle/>
          <a:p>
            <a:r>
              <a:rPr lang="en-AU" sz="2800" dirty="0"/>
              <a:t>Community engagement in research</a:t>
            </a:r>
            <a:endParaRPr lang="en-US" dirty="0"/>
          </a:p>
        </p:txBody>
      </p:sp>
      <p:sp>
        <p:nvSpPr>
          <p:cNvPr id="3" name="Text Placeholder 2"/>
          <p:cNvSpPr>
            <a:spLocks noGrp="1"/>
          </p:cNvSpPr>
          <p:nvPr>
            <p:ph type="body" idx="10"/>
          </p:nvPr>
        </p:nvSpPr>
        <p:spPr>
          <a:xfrm>
            <a:off x="467519" y="1124744"/>
            <a:ext cx="8208962" cy="4390901"/>
          </a:xfrm>
        </p:spPr>
        <p:txBody>
          <a:bodyPr/>
          <a:lstStyle/>
          <a:p>
            <a:pPr marL="0" lvl="1" indent="0">
              <a:buNone/>
            </a:pPr>
            <a:r>
              <a:rPr lang="en-AU" sz="1800" b="1" dirty="0"/>
              <a:t>Why – engagement to participate and act on research</a:t>
            </a:r>
          </a:p>
          <a:p>
            <a:pPr marL="285750" lvl="1">
              <a:spcBef>
                <a:spcPts val="600"/>
              </a:spcBef>
              <a:buFont typeface="Arial" pitchFamily="34" charset="0"/>
              <a:buChar char="•"/>
            </a:pPr>
            <a:r>
              <a:rPr lang="en-AU" sz="1800" dirty="0"/>
              <a:t>Expertise – consumers, representatives, community members</a:t>
            </a:r>
          </a:p>
          <a:p>
            <a:pPr marL="285750" lvl="1">
              <a:spcBef>
                <a:spcPts val="600"/>
              </a:spcBef>
              <a:buFont typeface="Arial" pitchFamily="34" charset="0"/>
              <a:buChar char="•"/>
            </a:pPr>
            <a:r>
              <a:rPr lang="en-AU" sz="1800" dirty="0"/>
              <a:t>Research quality – relevance, validity, stakeholder ownership</a:t>
            </a:r>
          </a:p>
          <a:p>
            <a:pPr marL="285750" lvl="1">
              <a:spcBef>
                <a:spcPts val="600"/>
              </a:spcBef>
              <a:buFont typeface="Arial" pitchFamily="34" charset="0"/>
              <a:buChar char="•"/>
            </a:pPr>
            <a:r>
              <a:rPr lang="en-AU" sz="1800" dirty="0"/>
              <a:t>Capacity building – public, researchers and policy makers</a:t>
            </a:r>
          </a:p>
          <a:p>
            <a:pPr marL="285750" lvl="1">
              <a:spcBef>
                <a:spcPts val="600"/>
              </a:spcBef>
              <a:buFont typeface="Arial" pitchFamily="34" charset="0"/>
              <a:buChar char="•"/>
            </a:pPr>
            <a:r>
              <a:rPr lang="en-AU" sz="1800" dirty="0"/>
              <a:t>Sensitive to consumer needs, concerns, outcomes</a:t>
            </a:r>
          </a:p>
          <a:p>
            <a:pPr marL="285750" lvl="1">
              <a:spcBef>
                <a:spcPts val="600"/>
              </a:spcBef>
              <a:buFont typeface="Arial" pitchFamily="34" charset="0"/>
              <a:buChar char="•"/>
            </a:pPr>
            <a:r>
              <a:rPr lang="en-AU" sz="1800" dirty="0"/>
              <a:t>Impact – policy, practice and social change</a:t>
            </a:r>
          </a:p>
          <a:p>
            <a:pPr marL="0" lvl="1" indent="0">
              <a:buNone/>
            </a:pPr>
            <a:endParaRPr lang="en-AU" sz="1800" dirty="0"/>
          </a:p>
          <a:p>
            <a:pPr marL="0" lvl="1" indent="0">
              <a:buNone/>
            </a:pPr>
            <a:r>
              <a:rPr lang="en-AU" sz="1800" b="1" dirty="0"/>
              <a:t>How</a:t>
            </a:r>
          </a:p>
          <a:p>
            <a:pPr marL="285750" lvl="1">
              <a:spcBef>
                <a:spcPts val="600"/>
              </a:spcBef>
              <a:buFont typeface="Arial" pitchFamily="34" charset="0"/>
              <a:buChar char="•"/>
            </a:pPr>
            <a:r>
              <a:rPr lang="en-AU" sz="1800" dirty="0"/>
              <a:t>Governance, advisors, partners, researchers</a:t>
            </a:r>
          </a:p>
          <a:p>
            <a:endParaRPr lang="en-AU" dirty="0"/>
          </a:p>
          <a:p>
            <a:pPr marL="0" lvl="1" indent="0">
              <a:buNone/>
            </a:pPr>
            <a:r>
              <a:rPr lang="en-AU" sz="1800" b="1" dirty="0"/>
              <a:t>Examples</a:t>
            </a:r>
          </a:p>
          <a:p>
            <a:pPr marL="285750" lvl="1">
              <a:spcBef>
                <a:spcPts val="600"/>
              </a:spcBef>
              <a:buFont typeface="Arial" pitchFamily="34" charset="0"/>
              <a:buChar char="•"/>
            </a:pPr>
            <a:r>
              <a:rPr lang="en-AU" sz="1800" dirty="0"/>
              <a:t>UNSW Community Reference Panel </a:t>
            </a:r>
            <a:r>
              <a:rPr lang="en-AU" sz="1200" dirty="0"/>
              <a:t>https://csrh.arts.unsw.edu.au/about-us/centre/community-reference-panel/</a:t>
            </a:r>
          </a:p>
          <a:p>
            <a:pPr marL="285750" lvl="1">
              <a:spcBef>
                <a:spcPts val="600"/>
              </a:spcBef>
              <a:buFont typeface="Arial" pitchFamily="34" charset="0"/>
              <a:buChar char="•"/>
            </a:pPr>
            <a:r>
              <a:rPr lang="en-AU" sz="1800" dirty="0"/>
              <a:t>Social Care Institute of Excellence (SCIE) Coproduction network </a:t>
            </a:r>
            <a:r>
              <a:rPr lang="en-AU" sz="1200" dirty="0"/>
              <a:t>www.scie.org.uk/coproductionnetwork/index.asp</a:t>
            </a:r>
          </a:p>
          <a:p>
            <a:endParaRPr lang="en-US" dirty="0"/>
          </a:p>
        </p:txBody>
      </p:sp>
    </p:spTree>
    <p:extLst>
      <p:ext uri="{BB962C8B-B14F-4D97-AF65-F5344CB8AC3E}">
        <p14:creationId xmlns:p14="http://schemas.microsoft.com/office/powerpoint/2010/main" val="2453853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461665"/>
          </a:xfrm>
        </p:spPr>
        <p:txBody>
          <a:bodyPr/>
          <a:lstStyle/>
          <a:p>
            <a:r>
              <a:rPr lang="en-AU" dirty="0"/>
              <a:t>Context of academic research</a:t>
            </a:r>
          </a:p>
        </p:txBody>
      </p:sp>
      <p:sp>
        <p:nvSpPr>
          <p:cNvPr id="3" name="Content Placeholder 2"/>
          <p:cNvSpPr>
            <a:spLocks noGrp="1"/>
          </p:cNvSpPr>
          <p:nvPr>
            <p:ph idx="1"/>
          </p:nvPr>
        </p:nvSpPr>
        <p:spPr>
          <a:xfrm>
            <a:off x="457200" y="1772816"/>
            <a:ext cx="8229600" cy="4032448"/>
          </a:xfrm>
        </p:spPr>
        <p:txBody>
          <a:bodyPr/>
          <a:lstStyle/>
          <a:p>
            <a:pPr marL="0" indent="0">
              <a:spcBef>
                <a:spcPts val="3000"/>
              </a:spcBef>
              <a:buNone/>
            </a:pPr>
            <a:r>
              <a:rPr lang="en-AU" sz="1800" b="1" dirty="0"/>
              <a:t>Power relations typically asymmetrical</a:t>
            </a:r>
          </a:p>
          <a:p>
            <a:pPr>
              <a:spcBef>
                <a:spcPts val="3000"/>
              </a:spcBef>
            </a:pPr>
            <a:r>
              <a:rPr lang="en-AU" sz="1800" dirty="0"/>
              <a:t>Excludes people from the process of framing their experience</a:t>
            </a:r>
          </a:p>
          <a:p>
            <a:pPr>
              <a:spcBef>
                <a:spcPts val="3000"/>
              </a:spcBef>
            </a:pPr>
            <a:r>
              <a:rPr lang="en-AU" sz="1800" dirty="0"/>
              <a:t>Research initiated and funded by government, academics or community</a:t>
            </a:r>
          </a:p>
          <a:p>
            <a:pPr>
              <a:spcBef>
                <a:spcPts val="3000"/>
              </a:spcBef>
            </a:pPr>
            <a:r>
              <a:rPr lang="en-AU" sz="1800" dirty="0"/>
              <a:t>Research purpose usually to influence government and practitioners </a:t>
            </a:r>
          </a:p>
        </p:txBody>
      </p:sp>
    </p:spTree>
    <p:extLst>
      <p:ext uri="{BB962C8B-B14F-4D97-AF65-F5344CB8AC3E}">
        <p14:creationId xmlns:p14="http://schemas.microsoft.com/office/powerpoint/2010/main" val="1639228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430887"/>
          </a:xfrm>
        </p:spPr>
        <p:txBody>
          <a:bodyPr/>
          <a:lstStyle/>
          <a:p>
            <a:r>
              <a:rPr lang="en-AU" sz="2800" dirty="0"/>
              <a:t>Changes to our inclusive research practice</a:t>
            </a:r>
          </a:p>
        </p:txBody>
      </p:sp>
      <p:sp>
        <p:nvSpPr>
          <p:cNvPr id="3" name="Content Placeholder 2"/>
          <p:cNvSpPr>
            <a:spLocks noGrp="1"/>
          </p:cNvSpPr>
          <p:nvPr>
            <p:ph idx="1"/>
          </p:nvPr>
        </p:nvSpPr>
        <p:spPr>
          <a:xfrm>
            <a:off x="457200" y="1916832"/>
            <a:ext cx="8229600" cy="4328156"/>
          </a:xfrm>
        </p:spPr>
        <p:txBody>
          <a:bodyPr/>
          <a:lstStyle/>
          <a:p>
            <a:pPr>
              <a:spcBef>
                <a:spcPts val="1800"/>
              </a:spcBef>
            </a:pPr>
            <a:r>
              <a:rPr lang="en-AU" sz="1800" dirty="0"/>
              <a:t>Collaborate with NGOs and advocacy organisations</a:t>
            </a:r>
          </a:p>
          <a:p>
            <a:pPr>
              <a:spcBef>
                <a:spcPts val="1800"/>
              </a:spcBef>
            </a:pPr>
            <a:r>
              <a:rPr lang="en-AU" sz="1800" dirty="0"/>
              <a:t>Pay people with lived experience to be researchers and advisors</a:t>
            </a:r>
          </a:p>
          <a:p>
            <a:pPr>
              <a:spcBef>
                <a:spcPts val="1800"/>
              </a:spcBef>
            </a:pPr>
            <a:r>
              <a:rPr lang="en-AU" sz="1800" dirty="0"/>
              <a:t>Wider range of methods – observations, case studies, photos, films</a:t>
            </a:r>
          </a:p>
          <a:p>
            <a:pPr>
              <a:spcBef>
                <a:spcPts val="1800"/>
              </a:spcBef>
            </a:pPr>
            <a:r>
              <a:rPr lang="en-AU" sz="1800" dirty="0"/>
              <a:t>Critically analyse role of support people in methods</a:t>
            </a:r>
          </a:p>
          <a:p>
            <a:pPr>
              <a:spcBef>
                <a:spcPts val="1800"/>
              </a:spcBef>
            </a:pPr>
            <a:r>
              <a:rPr lang="en-AU" sz="1800" dirty="0"/>
              <a:t>Refine use of easy read materials in research methods and reports</a:t>
            </a:r>
          </a:p>
        </p:txBody>
      </p:sp>
    </p:spTree>
    <p:extLst>
      <p:ext uri="{BB962C8B-B14F-4D97-AF65-F5344CB8AC3E}">
        <p14:creationId xmlns:p14="http://schemas.microsoft.com/office/powerpoint/2010/main" val="1593901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461665"/>
          </a:xfrm>
        </p:spPr>
        <p:txBody>
          <a:bodyPr/>
          <a:lstStyle/>
          <a:p>
            <a:r>
              <a:rPr lang="en-AU" dirty="0"/>
              <a:t>What researchers need to do better </a:t>
            </a:r>
          </a:p>
        </p:txBody>
      </p:sp>
      <p:sp>
        <p:nvSpPr>
          <p:cNvPr id="3" name="Content Placeholder 2"/>
          <p:cNvSpPr>
            <a:spLocks noGrp="1"/>
          </p:cNvSpPr>
          <p:nvPr>
            <p:ph idx="1"/>
          </p:nvPr>
        </p:nvSpPr>
        <p:spPr/>
        <p:txBody>
          <a:bodyPr/>
          <a:lstStyle/>
          <a:p>
            <a:pPr>
              <a:spcBef>
                <a:spcPts val="3000"/>
              </a:spcBef>
            </a:pPr>
            <a:r>
              <a:rPr lang="en-AU" sz="1800" dirty="0"/>
              <a:t>Invest in infrastructure to make collaboration happen </a:t>
            </a:r>
          </a:p>
          <a:p>
            <a:pPr lvl="2">
              <a:spcBef>
                <a:spcPts val="3000"/>
              </a:spcBef>
            </a:pPr>
            <a:r>
              <a:rPr lang="en-AU" sz="1800" dirty="0"/>
              <a:t>within research institutions – to develop mutual capacity</a:t>
            </a:r>
          </a:p>
          <a:p>
            <a:pPr lvl="2">
              <a:spcBef>
                <a:spcPts val="3000"/>
              </a:spcBef>
            </a:pPr>
            <a:r>
              <a:rPr lang="en-AU" sz="1800" dirty="0"/>
              <a:t>Between NGOs, industry, universities, government </a:t>
            </a:r>
          </a:p>
          <a:p>
            <a:pPr>
              <a:spcBef>
                <a:spcPts val="3000"/>
              </a:spcBef>
            </a:pPr>
            <a:r>
              <a:rPr lang="en-AU" sz="1800" dirty="0"/>
              <a:t>Invest in relationships with NGOs</a:t>
            </a:r>
          </a:p>
          <a:p>
            <a:pPr>
              <a:spcBef>
                <a:spcPts val="1800"/>
              </a:spcBef>
            </a:pPr>
            <a:r>
              <a:rPr lang="en-AU" sz="1800" dirty="0"/>
              <a:t>Invest in tertiary education of people with lived experience - pathways to research</a:t>
            </a:r>
          </a:p>
          <a:p>
            <a:pPr>
              <a:spcBef>
                <a:spcPts val="1800"/>
              </a:spcBef>
            </a:pPr>
            <a:r>
              <a:rPr lang="en-AU" sz="1800" dirty="0"/>
              <a:t>Employ people with lived experience in research</a:t>
            </a:r>
          </a:p>
        </p:txBody>
      </p:sp>
    </p:spTree>
    <p:extLst>
      <p:ext uri="{BB962C8B-B14F-4D97-AF65-F5344CB8AC3E}">
        <p14:creationId xmlns:p14="http://schemas.microsoft.com/office/powerpoint/2010/main" val="1225359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734790"/>
            <a:ext cx="8208962" cy="430887"/>
          </a:xfrm>
        </p:spPr>
        <p:txBody>
          <a:bodyPr/>
          <a:lstStyle/>
          <a:p>
            <a:r>
              <a:rPr lang="en-AU" sz="2800" dirty="0"/>
              <a:t>Public distribution of research results</a:t>
            </a:r>
            <a:endParaRPr lang="en-US" dirty="0"/>
          </a:p>
        </p:txBody>
      </p:sp>
      <p:sp>
        <p:nvSpPr>
          <p:cNvPr id="3" name="Text Placeholder 2"/>
          <p:cNvSpPr>
            <a:spLocks noGrp="1"/>
          </p:cNvSpPr>
          <p:nvPr>
            <p:ph type="body" idx="10"/>
          </p:nvPr>
        </p:nvSpPr>
        <p:spPr>
          <a:xfrm>
            <a:off x="468313" y="1340768"/>
            <a:ext cx="8208962" cy="4606925"/>
          </a:xfrm>
        </p:spPr>
        <p:txBody>
          <a:bodyPr/>
          <a:lstStyle/>
          <a:p>
            <a:pPr marL="0" lvl="0" indent="0">
              <a:spcAft>
                <a:spcPts val="600"/>
              </a:spcAft>
              <a:buNone/>
            </a:pPr>
            <a:r>
              <a:rPr lang="en-AU" sz="1800" dirty="0"/>
              <a:t>Why</a:t>
            </a:r>
          </a:p>
          <a:p>
            <a:pPr indent="-285750">
              <a:spcBef>
                <a:spcPts val="600"/>
              </a:spcBef>
              <a:spcAft>
                <a:spcPts val="600"/>
              </a:spcAft>
              <a:buFont typeface="Arial" panose="020B0604020202020204" pitchFamily="34" charset="0"/>
              <a:buChar char="•"/>
            </a:pPr>
            <a:r>
              <a:rPr lang="en-AU" sz="1800" dirty="0"/>
              <a:t>Evidence based policy and knowledge translation theories</a:t>
            </a:r>
          </a:p>
          <a:p>
            <a:pPr indent="-285750">
              <a:spcBef>
                <a:spcPts val="600"/>
              </a:spcBef>
              <a:spcAft>
                <a:spcPts val="600"/>
              </a:spcAft>
              <a:buFont typeface="Arial" panose="020B0604020202020204" pitchFamily="34" charset="0"/>
              <a:buChar char="•"/>
            </a:pPr>
            <a:r>
              <a:rPr lang="en-AU" sz="1800" dirty="0"/>
              <a:t>Stakeholder management in policy process</a:t>
            </a:r>
          </a:p>
          <a:p>
            <a:pPr indent="-285750">
              <a:spcBef>
                <a:spcPts val="600"/>
              </a:spcBef>
              <a:spcAft>
                <a:spcPts val="600"/>
              </a:spcAft>
              <a:buFont typeface="Arial" panose="020B0604020202020204" pitchFamily="34" charset="0"/>
              <a:buChar char="•"/>
            </a:pPr>
            <a:r>
              <a:rPr lang="en-AU" sz="1800" dirty="0"/>
              <a:t>Public resources</a:t>
            </a:r>
          </a:p>
          <a:p>
            <a:pPr marL="57150" indent="0">
              <a:spcAft>
                <a:spcPts val="600"/>
              </a:spcAft>
            </a:pPr>
            <a:r>
              <a:rPr lang="en-AU" sz="1800" dirty="0"/>
              <a:t>How and challenges</a:t>
            </a:r>
          </a:p>
          <a:p>
            <a:pPr indent="-285750">
              <a:spcBef>
                <a:spcPts val="600"/>
              </a:spcBef>
              <a:spcAft>
                <a:spcPts val="600"/>
              </a:spcAft>
              <a:buFont typeface="Arial" panose="020B0604020202020204" pitchFamily="34" charset="0"/>
              <a:buChar char="•"/>
            </a:pPr>
            <a:r>
              <a:rPr lang="en-AU" sz="1800" dirty="0"/>
              <a:t>Written – public report, summary report, academic publication</a:t>
            </a:r>
          </a:p>
          <a:p>
            <a:pPr indent="-285750">
              <a:spcBef>
                <a:spcPts val="600"/>
              </a:spcBef>
              <a:spcAft>
                <a:spcPts val="600"/>
              </a:spcAft>
              <a:buFont typeface="Arial" panose="020B0604020202020204" pitchFamily="34" charset="0"/>
              <a:buChar char="•"/>
            </a:pPr>
            <a:r>
              <a:rPr lang="en-AU" sz="1800" dirty="0"/>
              <a:t>Interaction – presentations, workshops, training</a:t>
            </a:r>
          </a:p>
          <a:p>
            <a:pPr indent="-285750">
              <a:spcBef>
                <a:spcPts val="600"/>
              </a:spcBef>
              <a:spcAft>
                <a:spcPts val="600"/>
              </a:spcAft>
              <a:buFont typeface="Arial" panose="020B0604020202020204" pitchFamily="34" charset="0"/>
              <a:buChar char="•"/>
            </a:pPr>
            <a:r>
              <a:rPr lang="en-AU" sz="1800" dirty="0"/>
              <a:t>Feedback to participants – accessible summaries</a:t>
            </a:r>
          </a:p>
          <a:p>
            <a:pPr marL="0" lvl="0" indent="0">
              <a:spcAft>
                <a:spcPts val="600"/>
              </a:spcAft>
            </a:pPr>
            <a:r>
              <a:rPr lang="en-AU" sz="1800" dirty="0"/>
              <a:t>Example</a:t>
            </a:r>
          </a:p>
          <a:p>
            <a:pPr indent="-285750">
              <a:spcBef>
                <a:spcPts val="600"/>
              </a:spcBef>
              <a:spcAft>
                <a:spcPts val="600"/>
              </a:spcAft>
              <a:buFont typeface="Arial" panose="020B0604020202020204" pitchFamily="34" charset="0"/>
              <a:buChar char="•"/>
            </a:pPr>
            <a:r>
              <a:rPr lang="en-AU" sz="1800" dirty="0"/>
              <a:t>HASI reports  </a:t>
            </a:r>
            <a:r>
              <a:rPr lang="en-AU" sz="1400" dirty="0"/>
              <a:t>www.sprc.unsw.edu.au/research/projects/evaluation-of-cls-and-hasi/</a:t>
            </a:r>
          </a:p>
          <a:p>
            <a:pPr indent="-285750">
              <a:spcBef>
                <a:spcPts val="600"/>
              </a:spcBef>
              <a:spcAft>
                <a:spcPts val="600"/>
              </a:spcAft>
              <a:buFont typeface="Arial" panose="020B0604020202020204" pitchFamily="34" charset="0"/>
              <a:buChar char="•"/>
            </a:pPr>
            <a:r>
              <a:rPr lang="en-AU" sz="1800" dirty="0"/>
              <a:t>Inform implementation, quality, policy</a:t>
            </a:r>
          </a:p>
          <a:p>
            <a:endParaRPr lang="en-US" dirty="0"/>
          </a:p>
        </p:txBody>
      </p:sp>
    </p:spTree>
    <p:extLst>
      <p:ext uri="{BB962C8B-B14F-4D97-AF65-F5344CB8AC3E}">
        <p14:creationId xmlns:p14="http://schemas.microsoft.com/office/powerpoint/2010/main" val="518727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203689" y="212725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endParaRPr lang="en-US"/>
          </a:p>
        </p:txBody>
      </p:sp>
      <p:sp>
        <p:nvSpPr>
          <p:cNvPr id="13315" name="Rectangle 8"/>
          <p:cNvSpPr>
            <a:spLocks noChangeArrowheads="1"/>
          </p:cNvSpPr>
          <p:nvPr/>
        </p:nvSpPr>
        <p:spPr bwMode="auto">
          <a:xfrm>
            <a:off x="468924" y="1268760"/>
            <a:ext cx="8496300" cy="4739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AU" sz="1800" dirty="0"/>
              <a:t>Disability policy projects and publications</a:t>
            </a:r>
          </a:p>
          <a:p>
            <a:pPr eaLnBrk="0" hangingPunct="0"/>
            <a:r>
              <a:rPr lang="en-AU" sz="1800" dirty="0">
                <a:hlinkClick r:id="rId3"/>
              </a:rPr>
              <a:t>www.sprc.unsw.edu.au/research/areas/disability/</a:t>
            </a:r>
            <a:endParaRPr lang="en-AU" sz="1800" dirty="0"/>
          </a:p>
          <a:p>
            <a:pPr eaLnBrk="0" hangingPunct="0"/>
            <a:endParaRPr lang="en-AU" sz="1800" dirty="0"/>
          </a:p>
          <a:p>
            <a:r>
              <a:rPr lang="en-AU" sz="1800" dirty="0">
                <a:latin typeface="News Gothic MT" pitchFamily="34" charset="0"/>
              </a:rPr>
              <a:t>My Choice Matters evaluation </a:t>
            </a:r>
          </a:p>
          <a:p>
            <a:r>
              <a:rPr lang="en-AU" sz="1800" dirty="0">
                <a:latin typeface="News Gothic MT" pitchFamily="34" charset="0"/>
                <a:hlinkClick r:id="rId4"/>
              </a:rPr>
              <a:t>www.sprc.unsw.edu.au/research/projects/my-choice-matters-evaluation-/</a:t>
            </a:r>
            <a:endParaRPr lang="en-AU" sz="1800" dirty="0">
              <a:latin typeface="News Gothic MT" pitchFamily="34" charset="0"/>
            </a:endParaRPr>
          </a:p>
          <a:p>
            <a:endParaRPr lang="en-AU" sz="1800" dirty="0">
              <a:latin typeface="News Gothic MT" pitchFamily="34" charset="0"/>
            </a:endParaRPr>
          </a:p>
          <a:p>
            <a:r>
              <a:rPr lang="en-AU" sz="1800" dirty="0">
                <a:latin typeface="News Gothic MT" pitchFamily="34" charset="0"/>
              </a:rPr>
              <a:t>Maximising life choices of people with spinal cord injury</a:t>
            </a:r>
          </a:p>
          <a:p>
            <a:r>
              <a:rPr lang="en-AU" sz="1800" dirty="0">
                <a:latin typeface="News Gothic MT" pitchFamily="34" charset="0"/>
                <a:hlinkClick r:id="rId5"/>
              </a:rPr>
              <a:t>www.sprc.unsw.edu.au/research/projects/research-into-maximising-life-choices-of-people-with-spinal-cord-injury/</a:t>
            </a:r>
            <a:r>
              <a:rPr lang="en-AU" sz="1800" dirty="0">
                <a:latin typeface="News Gothic MT" pitchFamily="34" charset="0"/>
              </a:rPr>
              <a:t> </a:t>
            </a:r>
          </a:p>
          <a:p>
            <a:endParaRPr lang="en-AU" sz="1800" dirty="0">
              <a:latin typeface="News Gothic MT" pitchFamily="34" charset="0"/>
            </a:endParaRPr>
          </a:p>
          <a:p>
            <a:r>
              <a:rPr lang="en-AU" sz="1800" dirty="0"/>
              <a:t>Cousins, J. B. et al. (2016) How do evaluators differentiate successful from less-than-successful experiences with collaborative approaches to evaluation? </a:t>
            </a:r>
            <a:r>
              <a:rPr lang="en-AU" sz="1800" i="1" dirty="0"/>
              <a:t>Evaluation Review</a:t>
            </a:r>
            <a:r>
              <a:rPr lang="en-AU" sz="1800" dirty="0"/>
              <a:t>. doi:10.1177/0193841x16637950</a:t>
            </a:r>
          </a:p>
          <a:p>
            <a:endParaRPr lang="en-AU" dirty="0">
              <a:latin typeface="News Gothic MT" pitchFamily="34" charset="0"/>
            </a:endParaRPr>
          </a:p>
          <a:p>
            <a:pPr eaLnBrk="0" hangingPunct="0"/>
            <a:endParaRPr lang="en-AU" dirty="0"/>
          </a:p>
          <a:p>
            <a:pPr eaLnBrk="0" hangingPunct="0"/>
            <a:endParaRPr lang="en-AU" sz="2000" dirty="0"/>
          </a:p>
        </p:txBody>
      </p:sp>
      <p:sp>
        <p:nvSpPr>
          <p:cNvPr id="13316" name="Rectangle 4"/>
          <p:cNvSpPr>
            <a:spLocks noChangeArrowheads="1"/>
          </p:cNvSpPr>
          <p:nvPr/>
        </p:nvSpPr>
        <p:spPr bwMode="auto">
          <a:xfrm>
            <a:off x="468923" y="309876"/>
            <a:ext cx="8598877"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30000"/>
              </a:lnSpc>
            </a:pPr>
            <a:r>
              <a:rPr lang="en-US" sz="2400" b="1"/>
              <a:t>Resources</a:t>
            </a:r>
            <a:endParaRPr lang="en-US" sz="2400" b="1">
              <a:latin typeface="News Gothic MT" pitchFamily="34" charset="0"/>
            </a:endParaRPr>
          </a:p>
        </p:txBody>
      </p:sp>
    </p:spTree>
    <p:extLst>
      <p:ext uri="{BB962C8B-B14F-4D97-AF65-F5344CB8AC3E}">
        <p14:creationId xmlns:p14="http://schemas.microsoft.com/office/powerpoint/2010/main" val="434976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a:t>
            </a:r>
          </a:p>
        </p:txBody>
      </p:sp>
      <p:sp>
        <p:nvSpPr>
          <p:cNvPr id="3" name="Text Placeholder 2"/>
          <p:cNvSpPr>
            <a:spLocks noGrp="1"/>
          </p:cNvSpPr>
          <p:nvPr>
            <p:ph type="body" idx="10"/>
          </p:nvPr>
        </p:nvSpPr>
        <p:spPr/>
        <p:txBody>
          <a:bodyPr/>
          <a:lstStyle/>
          <a:p>
            <a:pPr marL="0" lvl="1" indent="0">
              <a:buNone/>
            </a:pPr>
            <a:r>
              <a:rPr lang="en-AU" sz="1800" dirty="0"/>
              <a:t>Participatory research to manage policy conflict</a:t>
            </a:r>
          </a:p>
          <a:p>
            <a:pPr lvl="1"/>
            <a:r>
              <a:rPr lang="en-AU" sz="1400" dirty="0"/>
              <a:t>Fisher, K.R. and Robinson, S. (2010), ‘Will policy makers hear my disability experience? How participatory research contributes to managing interest conflict in policy implementation,’ </a:t>
            </a:r>
            <a:r>
              <a:rPr lang="en-AU" sz="1400" i="1" dirty="0"/>
              <a:t>Social Policy and Society.</a:t>
            </a:r>
            <a:r>
              <a:rPr lang="en-AU" sz="1400" dirty="0"/>
              <a:t> 9(2), 207-20.</a:t>
            </a:r>
          </a:p>
          <a:p>
            <a:pPr marL="0" lvl="1" indent="0">
              <a:buNone/>
            </a:pPr>
            <a:endParaRPr lang="en-AU" sz="1800" dirty="0"/>
          </a:p>
          <a:p>
            <a:pPr marL="0" lvl="1" indent="0">
              <a:buNone/>
            </a:pPr>
            <a:r>
              <a:rPr lang="en-AU" sz="1800" dirty="0"/>
              <a:t>Inclusive research</a:t>
            </a:r>
          </a:p>
          <a:p>
            <a:pPr lvl="1"/>
            <a:r>
              <a:rPr lang="en-AU" sz="1400" dirty="0"/>
              <a:t>www.sprc.unsw.edu.au/media/SPRCFile/2014_Different_ways_to_do_research_booklet.pdf</a:t>
            </a:r>
          </a:p>
          <a:p>
            <a:pPr marL="0" lvl="1" indent="0">
              <a:buNone/>
            </a:pPr>
            <a:endParaRPr lang="en-AU" sz="1800" dirty="0"/>
          </a:p>
          <a:p>
            <a:pPr marL="0" lvl="1" indent="0">
              <a:buNone/>
            </a:pPr>
            <a:r>
              <a:rPr lang="en-AU" sz="1800" dirty="0"/>
              <a:t>Evaluation toolkit</a:t>
            </a:r>
          </a:p>
          <a:p>
            <a:pPr marL="285750" lvl="1">
              <a:buFont typeface="Arial" pitchFamily="34" charset="0"/>
              <a:buChar char="•"/>
            </a:pPr>
            <a:r>
              <a:rPr lang="en-AU" sz="1400" dirty="0"/>
              <a:t>http://www.dpc.nsw.gov.au/programs_and_services/policy_makers_toolkit/evaluation_toolkit</a:t>
            </a:r>
          </a:p>
          <a:p>
            <a:pPr marL="1143000" lvl="3"/>
            <a:endParaRPr lang="en-AU" sz="1800" dirty="0"/>
          </a:p>
          <a:p>
            <a:pPr marL="0" lvl="1" indent="0">
              <a:buNone/>
            </a:pPr>
            <a:r>
              <a:rPr lang="en-AU" sz="1800" dirty="0" err="1"/>
              <a:t>BetterEvaluation</a:t>
            </a:r>
            <a:r>
              <a:rPr lang="en-AU" sz="1800" dirty="0"/>
              <a:t> </a:t>
            </a:r>
          </a:p>
          <a:p>
            <a:pPr marL="285750" lvl="1">
              <a:buFont typeface="Arial" pitchFamily="34" charset="0"/>
              <a:buChar char="•"/>
            </a:pPr>
            <a:r>
              <a:rPr lang="en-AU" sz="1400" dirty="0"/>
              <a:t>http://betterevaluation.org/</a:t>
            </a:r>
          </a:p>
          <a:p>
            <a:pPr marL="0" lvl="1" indent="0">
              <a:buNone/>
            </a:pPr>
            <a:endParaRPr lang="en-AU" sz="1800" dirty="0"/>
          </a:p>
          <a:p>
            <a:endParaRPr lang="en-US" dirty="0"/>
          </a:p>
        </p:txBody>
      </p:sp>
    </p:spTree>
    <p:extLst>
      <p:ext uri="{BB962C8B-B14F-4D97-AF65-F5344CB8AC3E}">
        <p14:creationId xmlns:p14="http://schemas.microsoft.com/office/powerpoint/2010/main" val="2080478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Resources</a:t>
            </a:r>
            <a:endParaRPr lang="en-US" dirty="0"/>
          </a:p>
        </p:txBody>
      </p:sp>
      <p:sp>
        <p:nvSpPr>
          <p:cNvPr id="3" name="Text Placeholder 2"/>
          <p:cNvSpPr>
            <a:spLocks noGrp="1"/>
          </p:cNvSpPr>
          <p:nvPr>
            <p:ph type="body" idx="10"/>
          </p:nvPr>
        </p:nvSpPr>
        <p:spPr/>
        <p:txBody>
          <a:bodyPr/>
          <a:lstStyle/>
          <a:p>
            <a:pPr marL="0" indent="0">
              <a:spcAft>
                <a:spcPts val="0"/>
              </a:spcAft>
              <a:buNone/>
            </a:pPr>
            <a:endParaRPr lang="en-AU" sz="1800" dirty="0"/>
          </a:p>
          <a:p>
            <a:pPr eaLnBrk="0" hangingPunct="0"/>
            <a:r>
              <a:rPr lang="en-AU" sz="1800" dirty="0"/>
              <a:t>Research and evaluation plans, projects and publications</a:t>
            </a:r>
          </a:p>
          <a:p>
            <a:pPr eaLnBrk="0" hangingPunct="0"/>
            <a:r>
              <a:rPr lang="en-AU" sz="1800" dirty="0">
                <a:hlinkClick r:id="rId2"/>
              </a:rPr>
              <a:t>https://www.sprc.unsw.edu.au</a:t>
            </a:r>
            <a:endParaRPr lang="en-AU" sz="1800" dirty="0"/>
          </a:p>
          <a:p>
            <a:pPr eaLnBrk="0" hangingPunct="0"/>
            <a:endParaRPr lang="en-AU" sz="1800" dirty="0"/>
          </a:p>
          <a:p>
            <a:r>
              <a:rPr lang="en-AU" sz="1800" dirty="0">
                <a:latin typeface="News Gothic MT" pitchFamily="34" charset="0"/>
              </a:rPr>
              <a:t>Peri O’Shea</a:t>
            </a:r>
          </a:p>
          <a:p>
            <a:r>
              <a:rPr lang="fi-FI" sz="1800" dirty="0">
                <a:latin typeface="News Gothic MT" pitchFamily="34" charset="0"/>
              </a:rPr>
              <a:t>peri@xperienhance.com</a:t>
            </a:r>
          </a:p>
          <a:p>
            <a:r>
              <a:rPr lang="en-AU" dirty="0"/>
              <a:t>0418 455 562</a:t>
            </a:r>
            <a:endParaRPr lang="en-AU" sz="1800" dirty="0">
              <a:latin typeface="News Gothic MT" pitchFamily="34" charset="0"/>
            </a:endParaRPr>
          </a:p>
          <a:p>
            <a:endParaRPr lang="en-AU" sz="1800" dirty="0">
              <a:latin typeface="News Gothic MT" pitchFamily="34" charset="0"/>
            </a:endParaRPr>
          </a:p>
          <a:p>
            <a:r>
              <a:rPr lang="en-AU" sz="1800" dirty="0">
                <a:latin typeface="News Gothic MT" pitchFamily="34" charset="0"/>
              </a:rPr>
              <a:t>karen.fisher@unsw.edu.au</a:t>
            </a:r>
          </a:p>
          <a:p>
            <a:r>
              <a:rPr lang="en-AU" sz="1800" dirty="0"/>
              <a:t>9385 7800</a:t>
            </a:r>
          </a:p>
          <a:p>
            <a:endParaRPr lang="en-US" dirty="0"/>
          </a:p>
        </p:txBody>
      </p:sp>
    </p:spTree>
    <p:extLst>
      <p:ext uri="{BB962C8B-B14F-4D97-AF65-F5344CB8AC3E}">
        <p14:creationId xmlns:p14="http://schemas.microsoft.com/office/powerpoint/2010/main" val="3859414876"/>
      </p:ext>
    </p:extLst>
  </p:cSld>
  <p:clrMapOvr>
    <a:masterClrMapping/>
  </p:clrMapOvr>
</p:sld>
</file>

<file path=ppt/theme/theme1.xml><?xml version="1.0" encoding="utf-8"?>
<a:theme xmlns:a="http://schemas.openxmlformats.org/drawingml/2006/main" name="ASB Presentation Template v2">
  <a:themeElements>
    <a:clrScheme name="AGSM">
      <a:dk1>
        <a:srgbClr val="404040"/>
      </a:dk1>
      <a:lt1>
        <a:sysClr val="window" lastClr="FFFFFF"/>
      </a:lt1>
      <a:dk2>
        <a:srgbClr val="063E8D"/>
      </a:dk2>
      <a:lt2>
        <a:srgbClr val="CCCCCC"/>
      </a:lt2>
      <a:accent1>
        <a:srgbClr val="063E8D"/>
      </a:accent1>
      <a:accent2>
        <a:srgbClr val="FFD700"/>
      </a:accent2>
      <a:accent3>
        <a:srgbClr val="0067A8"/>
      </a:accent3>
      <a:accent4>
        <a:srgbClr val="00568E"/>
      </a:accent4>
      <a:accent5>
        <a:srgbClr val="004372"/>
      </a:accent5>
      <a:accent6>
        <a:srgbClr val="002E52"/>
      </a:accent6>
      <a:hlink>
        <a:srgbClr val="33CCFF"/>
      </a:hlink>
      <a:folHlink>
        <a:srgbClr val="063E8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lstStyle>
        <a:def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kumimoji="0" sz="1150" b="1" i="0" u="none" strike="noStrike" kern="1200" cap="none" spc="0" normalizeH="0" baseline="0" noProof="0" dirty="0" smtClean="0">
            <a:ln>
              <a:noFill/>
            </a:ln>
            <a:solidFill>
              <a:schemeClr val="tx1"/>
            </a:solidFill>
            <a:effectLst/>
            <a:uLnTx/>
            <a:uFillTx/>
            <a:latin typeface="Sommet bold"/>
            <a:ea typeface="+mn-ea"/>
            <a:cs typeface="+mn-cs"/>
          </a:defRPr>
        </a:defPPr>
      </a:lstStyle>
    </a:txDef>
  </a:objectDefaults>
  <a:extraClrSchemeLst/>
  <a:extLst>
    <a:ext uri="{05A4C25C-085E-4340-85A3-A5531E510DB2}">
      <thm15:themeFamily xmlns:thm15="http://schemas.microsoft.com/office/thememl/2012/main" name="Presentation11" id="{CECED6B6-01E3-AF4C-9FB0-716A457DCAD8}" vid="{E23210A9-B5CC-594D-AEAD-3AB1506EAE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UNSW Document" ma:contentTypeID="0x010100CB3B9BBA0BCD3E419999B5261DC1B9A800224BB63C2918084F9A646BE667CC7303" ma:contentTypeVersion="7" ma:contentTypeDescription="" ma:contentTypeScope="" ma:versionID="614c7b4f92d9bb7268737de014e61d84">
  <xsd:schema xmlns:xsd="http://www.w3.org/2001/XMLSchema" xmlns:xs="http://www.w3.org/2001/XMLSchema" xmlns:p="http://schemas.microsoft.com/office/2006/metadata/properties" xmlns:ns1="http://schemas.microsoft.com/sharepoint/v3" xmlns:ns2="d7539109-5f13-4f99-80e2-1e6f2ec4f145" targetNamespace="http://schemas.microsoft.com/office/2006/metadata/properties" ma:root="true" ma:fieldsID="ccba13754e9710091dea0fddd0daaed7" ns1:_="" ns2:_="">
    <xsd:import namespace="http://schemas.microsoft.com/sharepoint/v3"/>
    <xsd:import namespace="d7539109-5f13-4f99-80e2-1e6f2ec4f145"/>
    <xsd:element name="properties">
      <xsd:complexType>
        <xsd:sequence>
          <xsd:element name="documentManagement">
            <xsd:complexType>
              <xsd:all>
                <xsd:element ref="ns2:ad14b3db64374eb9bb8f94fd7b6021a2" minOccurs="0"/>
                <xsd:element ref="ns2:TaxCatchAll" minOccurs="0"/>
                <xsd:element ref="ns2:TaxCatchAllLabel" minOccurs="0"/>
                <xsd:element ref="ns2:a961bbf450fa44b7a66f926166a33136" minOccurs="0"/>
                <xsd:element ref="ns1:PublishingPageImage" minOccurs="0"/>
                <xsd:element ref="ns2:ebce3244f69e4ef48e30a5c8b29a8579"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PageImage" ma:index="14" nillable="true" ma:displayName="Page Image" ma:description="Page Image is a site column created by the Publishing feature. It is used on the Article Page Content Type as the primary image of the page." ma:internalName="PublishingPageImag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7539109-5f13-4f99-80e2-1e6f2ec4f145" elementFormDefault="qualified">
    <xsd:import namespace="http://schemas.microsoft.com/office/2006/documentManagement/types"/>
    <xsd:import namespace="http://schemas.microsoft.com/office/infopath/2007/PartnerControls"/>
    <xsd:element name="ad14b3db64374eb9bb8f94fd7b6021a2" ma:index="8" nillable="true" ma:taxonomy="true" ma:internalName="ad14b3db64374eb9bb8f94fd7b6021a2" ma:taxonomyFieldName="UNSWBusinessUnit" ma:displayName="UNSW Business Unit" ma:default="" ma:fieldId="{ad14b3db-6437-4eb9-bb8f-94fd7b6021a2}" ma:sspId="2b026aac-6b52-4d7e-a64d-f3ee90946f56" ma:termSetId="c028ceb7-d8a7-4fdc-be3b-f52b72ec38ad" ma:anchorId="00000000-0000-0000-0000-000000000000" ma:open="false" ma:isKeyword="false">
      <xsd:complexType>
        <xsd:sequence>
          <xsd:element ref="pc:Terms" minOccurs="0" maxOccurs="1"/>
        </xsd:sequence>
      </xsd:complexType>
    </xsd:element>
    <xsd:element name="TaxCatchAll" ma:index="9" nillable="true" ma:displayName="Taxonomy Catch All Column" ma:description="" ma:hidden="true" ma:list="{759bf509-93f8-4f42-9b15-e48071ed914e}" ma:internalName="TaxCatchAll" ma:showField="CatchAllData" ma:web="d7539109-5f13-4f99-80e2-1e6f2ec4f145">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759bf509-93f8-4f42-9b15-e48071ed914e}" ma:internalName="TaxCatchAllLabel" ma:readOnly="true" ma:showField="CatchAllDataLabel" ma:web="d7539109-5f13-4f99-80e2-1e6f2ec4f145">
      <xsd:complexType>
        <xsd:complexContent>
          <xsd:extension base="dms:MultiChoiceLookup">
            <xsd:sequence>
              <xsd:element name="Value" type="dms:Lookup" maxOccurs="unbounded" minOccurs="0" nillable="true"/>
            </xsd:sequence>
          </xsd:extension>
        </xsd:complexContent>
      </xsd:complexType>
    </xsd:element>
    <xsd:element name="a961bbf450fa44b7a66f926166a33136" ma:index="12" nillable="true" ma:taxonomy="true" ma:internalName="a961bbf450fa44b7a66f926166a33136" ma:taxonomyFieldName="UNSWDocumentType" ma:displayName="UNSW Document Type" ma:default="" ma:fieldId="{a961bbf4-50fa-44b7-a66f-926166a33136}" ma:taxonomyMulti="true" ma:sspId="2b026aac-6b52-4d7e-a64d-f3ee90946f56" ma:termSetId="d9621c50-1902-4b14-a91d-a52bce304c1a" ma:anchorId="00000000-0000-0000-0000-000000000000" ma:open="false" ma:isKeyword="false">
      <xsd:complexType>
        <xsd:sequence>
          <xsd:element ref="pc:Terms" minOccurs="0" maxOccurs="1"/>
        </xsd:sequence>
      </xsd:complexType>
    </xsd:element>
    <xsd:element name="ebce3244f69e4ef48e30a5c8b29a8579" ma:index="15" nillable="true" ma:taxonomy="true" ma:internalName="ebce3244f69e4ef48e30a5c8b29a8579" ma:taxonomyFieldName="UNSWSchool" ma:displayName="UNSW School/Centre" ma:default="" ma:fieldId="{ebce3244-f69e-4ef4-8e30-a5c8b29a8579}" ma:sspId="2b026aac-6b52-4d7e-a64d-f3ee90946f56" ma:termSetId="8070f66c-b5ac-41c2-aadc-e78dddc3778d"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7539109-5f13-4f99-80e2-1e6f2ec4f145">
      <Value>12</Value>
      <Value>10</Value>
      <Value>21</Value>
    </TaxCatchAll>
    <ad14b3db64374eb9bb8f94fd7b6021a2 xmlns="d7539109-5f13-4f99-80e2-1e6f2ec4f145">
      <Terms xmlns="http://schemas.microsoft.com/office/infopath/2007/PartnerControls">
        <TermInfo xmlns="http://schemas.microsoft.com/office/infopath/2007/PartnerControls">
          <TermName xmlns="http://schemas.microsoft.com/office/infopath/2007/PartnerControls">Marketing</TermName>
          <TermId xmlns="http://schemas.microsoft.com/office/infopath/2007/PartnerControls">fb9c1b90-7159-4dac-b0a9-0cb2ecf36303</TermId>
        </TermInfo>
      </Terms>
    </ad14b3db64374eb9bb8f94fd7b6021a2>
    <ebce3244f69e4ef48e30a5c8b29a8579 xmlns="d7539109-5f13-4f99-80e2-1e6f2ec4f145">
      <Terms xmlns="http://schemas.microsoft.com/office/infopath/2007/PartnerControls">
        <TermInfo xmlns="http://schemas.microsoft.com/office/infopath/2007/PartnerControls">
          <TermName xmlns="http://schemas.microsoft.com/office/infopath/2007/PartnerControls">Social Policy Research Centre</TermName>
          <TermId xmlns="http://schemas.microsoft.com/office/infopath/2007/PartnerControls">de620cee-0f04-47d5-9dd3-dfcd30886998</TermId>
        </TermInfo>
      </Terms>
    </ebce3244f69e4ef48e30a5c8b29a8579>
    <PublishingPageImage xmlns="http://schemas.microsoft.com/sharepoint/v3" xsi:nil="true"/>
    <a961bbf450fa44b7a66f926166a33136 xmlns="d7539109-5f13-4f99-80e2-1e6f2ec4f145">
      <Terms xmlns="http://schemas.microsoft.com/office/infopath/2007/PartnerControls">
        <TermInfo xmlns="http://schemas.microsoft.com/office/infopath/2007/PartnerControls">
          <TermName xmlns="http://schemas.microsoft.com/office/infopath/2007/PartnerControls">Branded Template</TermName>
          <TermId xmlns="http://schemas.microsoft.com/office/infopath/2007/PartnerControls">d6fbe652-0bae-4e0f-9389-fdd30b45ad31</TermId>
        </TermInfo>
      </Terms>
    </a961bbf450fa44b7a66f926166a33136>
  </documentManagement>
</p:properties>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7FDE9E-D31F-424C-B160-33A5524705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7539109-5f13-4f99-80e2-1e6f2ec4f1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B49113-6A1F-4D72-AA58-A6BB3142146B}">
  <ds:schemaRefs>
    <ds:schemaRef ds:uri="http://purl.org/dc/dcmitype/"/>
    <ds:schemaRef ds:uri="d7539109-5f13-4f99-80e2-1e6f2ec4f145"/>
    <ds:schemaRef ds:uri="http://schemas.microsoft.com/office/2006/metadata/properties"/>
    <ds:schemaRef ds:uri="http://purl.org/dc/elements/1.1/"/>
    <ds:schemaRef ds:uri="http://schemas.microsoft.com/office/2006/documentManagement/types"/>
    <ds:schemaRef ds:uri="http://schemas.microsoft.com/sharepoint/v3"/>
    <ds:schemaRef ds:uri="http://www.w3.org/XML/1998/namespace"/>
    <ds:schemaRef ds:uri="http://purl.org/dc/term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77A88D3-C8FA-43F4-B901-104849B358DC}">
  <ds:schemaRefs>
    <ds:schemaRef ds:uri="http://schemas.microsoft.com/office/2006/metadata/longProperties"/>
  </ds:schemaRefs>
</ds:datastoreItem>
</file>

<file path=customXml/itemProps4.xml><?xml version="1.0" encoding="utf-8"?>
<ds:datastoreItem xmlns:ds="http://schemas.openxmlformats.org/officeDocument/2006/customXml" ds:itemID="{72AF81F6-8F2A-47D5-9E54-F37BF3E413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Sydney_4x3</Template>
  <TotalTime>423</TotalTime>
  <Words>593</Words>
  <Application>Microsoft Office PowerPoint</Application>
  <PresentationFormat>On-screen Show (4:3)</PresentationFormat>
  <Paragraphs>86</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Courier New</vt:lpstr>
      <vt:lpstr>Lucida Grande</vt:lpstr>
      <vt:lpstr>News Gothic MT</vt:lpstr>
      <vt:lpstr>Sommet</vt:lpstr>
      <vt:lpstr>Wingdings</vt:lpstr>
      <vt:lpstr>ASB Presentation Template v2</vt:lpstr>
      <vt:lpstr>PowerPoint Presentation</vt:lpstr>
      <vt:lpstr>Community engagement in research</vt:lpstr>
      <vt:lpstr>Context of academic research</vt:lpstr>
      <vt:lpstr>Changes to our inclusive research practice</vt:lpstr>
      <vt:lpstr>What researchers need to do better </vt:lpstr>
      <vt:lpstr>Public distribution of research results</vt:lpstr>
      <vt:lpstr>PowerPoint Presentation</vt:lpstr>
      <vt:lpstr>Resources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dc:title>
  <dc:creator>Microsoft Office User</dc:creator>
  <cp:lastModifiedBy>Catherine Spooner</cp:lastModifiedBy>
  <cp:revision>42</cp:revision>
  <dcterms:created xsi:type="dcterms:W3CDTF">2017-02-02T04:16:19Z</dcterms:created>
  <dcterms:modified xsi:type="dcterms:W3CDTF">2018-12-13T05:07:35Z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15500.0000000000</vt:lpwstr>
  </property>
  <property fmtid="{D5CDD505-2E9C-101B-9397-08002B2CF9AE}" pid="3" name="OHS Newsletter?">
    <vt:lpwstr>0</vt:lpwstr>
  </property>
  <property fmtid="{D5CDD505-2E9C-101B-9397-08002B2CF9AE}" pid="4" name="Category">
    <vt:lpwstr>AGSM</vt:lpwstr>
  </property>
  <property fmtid="{D5CDD505-2E9C-101B-9397-08002B2CF9AE}" pid="5" name="ContentType">
    <vt:lpwstr>Document</vt:lpwstr>
  </property>
  <property fmtid="{D5CDD505-2E9C-101B-9397-08002B2CF9AE}" pid="6" name="Date">
    <vt:lpwstr/>
  </property>
  <property fmtid="{D5CDD505-2E9C-101B-9397-08002B2CF9AE}" pid="7" name="PublishingExpirationDate">
    <vt:lpwstr/>
  </property>
  <property fmtid="{D5CDD505-2E9C-101B-9397-08002B2CF9AE}" pid="8" name="PublishingStartDate">
    <vt:lpwstr/>
  </property>
  <property fmtid="{D5CDD505-2E9C-101B-9397-08002B2CF9AE}" pid="9" name="ASBDocumentType">
    <vt:lpwstr>16</vt:lpwstr>
  </property>
  <property fmtid="{D5CDD505-2E9C-101B-9397-08002B2CF9AE}" pid="10" name="ASBDepartment">
    <vt:lpwstr>8</vt:lpwstr>
  </property>
  <property fmtid="{D5CDD505-2E9C-101B-9397-08002B2CF9AE}" pid="11" name="ASBUpdatedDate">
    <vt:lpwstr>2015-08-04T00:00:00Z</vt:lpwstr>
  </property>
  <property fmtid="{D5CDD505-2E9C-101B-9397-08002B2CF9AE}" pid="12" name="ASBTopic">
    <vt:lpwstr>1</vt:lpwstr>
  </property>
  <property fmtid="{D5CDD505-2E9C-101B-9397-08002B2CF9AE}" pid="13" name="ASBProgram">
    <vt:lpwstr>5</vt:lpwstr>
  </property>
  <property fmtid="{D5CDD505-2E9C-101B-9397-08002B2CF9AE}" pid="14" name="Format">
    <vt:lpwstr>PowerPoint</vt:lpwstr>
  </property>
  <property fmtid="{D5CDD505-2E9C-101B-9397-08002B2CF9AE}" pid="15" name="UnswBus_ResourceCategory">
    <vt:lpwstr>78;#AGSM|e641e8a1-99e5-404f-bd7c-35803f4d985d</vt:lpwstr>
  </property>
  <property fmtid="{D5CDD505-2E9C-101B-9397-08002B2CF9AE}" pid="16" name="UnswBus_ResourceType">
    <vt:lpwstr>Template</vt:lpwstr>
  </property>
  <property fmtid="{D5CDD505-2E9C-101B-9397-08002B2CF9AE}" pid="17" name="ContentTypeId">
    <vt:lpwstr>0x010100CB3B9BBA0BCD3E419999B5261DC1B9A800224BB63C2918084F9A646BE667CC7303</vt:lpwstr>
  </property>
  <property fmtid="{D5CDD505-2E9C-101B-9397-08002B2CF9AE}" pid="18" name="i7e4caf4883549738b3fce866cf588f7">
    <vt:lpwstr>AGSM|e641e8a1-99e5-404f-bd7c-35803f4d985d</vt:lpwstr>
  </property>
  <property fmtid="{D5CDD505-2E9C-101B-9397-08002B2CF9AE}" pid="19" name="TaxCatchAll">
    <vt:lpwstr>78;#AGSM|e641e8a1-99e5-404f-bd7c-35803f4d985d</vt:lpwstr>
  </property>
  <property fmtid="{D5CDD505-2E9C-101B-9397-08002B2CF9AE}" pid="20" name="l106d6d0667840b48999320499b4dd29">
    <vt:lpwstr/>
  </property>
  <property fmtid="{D5CDD505-2E9C-101B-9397-08002B2CF9AE}" pid="21" name="UnswBus_EnterpriseKeywords">
    <vt:lpwstr/>
  </property>
  <property fmtid="{D5CDD505-2E9C-101B-9397-08002B2CF9AE}" pid="22" name="cfdce602ab9848b4bf80c62eae0cddb3">
    <vt:lpwstr/>
  </property>
  <property fmtid="{D5CDD505-2E9C-101B-9397-08002B2CF9AE}" pid="23" name="UnswBus_SchoolUnit">
    <vt:lpwstr/>
  </property>
  <property fmtid="{D5CDD505-2E9C-101B-9397-08002B2CF9AE}" pid="24" name="UnswBus_Description">
    <vt:lpwstr>Branded templates produced by the UNSW Business School Marketing team</vt:lpwstr>
  </property>
  <property fmtid="{D5CDD505-2E9C-101B-9397-08002B2CF9AE}" pid="25" name="UNSWDocumentType">
    <vt:lpwstr>12;#Branded Template|d6fbe652-0bae-4e0f-9389-fdd30b45ad31</vt:lpwstr>
  </property>
  <property fmtid="{D5CDD505-2E9C-101B-9397-08002B2CF9AE}" pid="26" name="UNSWSchool">
    <vt:lpwstr>21;#Social Policy Research Centre|de620cee-0f04-47d5-9dd3-dfcd30886998</vt:lpwstr>
  </property>
  <property fmtid="{D5CDD505-2E9C-101B-9397-08002B2CF9AE}" pid="27" name="UNSWBusinessUnit">
    <vt:lpwstr>10;#Marketing|fb9c1b90-7159-4dac-b0a9-0cb2ecf36303</vt:lpwstr>
  </property>
  <property fmtid="{D5CDD505-2E9C-101B-9397-08002B2CF9AE}" pid="28" name="Display">
    <vt:bool>true</vt:bool>
  </property>
</Properties>
</file>