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 id="2147483689" r:id="rId3"/>
    <p:sldMasterId id="2147483693" r:id="rId4"/>
  </p:sldMasterIdLst>
  <p:notesMasterIdLst>
    <p:notesMasterId r:id="rId56"/>
  </p:notesMasterIdLst>
  <p:sldIdLst>
    <p:sldId id="271" r:id="rId5"/>
    <p:sldId id="272" r:id="rId6"/>
    <p:sldId id="362" r:id="rId7"/>
    <p:sldId id="276" r:id="rId8"/>
    <p:sldId id="314" r:id="rId9"/>
    <p:sldId id="321" r:id="rId10"/>
    <p:sldId id="317" r:id="rId11"/>
    <p:sldId id="318" r:id="rId12"/>
    <p:sldId id="363" r:id="rId13"/>
    <p:sldId id="323" r:id="rId14"/>
    <p:sldId id="382" r:id="rId15"/>
    <p:sldId id="328" r:id="rId16"/>
    <p:sldId id="365" r:id="rId17"/>
    <p:sldId id="366" r:id="rId18"/>
    <p:sldId id="381" r:id="rId19"/>
    <p:sldId id="367" r:id="rId20"/>
    <p:sldId id="368" r:id="rId21"/>
    <p:sldId id="374" r:id="rId22"/>
    <p:sldId id="375" r:id="rId23"/>
    <p:sldId id="379" r:id="rId24"/>
    <p:sldId id="376" r:id="rId25"/>
    <p:sldId id="331" r:id="rId26"/>
    <p:sldId id="360" r:id="rId27"/>
    <p:sldId id="373" r:id="rId28"/>
    <p:sldId id="371" r:id="rId29"/>
    <p:sldId id="369" r:id="rId30"/>
    <p:sldId id="332" r:id="rId31"/>
    <p:sldId id="370" r:id="rId32"/>
    <p:sldId id="384" r:id="rId33"/>
    <p:sldId id="385" r:id="rId34"/>
    <p:sldId id="341" r:id="rId35"/>
    <p:sldId id="361" r:id="rId36"/>
    <p:sldId id="356" r:id="rId37"/>
    <p:sldId id="344" r:id="rId38"/>
    <p:sldId id="357" r:id="rId39"/>
    <p:sldId id="346" r:id="rId40"/>
    <p:sldId id="339" r:id="rId41"/>
    <p:sldId id="340" r:id="rId42"/>
    <p:sldId id="342" r:id="rId43"/>
    <p:sldId id="387" r:id="rId44"/>
    <p:sldId id="386" r:id="rId45"/>
    <p:sldId id="333" r:id="rId46"/>
    <p:sldId id="348" r:id="rId47"/>
    <p:sldId id="353" r:id="rId48"/>
    <p:sldId id="350" r:id="rId49"/>
    <p:sldId id="351" r:id="rId50"/>
    <p:sldId id="354" r:id="rId51"/>
    <p:sldId id="352" r:id="rId52"/>
    <p:sldId id="355" r:id="rId53"/>
    <p:sldId id="347" r:id="rId54"/>
    <p:sldId id="265" r:id="rId5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mone Dahrouge" initials="SD" lastIdx="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66AC"/>
    <a:srgbClr val="009900"/>
    <a:srgbClr val="33CC33"/>
    <a:srgbClr val="108CB5"/>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87547" autoAdjust="0"/>
  </p:normalViewPr>
  <p:slideViewPr>
    <p:cSldViewPr>
      <p:cViewPr varScale="1">
        <p:scale>
          <a:sx n="100" d="100"/>
          <a:sy n="100" d="100"/>
        </p:scale>
        <p:origin x="1932" y="78"/>
      </p:cViewPr>
      <p:guideLst>
        <p:guide orient="horz" pos="2160"/>
        <p:guide pos="2880"/>
      </p:guideLst>
    </p:cSldViewPr>
  </p:slideViewPr>
  <p:notesTextViewPr>
    <p:cViewPr>
      <p:scale>
        <a:sx n="1" d="1"/>
        <a:sy n="1" d="1"/>
      </p:scale>
      <p:origin x="0" y="0"/>
    </p:cViewPr>
  </p:notesTextViewPr>
  <p:sorterViewPr>
    <p:cViewPr>
      <p:scale>
        <a:sx n="100" d="100"/>
        <a:sy n="100" d="100"/>
      </p:scale>
      <p:origin x="0" y="4098"/>
    </p:cViewPr>
  </p:sorterViewPr>
  <p:notesViewPr>
    <p:cSldViewPr>
      <p:cViewPr varScale="1">
        <p:scale>
          <a:sx n="85" d="100"/>
          <a:sy n="85" d="100"/>
        </p:scale>
        <p:origin x="-31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jpeg"/></Relationships>
</file>

<file path=ppt/diagrams/_rels/data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5C9189-0B45-435E-8D7A-54C96256D5E1}" type="doc">
      <dgm:prSet loTypeId="urn:microsoft.com/office/officeart/2011/layout/RadialPictureList" loCatId="picture" qsTypeId="urn:microsoft.com/office/officeart/2005/8/quickstyle/simple1#3" qsCatId="simple" csTypeId="urn:microsoft.com/office/officeart/2005/8/colors/accent1_2#3" csCatId="accent1" phldr="1"/>
      <dgm:spPr/>
      <dgm:t>
        <a:bodyPr/>
        <a:lstStyle/>
        <a:p>
          <a:endParaRPr lang="en-US"/>
        </a:p>
      </dgm:t>
    </dgm:pt>
    <dgm:pt modelId="{13EB9E6D-1DB6-47EA-86B2-0A6B5E04C585}">
      <dgm:prSet phldrT="[Text]"/>
      <dgm:spPr/>
      <dgm:t>
        <a:bodyPr/>
        <a:lstStyle/>
        <a:p>
          <a:r>
            <a:rPr lang="en-CA" dirty="0"/>
            <a:t>.</a:t>
          </a:r>
          <a:endParaRPr lang="en-US" dirty="0"/>
        </a:p>
      </dgm:t>
    </dgm:pt>
    <dgm:pt modelId="{3B04F69A-A118-4CA7-867D-BD4CF6AA2F1A}" type="parTrans" cxnId="{85ECAF7B-AEDA-48F9-87A0-9BC758726AB0}">
      <dgm:prSet/>
      <dgm:spPr/>
      <dgm:t>
        <a:bodyPr/>
        <a:lstStyle/>
        <a:p>
          <a:endParaRPr lang="en-US"/>
        </a:p>
      </dgm:t>
    </dgm:pt>
    <dgm:pt modelId="{FCDEFB13-F4AA-46AC-B463-73686881A1AA}" type="sibTrans" cxnId="{85ECAF7B-AEDA-48F9-87A0-9BC758726AB0}">
      <dgm:prSet/>
      <dgm:spPr/>
      <dgm:t>
        <a:bodyPr/>
        <a:lstStyle/>
        <a:p>
          <a:endParaRPr lang="en-US"/>
        </a:p>
      </dgm:t>
    </dgm:pt>
    <dgm:pt modelId="{82D362F8-BAD1-4173-B457-14322E6558F4}">
      <dgm:prSet phldrT="[Text]" custT="1"/>
      <dgm:spPr/>
      <dgm:t>
        <a:bodyPr/>
        <a:lstStyle/>
        <a:p>
          <a:r>
            <a:rPr lang="en-CA" sz="1800" dirty="0"/>
            <a:t>Limited </a:t>
          </a:r>
          <a:r>
            <a:rPr lang="en-CA" sz="1800" b="1" dirty="0">
              <a:solidFill>
                <a:srgbClr val="FF0000"/>
              </a:solidFill>
            </a:rPr>
            <a:t>AWARENESS</a:t>
          </a:r>
          <a:r>
            <a:rPr lang="en-CA" sz="1800" dirty="0"/>
            <a:t> of resources</a:t>
          </a:r>
          <a:endParaRPr lang="en-US" sz="1800" dirty="0"/>
        </a:p>
      </dgm:t>
    </dgm:pt>
    <dgm:pt modelId="{C85B54F6-6371-4A26-8534-ECFDC40AABBF}" type="parTrans" cxnId="{76E2B5B4-6F2F-48A5-8B62-C7E3DBF1C15E}">
      <dgm:prSet/>
      <dgm:spPr/>
      <dgm:t>
        <a:bodyPr/>
        <a:lstStyle/>
        <a:p>
          <a:endParaRPr lang="en-US"/>
        </a:p>
      </dgm:t>
    </dgm:pt>
    <dgm:pt modelId="{C70EA7B9-183E-4CFB-A294-07F62BBD9EB1}" type="sibTrans" cxnId="{76E2B5B4-6F2F-48A5-8B62-C7E3DBF1C15E}">
      <dgm:prSet/>
      <dgm:spPr/>
      <dgm:t>
        <a:bodyPr/>
        <a:lstStyle/>
        <a:p>
          <a:endParaRPr lang="en-US"/>
        </a:p>
      </dgm:t>
    </dgm:pt>
    <dgm:pt modelId="{687CCB86-95E5-4321-9459-75072A739CC7}">
      <dgm:prSet phldrT="[Text]" custT="1"/>
      <dgm:spPr/>
      <dgm:t>
        <a:bodyPr/>
        <a:lstStyle/>
        <a:p>
          <a:r>
            <a:rPr lang="en-CA" sz="1800" dirty="0"/>
            <a:t>Limited </a:t>
          </a:r>
          <a:r>
            <a:rPr lang="en-CA" sz="1800" b="1" dirty="0">
              <a:solidFill>
                <a:srgbClr val="FF0000"/>
              </a:solidFill>
            </a:rPr>
            <a:t>TIME</a:t>
          </a:r>
        </a:p>
        <a:p>
          <a:r>
            <a:rPr lang="en-CA" sz="1800" dirty="0"/>
            <a:t> to share information</a:t>
          </a:r>
          <a:endParaRPr lang="en-US" sz="1800" dirty="0"/>
        </a:p>
      </dgm:t>
    </dgm:pt>
    <dgm:pt modelId="{7AAB2D73-4C9E-4DBA-AC3E-B335FC3934CC}" type="parTrans" cxnId="{0B534F8E-A428-43AB-B48A-CC2A234A06CF}">
      <dgm:prSet/>
      <dgm:spPr/>
      <dgm:t>
        <a:bodyPr/>
        <a:lstStyle/>
        <a:p>
          <a:endParaRPr lang="en-US"/>
        </a:p>
      </dgm:t>
    </dgm:pt>
    <dgm:pt modelId="{687EF4C3-C2CE-452B-AD9B-4B72DC480F80}" type="sibTrans" cxnId="{0B534F8E-A428-43AB-B48A-CC2A234A06CF}">
      <dgm:prSet/>
      <dgm:spPr/>
      <dgm:t>
        <a:bodyPr/>
        <a:lstStyle/>
        <a:p>
          <a:endParaRPr lang="en-US"/>
        </a:p>
      </dgm:t>
    </dgm:pt>
    <dgm:pt modelId="{A9C90C86-A4E3-4601-9E2D-2A78ADC5799D}" type="pres">
      <dgm:prSet presAssocID="{EC5C9189-0B45-435E-8D7A-54C96256D5E1}" presName="Name0" presStyleCnt="0">
        <dgm:presLayoutVars>
          <dgm:chMax val="1"/>
          <dgm:chPref val="1"/>
          <dgm:dir/>
          <dgm:resizeHandles/>
        </dgm:presLayoutVars>
      </dgm:prSet>
      <dgm:spPr/>
    </dgm:pt>
    <dgm:pt modelId="{B14E9425-E9E7-40EA-A058-936DCC670183}" type="pres">
      <dgm:prSet presAssocID="{13EB9E6D-1DB6-47EA-86B2-0A6B5E04C585}" presName="Parent" presStyleLbl="node1" presStyleIdx="0" presStyleCnt="2" custScaleX="96524" custScaleY="92331" custLinFactNeighborX="-11274">
        <dgm:presLayoutVars>
          <dgm:chMax val="4"/>
          <dgm:chPref val="3"/>
        </dgm:presLayoutVars>
      </dgm:prSet>
      <dgm:spPr/>
    </dgm:pt>
    <dgm:pt modelId="{ADE00873-48AD-4949-AFFA-E6F9D35B8333}" type="pres">
      <dgm:prSet presAssocID="{82D362F8-BAD1-4173-B457-14322E6558F4}" presName="Accent" presStyleLbl="node1" presStyleIdx="1" presStyleCnt="2" custLinFactNeighborX="-7833" custLinFactNeighborY="300"/>
      <dgm:spPr/>
    </dgm:pt>
    <dgm:pt modelId="{67E7846F-E976-4A17-AB3C-C9C919584E63}" type="pres">
      <dgm:prSet presAssocID="{82D362F8-BAD1-4173-B457-14322E6558F4}" presName="Image1" presStyleLbl="fgImgPlace1" presStyleIdx="0" presStyleCnt="2" custLinFactNeighborX="-19543" custLinFactNeighborY="-2814"/>
      <dgm:spPr>
        <a:blipFill>
          <a:blip xmlns:r="http://schemas.openxmlformats.org/officeDocument/2006/relationships" r:embed="rId1">
            <a:extLst/>
          </a:blip>
          <a:srcRect/>
          <a:stretch>
            <a:fillRect l="-2000" r="-2000"/>
          </a:stretch>
        </a:blipFill>
      </dgm:spPr>
    </dgm:pt>
    <dgm:pt modelId="{5A41528B-889D-4F71-936E-D9EB8A45634F}" type="pres">
      <dgm:prSet presAssocID="{82D362F8-BAD1-4173-B457-14322E6558F4}" presName="Child1" presStyleLbl="revTx" presStyleIdx="0" presStyleCnt="2" custScaleX="129033" custScaleY="131276" custLinFactNeighborX="2567" custLinFactNeighborY="2512">
        <dgm:presLayoutVars>
          <dgm:chMax val="0"/>
          <dgm:chPref val="0"/>
          <dgm:bulletEnabled val="1"/>
        </dgm:presLayoutVars>
      </dgm:prSet>
      <dgm:spPr/>
    </dgm:pt>
    <dgm:pt modelId="{113B868B-9D90-4EB5-9F4F-0BF3218D9156}" type="pres">
      <dgm:prSet presAssocID="{687CCB86-95E5-4321-9459-75072A739CC7}" presName="Image2" presStyleCnt="0"/>
      <dgm:spPr/>
    </dgm:pt>
    <dgm:pt modelId="{67B3CF78-6F03-4599-8A67-458120A5A125}" type="pres">
      <dgm:prSet presAssocID="{687CCB86-95E5-4321-9459-75072A739CC7}" presName="Image" presStyleLbl="fgImgPlace1" presStyleIdx="1" presStyleCnt="2" custLinFactNeighborX="-19543" custLinFactNeighborY="-6472"/>
      <dgm:spPr>
        <a:blipFill>
          <a:blip xmlns:r="http://schemas.openxmlformats.org/officeDocument/2006/relationships" r:embed="rId2">
            <a:extLst/>
          </a:blip>
          <a:srcRect/>
          <a:stretch>
            <a:fillRect l="-2000" r="-2000"/>
          </a:stretch>
        </a:blipFill>
      </dgm:spPr>
    </dgm:pt>
    <dgm:pt modelId="{75A4CFC8-90CF-451F-AAEB-23B322A53953}" type="pres">
      <dgm:prSet presAssocID="{687CCB86-95E5-4321-9459-75072A739CC7}" presName="Child2" presStyleLbl="revTx" presStyleIdx="1" presStyleCnt="2" custScaleX="144461" custScaleY="132646">
        <dgm:presLayoutVars>
          <dgm:chMax val="0"/>
          <dgm:chPref val="0"/>
          <dgm:bulletEnabled val="1"/>
        </dgm:presLayoutVars>
      </dgm:prSet>
      <dgm:spPr/>
    </dgm:pt>
  </dgm:ptLst>
  <dgm:cxnLst>
    <dgm:cxn modelId="{99E8502D-A094-44FE-BD2F-7EE62EF06B50}" type="presOf" srcId="{EC5C9189-0B45-435E-8D7A-54C96256D5E1}" destId="{A9C90C86-A4E3-4601-9E2D-2A78ADC5799D}" srcOrd="0" destOrd="0" presId="urn:microsoft.com/office/officeart/2011/layout/RadialPictureList"/>
    <dgm:cxn modelId="{05C7713C-350F-43BD-A132-893173C2911A}" type="presOf" srcId="{687CCB86-95E5-4321-9459-75072A739CC7}" destId="{75A4CFC8-90CF-451F-AAEB-23B322A53953}" srcOrd="0" destOrd="0" presId="urn:microsoft.com/office/officeart/2011/layout/RadialPictureList"/>
    <dgm:cxn modelId="{85ECAF7B-AEDA-48F9-87A0-9BC758726AB0}" srcId="{EC5C9189-0B45-435E-8D7A-54C96256D5E1}" destId="{13EB9E6D-1DB6-47EA-86B2-0A6B5E04C585}" srcOrd="0" destOrd="0" parTransId="{3B04F69A-A118-4CA7-867D-BD4CF6AA2F1A}" sibTransId="{FCDEFB13-F4AA-46AC-B463-73686881A1AA}"/>
    <dgm:cxn modelId="{0B534F8E-A428-43AB-B48A-CC2A234A06CF}" srcId="{13EB9E6D-1DB6-47EA-86B2-0A6B5E04C585}" destId="{687CCB86-95E5-4321-9459-75072A739CC7}" srcOrd="1" destOrd="0" parTransId="{7AAB2D73-4C9E-4DBA-AC3E-B335FC3934CC}" sibTransId="{687EF4C3-C2CE-452B-AD9B-4B72DC480F80}"/>
    <dgm:cxn modelId="{9B5D04A7-788C-440D-AAA3-BB745A0AB80E}" type="presOf" srcId="{13EB9E6D-1DB6-47EA-86B2-0A6B5E04C585}" destId="{B14E9425-E9E7-40EA-A058-936DCC670183}" srcOrd="0" destOrd="0" presId="urn:microsoft.com/office/officeart/2011/layout/RadialPictureList"/>
    <dgm:cxn modelId="{76E2B5B4-6F2F-48A5-8B62-C7E3DBF1C15E}" srcId="{13EB9E6D-1DB6-47EA-86B2-0A6B5E04C585}" destId="{82D362F8-BAD1-4173-B457-14322E6558F4}" srcOrd="0" destOrd="0" parTransId="{C85B54F6-6371-4A26-8534-ECFDC40AABBF}" sibTransId="{C70EA7B9-183E-4CFB-A294-07F62BBD9EB1}"/>
    <dgm:cxn modelId="{8C30FAB4-30F3-4C9B-8B2E-54B6E212CDD7}" type="presOf" srcId="{82D362F8-BAD1-4173-B457-14322E6558F4}" destId="{5A41528B-889D-4F71-936E-D9EB8A45634F}" srcOrd="0" destOrd="0" presId="urn:microsoft.com/office/officeart/2011/layout/RadialPictureList"/>
    <dgm:cxn modelId="{78FC7B9E-1FBB-4F2C-86FC-76DC398D8AD3}" type="presParOf" srcId="{A9C90C86-A4E3-4601-9E2D-2A78ADC5799D}" destId="{B14E9425-E9E7-40EA-A058-936DCC670183}" srcOrd="0" destOrd="0" presId="urn:microsoft.com/office/officeart/2011/layout/RadialPictureList"/>
    <dgm:cxn modelId="{DED13D88-F6FA-432D-B85F-3720963D29CB}" type="presParOf" srcId="{A9C90C86-A4E3-4601-9E2D-2A78ADC5799D}" destId="{ADE00873-48AD-4949-AFFA-E6F9D35B8333}" srcOrd="1" destOrd="0" presId="urn:microsoft.com/office/officeart/2011/layout/RadialPictureList"/>
    <dgm:cxn modelId="{AB8741AC-8C4E-4E65-BC5C-8BBCBD7A0964}" type="presParOf" srcId="{A9C90C86-A4E3-4601-9E2D-2A78ADC5799D}" destId="{67E7846F-E976-4A17-AB3C-C9C919584E63}" srcOrd="2" destOrd="0" presId="urn:microsoft.com/office/officeart/2011/layout/RadialPictureList"/>
    <dgm:cxn modelId="{9CB14C00-EB9B-4036-A2F7-249944DD1C17}" type="presParOf" srcId="{A9C90C86-A4E3-4601-9E2D-2A78ADC5799D}" destId="{5A41528B-889D-4F71-936E-D9EB8A45634F}" srcOrd="3" destOrd="0" presId="urn:microsoft.com/office/officeart/2011/layout/RadialPictureList"/>
    <dgm:cxn modelId="{40FDE626-89AE-403F-BD87-D8D204D0A49D}" type="presParOf" srcId="{A9C90C86-A4E3-4601-9E2D-2A78ADC5799D}" destId="{113B868B-9D90-4EB5-9F4F-0BF3218D9156}" srcOrd="4" destOrd="0" presId="urn:microsoft.com/office/officeart/2011/layout/RadialPictureList"/>
    <dgm:cxn modelId="{7033F66E-8672-4BC6-A01F-274388F72C40}" type="presParOf" srcId="{113B868B-9D90-4EB5-9F4F-0BF3218D9156}" destId="{67B3CF78-6F03-4599-8A67-458120A5A125}" srcOrd="0" destOrd="0" presId="urn:microsoft.com/office/officeart/2011/layout/RadialPictureList"/>
    <dgm:cxn modelId="{E0217D56-C4F7-438A-9161-0FA57A7A72E0}" type="presParOf" srcId="{A9C90C86-A4E3-4601-9E2D-2A78ADC5799D}" destId="{75A4CFC8-90CF-451F-AAEB-23B322A53953}" srcOrd="5"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BCE7CA-46D4-4F23-8BE7-7189D26B4D9F}" type="doc">
      <dgm:prSet loTypeId="urn:microsoft.com/office/officeart/2011/layout/RadialPictureList" loCatId="picture" qsTypeId="urn:microsoft.com/office/officeart/2005/8/quickstyle/simple1#4" qsCatId="simple" csTypeId="urn:microsoft.com/office/officeart/2005/8/colors/accent1_2#4" csCatId="accent1" phldr="1"/>
      <dgm:spPr/>
      <dgm:t>
        <a:bodyPr/>
        <a:lstStyle/>
        <a:p>
          <a:endParaRPr lang="en-US"/>
        </a:p>
      </dgm:t>
    </dgm:pt>
    <dgm:pt modelId="{3D2A02A5-D79D-41CA-843D-BA549A871CF1}">
      <dgm:prSet phldrT="[Text]"/>
      <dgm:spPr/>
      <dgm:t>
        <a:bodyPr/>
        <a:lstStyle/>
        <a:p>
          <a:r>
            <a:rPr lang="en-CA" dirty="0"/>
            <a:t>.</a:t>
          </a:r>
          <a:endParaRPr lang="en-US" dirty="0"/>
        </a:p>
      </dgm:t>
    </dgm:pt>
    <dgm:pt modelId="{F68E956C-EB29-4BB8-BABF-670FBE3D8879}" type="parTrans" cxnId="{903CA3A3-9485-46E1-84B9-9BBE6E1AE202}">
      <dgm:prSet/>
      <dgm:spPr/>
      <dgm:t>
        <a:bodyPr/>
        <a:lstStyle/>
        <a:p>
          <a:endParaRPr lang="en-US"/>
        </a:p>
      </dgm:t>
    </dgm:pt>
    <dgm:pt modelId="{5A096278-7E8F-4560-B956-E1122393DD35}" type="sibTrans" cxnId="{903CA3A3-9485-46E1-84B9-9BBE6E1AE202}">
      <dgm:prSet/>
      <dgm:spPr/>
      <dgm:t>
        <a:bodyPr/>
        <a:lstStyle/>
        <a:p>
          <a:endParaRPr lang="en-US"/>
        </a:p>
      </dgm:t>
    </dgm:pt>
    <dgm:pt modelId="{E1F72E5A-5F4F-44C1-B6D9-482B7B654D34}">
      <dgm:prSet phldrT="[Text]" custT="1"/>
      <dgm:spPr/>
      <dgm:t>
        <a:bodyPr/>
        <a:lstStyle/>
        <a:p>
          <a:r>
            <a:rPr lang="en-CA" sz="1800" dirty="0"/>
            <a:t>Limited knowledge to </a:t>
          </a:r>
          <a:r>
            <a:rPr lang="en-CA" sz="1800" b="1" dirty="0">
              <a:solidFill>
                <a:srgbClr val="FF0000"/>
              </a:solidFill>
            </a:rPr>
            <a:t>NAVIGATE</a:t>
          </a:r>
          <a:r>
            <a:rPr lang="en-CA" sz="1800" dirty="0"/>
            <a:t> a complex system</a:t>
          </a:r>
          <a:endParaRPr lang="en-US" sz="1800" dirty="0"/>
        </a:p>
      </dgm:t>
    </dgm:pt>
    <dgm:pt modelId="{CE3034AA-B2B5-4D13-8D16-87BD692B0644}" type="parTrans" cxnId="{2BAAB459-C7BE-40C0-806A-660F1A5C187E}">
      <dgm:prSet/>
      <dgm:spPr/>
      <dgm:t>
        <a:bodyPr/>
        <a:lstStyle/>
        <a:p>
          <a:endParaRPr lang="en-US"/>
        </a:p>
      </dgm:t>
    </dgm:pt>
    <dgm:pt modelId="{E2CC4BE1-E5B2-4051-A7BE-00BA1486BD7A}" type="sibTrans" cxnId="{2BAAB459-C7BE-40C0-806A-660F1A5C187E}">
      <dgm:prSet/>
      <dgm:spPr/>
      <dgm:t>
        <a:bodyPr/>
        <a:lstStyle/>
        <a:p>
          <a:endParaRPr lang="en-US"/>
        </a:p>
      </dgm:t>
    </dgm:pt>
    <dgm:pt modelId="{5E3F711C-7D1D-46C3-8F81-452DEE6E59BB}">
      <dgm:prSet/>
      <dgm:spPr/>
      <dgm:t>
        <a:bodyPr/>
        <a:lstStyle/>
        <a:p>
          <a:endParaRPr lang="en-US"/>
        </a:p>
      </dgm:t>
    </dgm:pt>
    <dgm:pt modelId="{2FC9D14D-1E3D-4AB1-8C01-A40EF8A68768}" type="parTrans" cxnId="{3DB6E1A7-950C-4059-BE31-6125AE57A144}">
      <dgm:prSet/>
      <dgm:spPr/>
      <dgm:t>
        <a:bodyPr/>
        <a:lstStyle/>
        <a:p>
          <a:endParaRPr lang="en-US"/>
        </a:p>
      </dgm:t>
    </dgm:pt>
    <dgm:pt modelId="{23F6D39E-6084-456F-88BD-30637F3FE35A}" type="sibTrans" cxnId="{3DB6E1A7-950C-4059-BE31-6125AE57A144}">
      <dgm:prSet/>
      <dgm:spPr/>
      <dgm:t>
        <a:bodyPr/>
        <a:lstStyle/>
        <a:p>
          <a:endParaRPr lang="en-US"/>
        </a:p>
      </dgm:t>
    </dgm:pt>
    <dgm:pt modelId="{20B0DAAE-8E53-475D-AC8C-699B15E03663}">
      <dgm:prSet/>
      <dgm:spPr/>
      <dgm:t>
        <a:bodyPr/>
        <a:lstStyle/>
        <a:p>
          <a:endParaRPr lang="en-US"/>
        </a:p>
      </dgm:t>
    </dgm:pt>
    <dgm:pt modelId="{12AB6BBC-8021-425D-83CD-91AD6777970B}" type="parTrans" cxnId="{8F9A3D08-1047-43DA-8D78-9256162F4A7E}">
      <dgm:prSet/>
      <dgm:spPr/>
      <dgm:t>
        <a:bodyPr/>
        <a:lstStyle/>
        <a:p>
          <a:endParaRPr lang="en-US"/>
        </a:p>
      </dgm:t>
    </dgm:pt>
    <dgm:pt modelId="{25766071-4134-4DF6-9F41-71DB526ED787}" type="sibTrans" cxnId="{8F9A3D08-1047-43DA-8D78-9256162F4A7E}">
      <dgm:prSet/>
      <dgm:spPr/>
      <dgm:t>
        <a:bodyPr/>
        <a:lstStyle/>
        <a:p>
          <a:endParaRPr lang="en-US"/>
        </a:p>
      </dgm:t>
    </dgm:pt>
    <dgm:pt modelId="{EDFF6B41-BF31-456E-8321-CFDED8CE8A18}">
      <dgm:prSet custT="1"/>
      <dgm:spPr/>
      <dgm:t>
        <a:bodyPr/>
        <a:lstStyle/>
        <a:p>
          <a:r>
            <a:rPr lang="en-CA" sz="1800" dirty="0"/>
            <a:t>Lack of </a:t>
          </a:r>
          <a:r>
            <a:rPr lang="en-CA" sz="1800" b="1" dirty="0">
              <a:solidFill>
                <a:srgbClr val="FF0000"/>
              </a:solidFill>
            </a:rPr>
            <a:t>SUPPORT</a:t>
          </a:r>
          <a:r>
            <a:rPr lang="en-CA" sz="1800" dirty="0"/>
            <a:t> to overcome barriers</a:t>
          </a:r>
          <a:endParaRPr lang="en-US" sz="1800" dirty="0"/>
        </a:p>
      </dgm:t>
    </dgm:pt>
    <dgm:pt modelId="{2228360A-FB45-4643-8E97-1042B52828AA}" type="parTrans" cxnId="{C6DF2122-311C-4EC1-9EB9-05CF9A8FF4DD}">
      <dgm:prSet/>
      <dgm:spPr/>
      <dgm:t>
        <a:bodyPr/>
        <a:lstStyle/>
        <a:p>
          <a:endParaRPr lang="en-US"/>
        </a:p>
      </dgm:t>
    </dgm:pt>
    <dgm:pt modelId="{EA63FE3B-DEB3-4ACC-9355-41DD88154416}" type="sibTrans" cxnId="{C6DF2122-311C-4EC1-9EB9-05CF9A8FF4DD}">
      <dgm:prSet/>
      <dgm:spPr/>
      <dgm:t>
        <a:bodyPr/>
        <a:lstStyle/>
        <a:p>
          <a:endParaRPr lang="en-US"/>
        </a:p>
      </dgm:t>
    </dgm:pt>
    <dgm:pt modelId="{0B13257F-CA9F-47DF-84B6-214B201F3025}" type="pres">
      <dgm:prSet presAssocID="{30BCE7CA-46D4-4F23-8BE7-7189D26B4D9F}" presName="Name0" presStyleCnt="0">
        <dgm:presLayoutVars>
          <dgm:chMax val="1"/>
          <dgm:chPref val="1"/>
          <dgm:dir/>
          <dgm:resizeHandles/>
        </dgm:presLayoutVars>
      </dgm:prSet>
      <dgm:spPr/>
    </dgm:pt>
    <dgm:pt modelId="{C725E0E7-64DB-402F-BFED-A8515D5ACF96}" type="pres">
      <dgm:prSet presAssocID="{3D2A02A5-D79D-41CA-843D-BA549A871CF1}" presName="Parent" presStyleLbl="node1" presStyleIdx="0" presStyleCnt="2" custScaleX="97248" custScaleY="90054" custLinFactNeighborX="-10270" custLinFactNeighborY="-957">
        <dgm:presLayoutVars>
          <dgm:chMax val="4"/>
          <dgm:chPref val="3"/>
        </dgm:presLayoutVars>
      </dgm:prSet>
      <dgm:spPr/>
    </dgm:pt>
    <dgm:pt modelId="{84DBB8FD-0CE2-4F7B-9599-8F031298EFAA}" type="pres">
      <dgm:prSet presAssocID="{E1F72E5A-5F4F-44C1-B6D9-482B7B654D34}" presName="Accent" presStyleLbl="node1" presStyleIdx="1" presStyleCnt="2" custLinFactNeighborX="-5941" custLinFactNeighborY="-1121"/>
      <dgm:spPr/>
    </dgm:pt>
    <dgm:pt modelId="{0FDC1A57-D7E1-4DB8-970F-CD2113106DBD}" type="pres">
      <dgm:prSet presAssocID="{E1F72E5A-5F4F-44C1-B6D9-482B7B654D34}" presName="Image1" presStyleLbl="fgImgPlace1" presStyleIdx="0" presStyleCnt="2" custLinFactNeighborX="-20996" custLinFactNeighborY="72772"/>
      <dgm:spPr>
        <a:blipFill>
          <a:blip xmlns:r="http://schemas.openxmlformats.org/officeDocument/2006/relationships" r:embed="rId1">
            <a:extLst/>
          </a:blip>
          <a:srcRect/>
          <a:stretch>
            <a:fillRect l="-9000" r="-9000"/>
          </a:stretch>
        </a:blipFill>
      </dgm:spPr>
    </dgm:pt>
    <dgm:pt modelId="{F4A8E428-EA5A-401E-BADF-872B0BB79AF4}" type="pres">
      <dgm:prSet presAssocID="{E1F72E5A-5F4F-44C1-B6D9-482B7B654D34}" presName="Child1" presStyleLbl="revTx" presStyleIdx="0" presStyleCnt="2" custScaleX="147676" custScaleY="159240" custLinFactNeighborX="7453" custLinFactNeighborY="80850">
        <dgm:presLayoutVars>
          <dgm:chMax val="0"/>
          <dgm:chPref val="0"/>
          <dgm:bulletEnabled val="1"/>
        </dgm:presLayoutVars>
      </dgm:prSet>
      <dgm:spPr/>
    </dgm:pt>
    <dgm:pt modelId="{37271E59-D495-470D-82DE-179BEDEA8B56}" type="pres">
      <dgm:prSet presAssocID="{EDFF6B41-BF31-456E-8321-CFDED8CE8A18}" presName="Image2" presStyleCnt="0"/>
      <dgm:spPr/>
    </dgm:pt>
    <dgm:pt modelId="{0FCAE7E5-119C-41A1-A26C-86CED7D46450}" type="pres">
      <dgm:prSet presAssocID="{EDFF6B41-BF31-456E-8321-CFDED8CE8A18}" presName="Image" presStyleLbl="fgImgPlace1" presStyleIdx="1" presStyleCnt="2" custLinFactNeighborX="-47211" custLinFactNeighborY="56078"/>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2000" b="-2000"/>
          </a:stretch>
        </a:blipFill>
      </dgm:spPr>
    </dgm:pt>
    <dgm:pt modelId="{E7E8CD2C-C222-440B-AE5C-E19FFEB7100A}" type="pres">
      <dgm:prSet presAssocID="{EDFF6B41-BF31-456E-8321-CFDED8CE8A18}" presName="Child2" presStyleLbl="revTx" presStyleIdx="1" presStyleCnt="2" custScaleX="140949" custScaleY="162329" custLinFactNeighborX="-15668" custLinFactNeighborY="48832">
        <dgm:presLayoutVars>
          <dgm:chMax val="0"/>
          <dgm:chPref val="0"/>
          <dgm:bulletEnabled val="1"/>
        </dgm:presLayoutVars>
      </dgm:prSet>
      <dgm:spPr/>
    </dgm:pt>
  </dgm:ptLst>
  <dgm:cxnLst>
    <dgm:cxn modelId="{8F9A3D08-1047-43DA-8D78-9256162F4A7E}" srcId="{30BCE7CA-46D4-4F23-8BE7-7189D26B4D9F}" destId="{20B0DAAE-8E53-475D-AC8C-699B15E03663}" srcOrd="2" destOrd="0" parTransId="{12AB6BBC-8021-425D-83CD-91AD6777970B}" sibTransId="{25766071-4134-4DF6-9F41-71DB526ED787}"/>
    <dgm:cxn modelId="{C6DF2122-311C-4EC1-9EB9-05CF9A8FF4DD}" srcId="{3D2A02A5-D79D-41CA-843D-BA549A871CF1}" destId="{EDFF6B41-BF31-456E-8321-CFDED8CE8A18}" srcOrd="1" destOrd="0" parTransId="{2228360A-FB45-4643-8E97-1042B52828AA}" sibTransId="{EA63FE3B-DEB3-4ACC-9355-41DD88154416}"/>
    <dgm:cxn modelId="{226E442E-A0DB-4918-B14C-A2B6D92547D3}" type="presOf" srcId="{3D2A02A5-D79D-41CA-843D-BA549A871CF1}" destId="{C725E0E7-64DB-402F-BFED-A8515D5ACF96}" srcOrd="0" destOrd="0" presId="urn:microsoft.com/office/officeart/2011/layout/RadialPictureList"/>
    <dgm:cxn modelId="{0FAEF874-CF0A-4C7E-BB6B-C96A3DC3127F}" type="presOf" srcId="{E1F72E5A-5F4F-44C1-B6D9-482B7B654D34}" destId="{F4A8E428-EA5A-401E-BADF-872B0BB79AF4}" srcOrd="0" destOrd="0" presId="urn:microsoft.com/office/officeart/2011/layout/RadialPictureList"/>
    <dgm:cxn modelId="{2BAAB459-C7BE-40C0-806A-660F1A5C187E}" srcId="{3D2A02A5-D79D-41CA-843D-BA549A871CF1}" destId="{E1F72E5A-5F4F-44C1-B6D9-482B7B654D34}" srcOrd="0" destOrd="0" parTransId="{CE3034AA-B2B5-4D13-8D16-87BD692B0644}" sibTransId="{E2CC4BE1-E5B2-4051-A7BE-00BA1486BD7A}"/>
    <dgm:cxn modelId="{903CA3A3-9485-46E1-84B9-9BBE6E1AE202}" srcId="{30BCE7CA-46D4-4F23-8BE7-7189D26B4D9F}" destId="{3D2A02A5-D79D-41CA-843D-BA549A871CF1}" srcOrd="0" destOrd="0" parTransId="{F68E956C-EB29-4BB8-BABF-670FBE3D8879}" sibTransId="{5A096278-7E8F-4560-B956-E1122393DD35}"/>
    <dgm:cxn modelId="{3DB6E1A7-950C-4059-BE31-6125AE57A144}" srcId="{30BCE7CA-46D4-4F23-8BE7-7189D26B4D9F}" destId="{5E3F711C-7D1D-46C3-8F81-452DEE6E59BB}" srcOrd="1" destOrd="0" parTransId="{2FC9D14D-1E3D-4AB1-8C01-A40EF8A68768}" sibTransId="{23F6D39E-6084-456F-88BD-30637F3FE35A}"/>
    <dgm:cxn modelId="{E73FC9BB-B148-4BE6-87FE-19909F0AA1E2}" type="presOf" srcId="{30BCE7CA-46D4-4F23-8BE7-7189D26B4D9F}" destId="{0B13257F-CA9F-47DF-84B6-214B201F3025}" srcOrd="0" destOrd="0" presId="urn:microsoft.com/office/officeart/2011/layout/RadialPictureList"/>
    <dgm:cxn modelId="{D22D9CF3-3365-43F3-96F2-3CD7CB8E4EC6}" type="presOf" srcId="{EDFF6B41-BF31-456E-8321-CFDED8CE8A18}" destId="{E7E8CD2C-C222-440B-AE5C-E19FFEB7100A}" srcOrd="0" destOrd="0" presId="urn:microsoft.com/office/officeart/2011/layout/RadialPictureList"/>
    <dgm:cxn modelId="{6D563A91-983A-4A3D-BD6A-02FB41BA037C}" type="presParOf" srcId="{0B13257F-CA9F-47DF-84B6-214B201F3025}" destId="{C725E0E7-64DB-402F-BFED-A8515D5ACF96}" srcOrd="0" destOrd="0" presId="urn:microsoft.com/office/officeart/2011/layout/RadialPictureList"/>
    <dgm:cxn modelId="{0C13D6BC-3EE8-4DF9-9836-E123A710E158}" type="presParOf" srcId="{0B13257F-CA9F-47DF-84B6-214B201F3025}" destId="{84DBB8FD-0CE2-4F7B-9599-8F031298EFAA}" srcOrd="1" destOrd="0" presId="urn:microsoft.com/office/officeart/2011/layout/RadialPictureList"/>
    <dgm:cxn modelId="{665C9946-81A2-4F34-AFA3-72ECE20B1C73}" type="presParOf" srcId="{0B13257F-CA9F-47DF-84B6-214B201F3025}" destId="{0FDC1A57-D7E1-4DB8-970F-CD2113106DBD}" srcOrd="2" destOrd="0" presId="urn:microsoft.com/office/officeart/2011/layout/RadialPictureList"/>
    <dgm:cxn modelId="{BD1A7D68-C141-44C2-ABCE-9EAC2D9F69AE}" type="presParOf" srcId="{0B13257F-CA9F-47DF-84B6-214B201F3025}" destId="{F4A8E428-EA5A-401E-BADF-872B0BB79AF4}" srcOrd="3" destOrd="0" presId="urn:microsoft.com/office/officeart/2011/layout/RadialPictureList"/>
    <dgm:cxn modelId="{6DAF1B50-8965-476C-96C5-AD3472EB9A6E}" type="presParOf" srcId="{0B13257F-CA9F-47DF-84B6-214B201F3025}" destId="{37271E59-D495-470D-82DE-179BEDEA8B56}" srcOrd="4" destOrd="0" presId="urn:microsoft.com/office/officeart/2011/layout/RadialPictureList"/>
    <dgm:cxn modelId="{654F011F-87CA-438A-8230-54A8EC4ADD8A}" type="presParOf" srcId="{37271E59-D495-470D-82DE-179BEDEA8B56}" destId="{0FCAE7E5-119C-41A1-A26C-86CED7D46450}" srcOrd="0" destOrd="0" presId="urn:microsoft.com/office/officeart/2011/layout/RadialPictureList"/>
    <dgm:cxn modelId="{27C67C1E-D066-49AC-9BAB-27F861466EF1}" type="presParOf" srcId="{0B13257F-CA9F-47DF-84B6-214B201F3025}" destId="{E7E8CD2C-C222-440B-AE5C-E19FFEB7100A}" srcOrd="5" destOrd="0" presId="urn:microsoft.com/office/officeart/2011/layout/RadialPictureLis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BDDAF5-7D3F-42C1-B72E-03944AF89D29}"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09ACAEA0-D00B-44FA-8750-31C89E7F6E4A}">
      <dgm:prSet phldrT="[Text]" custT="1"/>
      <dgm:spPr/>
      <dgm:t>
        <a:bodyPr/>
        <a:lstStyle/>
        <a:p>
          <a:r>
            <a:rPr lang="en-US" sz="1900" dirty="0"/>
            <a:t>1. </a:t>
          </a:r>
          <a:r>
            <a:rPr lang="en-US" sz="2000" dirty="0"/>
            <a:t>Begin Training</a:t>
          </a:r>
        </a:p>
      </dgm:t>
    </dgm:pt>
    <dgm:pt modelId="{4244DF18-30E7-4918-A62B-0EC90B63BBD1}" type="parTrans" cxnId="{8411E6AA-46C6-4D3B-80BB-415147309BF6}">
      <dgm:prSet/>
      <dgm:spPr/>
      <dgm:t>
        <a:bodyPr/>
        <a:lstStyle/>
        <a:p>
          <a:endParaRPr lang="en-US"/>
        </a:p>
      </dgm:t>
    </dgm:pt>
    <dgm:pt modelId="{0DC1D44F-742A-4421-9F3A-F8BE0FB86AFF}" type="sibTrans" cxnId="{8411E6AA-46C6-4D3B-80BB-415147309BF6}">
      <dgm:prSet/>
      <dgm:spPr>
        <a:solidFill>
          <a:schemeClr val="bg1">
            <a:lumMod val="75000"/>
            <a:alpha val="90000"/>
          </a:schemeClr>
        </a:solidFill>
        <a:ln>
          <a:noFill/>
        </a:ln>
      </dgm:spPr>
      <dgm:t>
        <a:bodyPr/>
        <a:lstStyle/>
        <a:p>
          <a:endParaRPr lang="en-US"/>
        </a:p>
      </dgm:t>
    </dgm:pt>
    <dgm:pt modelId="{503716BC-1743-477D-B06A-EC2C44788B28}">
      <dgm:prSet phldrT="[Text]" custT="1"/>
      <dgm:spPr/>
      <dgm:t>
        <a:bodyPr/>
        <a:lstStyle/>
        <a:p>
          <a:r>
            <a:rPr lang="en-US" sz="1900" dirty="0"/>
            <a:t>2. </a:t>
          </a:r>
          <a:r>
            <a:rPr lang="en-US" sz="2000" dirty="0"/>
            <a:t>Online Modules</a:t>
          </a:r>
        </a:p>
      </dgm:t>
    </dgm:pt>
    <dgm:pt modelId="{4510ABDD-DC53-4F59-9D5C-DD11398BBE77}" type="parTrans" cxnId="{31ABE8B7-4C13-483A-B932-4BB816B7AE08}">
      <dgm:prSet/>
      <dgm:spPr/>
      <dgm:t>
        <a:bodyPr/>
        <a:lstStyle/>
        <a:p>
          <a:endParaRPr lang="en-US"/>
        </a:p>
      </dgm:t>
    </dgm:pt>
    <dgm:pt modelId="{376A0A2D-BA9E-4391-A9FC-CA6A9CDD38E6}" type="sibTrans" cxnId="{31ABE8B7-4C13-483A-B932-4BB816B7AE08}">
      <dgm:prSet/>
      <dgm:spPr>
        <a:solidFill>
          <a:schemeClr val="bg1">
            <a:lumMod val="75000"/>
            <a:alpha val="90000"/>
          </a:schemeClr>
        </a:solidFill>
        <a:ln>
          <a:noFill/>
        </a:ln>
      </dgm:spPr>
      <dgm:t>
        <a:bodyPr/>
        <a:lstStyle/>
        <a:p>
          <a:endParaRPr lang="en-US"/>
        </a:p>
      </dgm:t>
    </dgm:pt>
    <dgm:pt modelId="{EAEC52A9-1860-4EA8-83E6-B874C9A8C263}">
      <dgm:prSet phldrT="[Text]" custT="1"/>
      <dgm:spPr/>
      <dgm:t>
        <a:bodyPr/>
        <a:lstStyle/>
        <a:p>
          <a:pPr>
            <a:lnSpc>
              <a:spcPct val="100000"/>
            </a:lnSpc>
            <a:spcAft>
              <a:spcPts val="0"/>
            </a:spcAft>
          </a:pPr>
          <a:r>
            <a:rPr lang="en-US" sz="2000" dirty="0"/>
            <a:t>4. Role playing</a:t>
          </a:r>
        </a:p>
      </dgm:t>
    </dgm:pt>
    <dgm:pt modelId="{3BFB608E-DB6B-46FA-B46C-CD7C2AC69FE3}" type="parTrans" cxnId="{B99BD56C-3D22-4965-BD0E-1B3D63C8EC34}">
      <dgm:prSet/>
      <dgm:spPr/>
      <dgm:t>
        <a:bodyPr/>
        <a:lstStyle/>
        <a:p>
          <a:endParaRPr lang="en-US"/>
        </a:p>
      </dgm:t>
    </dgm:pt>
    <dgm:pt modelId="{FAE5EC47-5AFC-488B-9A1B-377A426D497D}" type="sibTrans" cxnId="{B99BD56C-3D22-4965-BD0E-1B3D63C8EC34}">
      <dgm:prSet/>
      <dgm:spPr/>
      <dgm:t>
        <a:bodyPr/>
        <a:lstStyle/>
        <a:p>
          <a:endParaRPr lang="en-US"/>
        </a:p>
      </dgm:t>
    </dgm:pt>
    <dgm:pt modelId="{0D8B2007-569C-4FAA-B6BD-DA6907997FD4}">
      <dgm:prSet phldrT="[Text]" custT="1"/>
      <dgm:spPr/>
      <dgm:t>
        <a:bodyPr/>
        <a:lstStyle/>
        <a:p>
          <a:r>
            <a:rPr lang="en-US" sz="2000" dirty="0"/>
            <a:t>3. Face to Face</a:t>
          </a:r>
        </a:p>
      </dgm:t>
    </dgm:pt>
    <dgm:pt modelId="{A9095F61-05D7-4C19-8056-C79CE8220E12}" type="parTrans" cxnId="{14DB0931-2AC6-4E4D-9B13-66707ECA5460}">
      <dgm:prSet/>
      <dgm:spPr/>
      <dgm:t>
        <a:bodyPr/>
        <a:lstStyle/>
        <a:p>
          <a:endParaRPr lang="en-US"/>
        </a:p>
      </dgm:t>
    </dgm:pt>
    <dgm:pt modelId="{87F0D6BD-F4AD-4F57-885F-55D1E4C57DCC}" type="sibTrans" cxnId="{14DB0931-2AC6-4E4D-9B13-66707ECA5460}">
      <dgm:prSet/>
      <dgm:spPr/>
      <dgm:t>
        <a:bodyPr/>
        <a:lstStyle/>
        <a:p>
          <a:endParaRPr lang="en-US"/>
        </a:p>
      </dgm:t>
    </dgm:pt>
    <dgm:pt modelId="{5E0682FE-0178-40FE-B233-8A7C3DFB8A5C}">
      <dgm:prSet/>
      <dgm:spPr/>
      <dgm:t>
        <a:bodyPr/>
        <a:lstStyle/>
        <a:p>
          <a:r>
            <a:rPr lang="en-US" dirty="0"/>
            <a:t>5. Oversight &amp; Community support</a:t>
          </a:r>
        </a:p>
      </dgm:t>
    </dgm:pt>
    <dgm:pt modelId="{76A7F940-08C4-4060-B6A9-6D0EA7F6A470}" type="parTrans" cxnId="{5325E9EF-243B-4172-8633-09CF85405A20}">
      <dgm:prSet/>
      <dgm:spPr/>
      <dgm:t>
        <a:bodyPr/>
        <a:lstStyle/>
        <a:p>
          <a:endParaRPr lang="en-US"/>
        </a:p>
      </dgm:t>
    </dgm:pt>
    <dgm:pt modelId="{CCEE6267-7CCA-4384-9028-1B5641C33A2B}" type="sibTrans" cxnId="{5325E9EF-243B-4172-8633-09CF85405A20}">
      <dgm:prSet/>
      <dgm:spPr/>
      <dgm:t>
        <a:bodyPr/>
        <a:lstStyle/>
        <a:p>
          <a:endParaRPr lang="en-US"/>
        </a:p>
      </dgm:t>
    </dgm:pt>
    <dgm:pt modelId="{593DC431-AB1D-4646-BE64-BAECFEB72F8A}">
      <dgm:prSet/>
      <dgm:spPr/>
      <dgm:t>
        <a:bodyPr/>
        <a:lstStyle/>
        <a:p>
          <a:endParaRPr lang="en-US" dirty="0"/>
        </a:p>
      </dgm:t>
    </dgm:pt>
    <dgm:pt modelId="{18652F38-878B-4482-A41F-2B25F70F3E51}" type="parTrans" cxnId="{E13BEB20-B184-4CB0-B7FA-E66089174907}">
      <dgm:prSet/>
      <dgm:spPr/>
      <dgm:t>
        <a:bodyPr/>
        <a:lstStyle/>
        <a:p>
          <a:endParaRPr lang="en-US"/>
        </a:p>
      </dgm:t>
    </dgm:pt>
    <dgm:pt modelId="{6A9E0D35-21FA-4AC6-A2BC-7FE616BFC765}" type="sibTrans" cxnId="{E13BEB20-B184-4CB0-B7FA-E66089174907}">
      <dgm:prSet/>
      <dgm:spPr/>
      <dgm:t>
        <a:bodyPr/>
        <a:lstStyle/>
        <a:p>
          <a:endParaRPr lang="en-US"/>
        </a:p>
      </dgm:t>
    </dgm:pt>
    <dgm:pt modelId="{28892F5B-2235-454B-91F7-6156434D88E2}" type="pres">
      <dgm:prSet presAssocID="{FABDDAF5-7D3F-42C1-B72E-03944AF89D29}" presName="outerComposite" presStyleCnt="0">
        <dgm:presLayoutVars>
          <dgm:chMax val="5"/>
          <dgm:dir/>
          <dgm:resizeHandles val="exact"/>
        </dgm:presLayoutVars>
      </dgm:prSet>
      <dgm:spPr/>
    </dgm:pt>
    <dgm:pt modelId="{39B69BEF-242D-4502-806A-A1278C2931CE}" type="pres">
      <dgm:prSet presAssocID="{FABDDAF5-7D3F-42C1-B72E-03944AF89D29}" presName="dummyMaxCanvas" presStyleCnt="0">
        <dgm:presLayoutVars/>
      </dgm:prSet>
      <dgm:spPr/>
    </dgm:pt>
    <dgm:pt modelId="{7325C73D-667A-4E3D-A27D-979549452047}" type="pres">
      <dgm:prSet presAssocID="{FABDDAF5-7D3F-42C1-B72E-03944AF89D29}" presName="FiveNodes_1" presStyleLbl="node1" presStyleIdx="0" presStyleCnt="5">
        <dgm:presLayoutVars>
          <dgm:bulletEnabled val="1"/>
        </dgm:presLayoutVars>
      </dgm:prSet>
      <dgm:spPr/>
    </dgm:pt>
    <dgm:pt modelId="{37F96882-9FC8-4EEE-991D-6F5B62BFE0DE}" type="pres">
      <dgm:prSet presAssocID="{FABDDAF5-7D3F-42C1-B72E-03944AF89D29}" presName="FiveNodes_2" presStyleLbl="node1" presStyleIdx="1" presStyleCnt="5">
        <dgm:presLayoutVars>
          <dgm:bulletEnabled val="1"/>
        </dgm:presLayoutVars>
      </dgm:prSet>
      <dgm:spPr/>
    </dgm:pt>
    <dgm:pt modelId="{7C431660-47CD-4E38-B1FB-2A483577C53C}" type="pres">
      <dgm:prSet presAssocID="{FABDDAF5-7D3F-42C1-B72E-03944AF89D29}" presName="FiveNodes_3" presStyleLbl="node1" presStyleIdx="2" presStyleCnt="5">
        <dgm:presLayoutVars>
          <dgm:bulletEnabled val="1"/>
        </dgm:presLayoutVars>
      </dgm:prSet>
      <dgm:spPr/>
    </dgm:pt>
    <dgm:pt modelId="{6555FD5E-FFE6-4BDB-BF9F-DEA23DDBE8CD}" type="pres">
      <dgm:prSet presAssocID="{FABDDAF5-7D3F-42C1-B72E-03944AF89D29}" presName="FiveNodes_4" presStyleLbl="node1" presStyleIdx="3" presStyleCnt="5">
        <dgm:presLayoutVars>
          <dgm:bulletEnabled val="1"/>
        </dgm:presLayoutVars>
      </dgm:prSet>
      <dgm:spPr/>
    </dgm:pt>
    <dgm:pt modelId="{66B28971-580C-4AE3-89DA-467516BFA150}" type="pres">
      <dgm:prSet presAssocID="{FABDDAF5-7D3F-42C1-B72E-03944AF89D29}" presName="FiveNodes_5" presStyleLbl="node1" presStyleIdx="4" presStyleCnt="5">
        <dgm:presLayoutVars>
          <dgm:bulletEnabled val="1"/>
        </dgm:presLayoutVars>
      </dgm:prSet>
      <dgm:spPr/>
    </dgm:pt>
    <dgm:pt modelId="{626A9700-C14F-4466-8B9B-23D860139E69}" type="pres">
      <dgm:prSet presAssocID="{FABDDAF5-7D3F-42C1-B72E-03944AF89D29}" presName="FiveConn_1-2" presStyleLbl="fgAccFollowNode1" presStyleIdx="0" presStyleCnt="4">
        <dgm:presLayoutVars>
          <dgm:bulletEnabled val="1"/>
        </dgm:presLayoutVars>
      </dgm:prSet>
      <dgm:spPr/>
    </dgm:pt>
    <dgm:pt modelId="{8901235D-3800-4AB2-9B5F-647040E4D210}" type="pres">
      <dgm:prSet presAssocID="{FABDDAF5-7D3F-42C1-B72E-03944AF89D29}" presName="FiveConn_2-3" presStyleLbl="fgAccFollowNode1" presStyleIdx="1" presStyleCnt="4">
        <dgm:presLayoutVars>
          <dgm:bulletEnabled val="1"/>
        </dgm:presLayoutVars>
      </dgm:prSet>
      <dgm:spPr/>
    </dgm:pt>
    <dgm:pt modelId="{69536012-9D17-4C0C-97E8-7D7F93D8A81C}" type="pres">
      <dgm:prSet presAssocID="{FABDDAF5-7D3F-42C1-B72E-03944AF89D29}" presName="FiveConn_3-4" presStyleLbl="fgAccFollowNode1" presStyleIdx="2" presStyleCnt="4">
        <dgm:presLayoutVars>
          <dgm:bulletEnabled val="1"/>
        </dgm:presLayoutVars>
      </dgm:prSet>
      <dgm:spPr/>
    </dgm:pt>
    <dgm:pt modelId="{590D5543-2DD6-4B72-B608-7A37D6562979}" type="pres">
      <dgm:prSet presAssocID="{FABDDAF5-7D3F-42C1-B72E-03944AF89D29}" presName="FiveConn_4-5" presStyleLbl="fgAccFollowNode1" presStyleIdx="3" presStyleCnt="4">
        <dgm:presLayoutVars>
          <dgm:bulletEnabled val="1"/>
        </dgm:presLayoutVars>
      </dgm:prSet>
      <dgm:spPr/>
    </dgm:pt>
    <dgm:pt modelId="{0A906397-2B2F-45CF-AB48-E6110FD3F09B}" type="pres">
      <dgm:prSet presAssocID="{FABDDAF5-7D3F-42C1-B72E-03944AF89D29}" presName="FiveNodes_1_text" presStyleLbl="node1" presStyleIdx="4" presStyleCnt="5">
        <dgm:presLayoutVars>
          <dgm:bulletEnabled val="1"/>
        </dgm:presLayoutVars>
      </dgm:prSet>
      <dgm:spPr/>
    </dgm:pt>
    <dgm:pt modelId="{B17BA8B2-7C8F-418F-B3F3-ED7B6C950075}" type="pres">
      <dgm:prSet presAssocID="{FABDDAF5-7D3F-42C1-B72E-03944AF89D29}" presName="FiveNodes_2_text" presStyleLbl="node1" presStyleIdx="4" presStyleCnt="5">
        <dgm:presLayoutVars>
          <dgm:bulletEnabled val="1"/>
        </dgm:presLayoutVars>
      </dgm:prSet>
      <dgm:spPr/>
    </dgm:pt>
    <dgm:pt modelId="{F03E2712-C50E-4D3B-85AA-44427DDD9FC9}" type="pres">
      <dgm:prSet presAssocID="{FABDDAF5-7D3F-42C1-B72E-03944AF89D29}" presName="FiveNodes_3_text" presStyleLbl="node1" presStyleIdx="4" presStyleCnt="5">
        <dgm:presLayoutVars>
          <dgm:bulletEnabled val="1"/>
        </dgm:presLayoutVars>
      </dgm:prSet>
      <dgm:spPr/>
    </dgm:pt>
    <dgm:pt modelId="{999C9DFD-A77D-4D86-933C-833C1E85E1CA}" type="pres">
      <dgm:prSet presAssocID="{FABDDAF5-7D3F-42C1-B72E-03944AF89D29}" presName="FiveNodes_4_text" presStyleLbl="node1" presStyleIdx="4" presStyleCnt="5">
        <dgm:presLayoutVars>
          <dgm:bulletEnabled val="1"/>
        </dgm:presLayoutVars>
      </dgm:prSet>
      <dgm:spPr/>
    </dgm:pt>
    <dgm:pt modelId="{327AB98C-F5AD-454B-9ACA-074FEAF440C8}" type="pres">
      <dgm:prSet presAssocID="{FABDDAF5-7D3F-42C1-B72E-03944AF89D29}" presName="FiveNodes_5_text" presStyleLbl="node1" presStyleIdx="4" presStyleCnt="5">
        <dgm:presLayoutVars>
          <dgm:bulletEnabled val="1"/>
        </dgm:presLayoutVars>
      </dgm:prSet>
      <dgm:spPr/>
    </dgm:pt>
  </dgm:ptLst>
  <dgm:cxnLst>
    <dgm:cxn modelId="{E0CBBA0D-4063-4FEE-8041-8F9BA36CDCF0}" type="presOf" srcId="{0D8B2007-569C-4FAA-B6BD-DA6907997FD4}" destId="{7C431660-47CD-4E38-B1FB-2A483577C53C}" srcOrd="0" destOrd="0" presId="urn:microsoft.com/office/officeart/2005/8/layout/vProcess5"/>
    <dgm:cxn modelId="{5683910F-7C44-457B-BE1B-776E9428D260}" type="presOf" srcId="{FAE5EC47-5AFC-488B-9A1B-377A426D497D}" destId="{590D5543-2DD6-4B72-B608-7A37D6562979}" srcOrd="0" destOrd="0" presId="urn:microsoft.com/office/officeart/2005/8/layout/vProcess5"/>
    <dgm:cxn modelId="{41D4DD13-86E5-41FE-A4BA-0563DD1E9996}" type="presOf" srcId="{FABDDAF5-7D3F-42C1-B72E-03944AF89D29}" destId="{28892F5B-2235-454B-91F7-6156434D88E2}" srcOrd="0" destOrd="0" presId="urn:microsoft.com/office/officeart/2005/8/layout/vProcess5"/>
    <dgm:cxn modelId="{E13BEB20-B184-4CB0-B7FA-E66089174907}" srcId="{FABDDAF5-7D3F-42C1-B72E-03944AF89D29}" destId="{593DC431-AB1D-4646-BE64-BAECFEB72F8A}" srcOrd="5" destOrd="0" parTransId="{18652F38-878B-4482-A41F-2B25F70F3E51}" sibTransId="{6A9E0D35-21FA-4AC6-A2BC-7FE616BFC765}"/>
    <dgm:cxn modelId="{4B25F325-2336-4519-8E01-922469AE355E}" type="presOf" srcId="{503716BC-1743-477D-B06A-EC2C44788B28}" destId="{B17BA8B2-7C8F-418F-B3F3-ED7B6C950075}" srcOrd="1" destOrd="0" presId="urn:microsoft.com/office/officeart/2005/8/layout/vProcess5"/>
    <dgm:cxn modelId="{14DB0931-2AC6-4E4D-9B13-66707ECA5460}" srcId="{FABDDAF5-7D3F-42C1-B72E-03944AF89D29}" destId="{0D8B2007-569C-4FAA-B6BD-DA6907997FD4}" srcOrd="2" destOrd="0" parTransId="{A9095F61-05D7-4C19-8056-C79CE8220E12}" sibTransId="{87F0D6BD-F4AD-4F57-885F-55D1E4C57DCC}"/>
    <dgm:cxn modelId="{6F09063F-07B9-4223-ABF9-504E157B753F}" type="presOf" srcId="{EAEC52A9-1860-4EA8-83E6-B874C9A8C263}" destId="{6555FD5E-FFE6-4BDB-BF9F-DEA23DDBE8CD}" srcOrd="0" destOrd="0" presId="urn:microsoft.com/office/officeart/2005/8/layout/vProcess5"/>
    <dgm:cxn modelId="{E0844546-4E53-4454-85FF-B2C3265B4E4C}" type="presOf" srcId="{376A0A2D-BA9E-4391-A9FC-CA6A9CDD38E6}" destId="{8901235D-3800-4AB2-9B5F-647040E4D210}" srcOrd="0" destOrd="0" presId="urn:microsoft.com/office/officeart/2005/8/layout/vProcess5"/>
    <dgm:cxn modelId="{B99BD56C-3D22-4965-BD0E-1B3D63C8EC34}" srcId="{FABDDAF5-7D3F-42C1-B72E-03944AF89D29}" destId="{EAEC52A9-1860-4EA8-83E6-B874C9A8C263}" srcOrd="3" destOrd="0" parTransId="{3BFB608E-DB6B-46FA-B46C-CD7C2AC69FE3}" sibTransId="{FAE5EC47-5AFC-488B-9A1B-377A426D497D}"/>
    <dgm:cxn modelId="{D96CC751-2B54-4751-948D-E2D885A0C5F2}" type="presOf" srcId="{09ACAEA0-D00B-44FA-8750-31C89E7F6E4A}" destId="{7325C73D-667A-4E3D-A27D-979549452047}" srcOrd="0" destOrd="0" presId="urn:microsoft.com/office/officeart/2005/8/layout/vProcess5"/>
    <dgm:cxn modelId="{8AD93F53-A7A3-42F6-A4A1-507E60C7E70F}" type="presOf" srcId="{503716BC-1743-477D-B06A-EC2C44788B28}" destId="{37F96882-9FC8-4EEE-991D-6F5B62BFE0DE}" srcOrd="0" destOrd="0" presId="urn:microsoft.com/office/officeart/2005/8/layout/vProcess5"/>
    <dgm:cxn modelId="{FD244456-E1D0-44EC-BC8D-2342B9A2641B}" type="presOf" srcId="{EAEC52A9-1860-4EA8-83E6-B874C9A8C263}" destId="{999C9DFD-A77D-4D86-933C-833C1E85E1CA}" srcOrd="1" destOrd="0" presId="urn:microsoft.com/office/officeart/2005/8/layout/vProcess5"/>
    <dgm:cxn modelId="{B4BFCA81-9047-4FB7-B55B-61E6EF62D6A9}" type="presOf" srcId="{0D8B2007-569C-4FAA-B6BD-DA6907997FD4}" destId="{F03E2712-C50E-4D3B-85AA-44427DDD9FC9}" srcOrd="1" destOrd="0" presId="urn:microsoft.com/office/officeart/2005/8/layout/vProcess5"/>
    <dgm:cxn modelId="{9E76A98E-E3BB-44B8-85D5-26DC7F7190F4}" type="presOf" srcId="{5E0682FE-0178-40FE-B233-8A7C3DFB8A5C}" destId="{327AB98C-F5AD-454B-9ACA-074FEAF440C8}" srcOrd="1" destOrd="0" presId="urn:microsoft.com/office/officeart/2005/8/layout/vProcess5"/>
    <dgm:cxn modelId="{8411E6AA-46C6-4D3B-80BB-415147309BF6}" srcId="{FABDDAF5-7D3F-42C1-B72E-03944AF89D29}" destId="{09ACAEA0-D00B-44FA-8750-31C89E7F6E4A}" srcOrd="0" destOrd="0" parTransId="{4244DF18-30E7-4918-A62B-0EC90B63BBD1}" sibTransId="{0DC1D44F-742A-4421-9F3A-F8BE0FB86AFF}"/>
    <dgm:cxn modelId="{A7AA8FB1-D2C5-43DA-863B-421A99E5E900}" type="presOf" srcId="{09ACAEA0-D00B-44FA-8750-31C89E7F6E4A}" destId="{0A906397-2B2F-45CF-AB48-E6110FD3F09B}" srcOrd="1" destOrd="0" presId="urn:microsoft.com/office/officeart/2005/8/layout/vProcess5"/>
    <dgm:cxn modelId="{31ABE8B7-4C13-483A-B932-4BB816B7AE08}" srcId="{FABDDAF5-7D3F-42C1-B72E-03944AF89D29}" destId="{503716BC-1743-477D-B06A-EC2C44788B28}" srcOrd="1" destOrd="0" parTransId="{4510ABDD-DC53-4F59-9D5C-DD11398BBE77}" sibTransId="{376A0A2D-BA9E-4391-A9FC-CA6A9CDD38E6}"/>
    <dgm:cxn modelId="{4E01C6E9-F8CD-438C-87A4-D147229BE1B2}" type="presOf" srcId="{5E0682FE-0178-40FE-B233-8A7C3DFB8A5C}" destId="{66B28971-580C-4AE3-89DA-467516BFA150}" srcOrd="0" destOrd="0" presId="urn:microsoft.com/office/officeart/2005/8/layout/vProcess5"/>
    <dgm:cxn modelId="{5325E9EF-243B-4172-8633-09CF85405A20}" srcId="{FABDDAF5-7D3F-42C1-B72E-03944AF89D29}" destId="{5E0682FE-0178-40FE-B233-8A7C3DFB8A5C}" srcOrd="4" destOrd="0" parTransId="{76A7F940-08C4-4060-B6A9-6D0EA7F6A470}" sibTransId="{CCEE6267-7CCA-4384-9028-1B5641C33A2B}"/>
    <dgm:cxn modelId="{4D8133F4-B2DF-4991-A39A-4841CA7E980D}" type="presOf" srcId="{87F0D6BD-F4AD-4F57-885F-55D1E4C57DCC}" destId="{69536012-9D17-4C0C-97E8-7D7F93D8A81C}" srcOrd="0" destOrd="0" presId="urn:microsoft.com/office/officeart/2005/8/layout/vProcess5"/>
    <dgm:cxn modelId="{451E4BF4-F425-46C4-8008-EF70FA4B36BF}" type="presOf" srcId="{0DC1D44F-742A-4421-9F3A-F8BE0FB86AFF}" destId="{626A9700-C14F-4466-8B9B-23D860139E69}" srcOrd="0" destOrd="0" presId="urn:microsoft.com/office/officeart/2005/8/layout/vProcess5"/>
    <dgm:cxn modelId="{167F8836-919A-4546-B003-79BE8BC6B03F}" type="presParOf" srcId="{28892F5B-2235-454B-91F7-6156434D88E2}" destId="{39B69BEF-242D-4502-806A-A1278C2931CE}" srcOrd="0" destOrd="0" presId="urn:microsoft.com/office/officeart/2005/8/layout/vProcess5"/>
    <dgm:cxn modelId="{BAA4345D-D14D-42E9-B86A-0B2130E3E154}" type="presParOf" srcId="{28892F5B-2235-454B-91F7-6156434D88E2}" destId="{7325C73D-667A-4E3D-A27D-979549452047}" srcOrd="1" destOrd="0" presId="urn:microsoft.com/office/officeart/2005/8/layout/vProcess5"/>
    <dgm:cxn modelId="{E696AEB0-F060-4AD6-BD71-4475F25952F6}" type="presParOf" srcId="{28892F5B-2235-454B-91F7-6156434D88E2}" destId="{37F96882-9FC8-4EEE-991D-6F5B62BFE0DE}" srcOrd="2" destOrd="0" presId="urn:microsoft.com/office/officeart/2005/8/layout/vProcess5"/>
    <dgm:cxn modelId="{D5E2F2D8-BA98-4FCB-8924-AB61FF86DDE9}" type="presParOf" srcId="{28892F5B-2235-454B-91F7-6156434D88E2}" destId="{7C431660-47CD-4E38-B1FB-2A483577C53C}" srcOrd="3" destOrd="0" presId="urn:microsoft.com/office/officeart/2005/8/layout/vProcess5"/>
    <dgm:cxn modelId="{D55F252D-F062-4EF1-8D26-83B910D6869C}" type="presParOf" srcId="{28892F5B-2235-454B-91F7-6156434D88E2}" destId="{6555FD5E-FFE6-4BDB-BF9F-DEA23DDBE8CD}" srcOrd="4" destOrd="0" presId="urn:microsoft.com/office/officeart/2005/8/layout/vProcess5"/>
    <dgm:cxn modelId="{A959A4A7-768E-41C2-BFE0-DE63773E6019}" type="presParOf" srcId="{28892F5B-2235-454B-91F7-6156434D88E2}" destId="{66B28971-580C-4AE3-89DA-467516BFA150}" srcOrd="5" destOrd="0" presId="urn:microsoft.com/office/officeart/2005/8/layout/vProcess5"/>
    <dgm:cxn modelId="{B06D1E0D-1BE2-40C4-8E56-7EFE0FCBEBB8}" type="presParOf" srcId="{28892F5B-2235-454B-91F7-6156434D88E2}" destId="{626A9700-C14F-4466-8B9B-23D860139E69}" srcOrd="6" destOrd="0" presId="urn:microsoft.com/office/officeart/2005/8/layout/vProcess5"/>
    <dgm:cxn modelId="{4E25AAD4-7A80-42C2-AEBF-F875C5D4B423}" type="presParOf" srcId="{28892F5B-2235-454B-91F7-6156434D88E2}" destId="{8901235D-3800-4AB2-9B5F-647040E4D210}" srcOrd="7" destOrd="0" presId="urn:microsoft.com/office/officeart/2005/8/layout/vProcess5"/>
    <dgm:cxn modelId="{7D7CD231-33AB-466D-AA30-78C5602F93A5}" type="presParOf" srcId="{28892F5B-2235-454B-91F7-6156434D88E2}" destId="{69536012-9D17-4C0C-97E8-7D7F93D8A81C}" srcOrd="8" destOrd="0" presId="urn:microsoft.com/office/officeart/2005/8/layout/vProcess5"/>
    <dgm:cxn modelId="{121AD022-0D3C-4451-AABE-7362FA2B46B0}" type="presParOf" srcId="{28892F5B-2235-454B-91F7-6156434D88E2}" destId="{590D5543-2DD6-4B72-B608-7A37D6562979}" srcOrd="9" destOrd="0" presId="urn:microsoft.com/office/officeart/2005/8/layout/vProcess5"/>
    <dgm:cxn modelId="{811DE039-FA59-49D0-807F-94335A472C12}" type="presParOf" srcId="{28892F5B-2235-454B-91F7-6156434D88E2}" destId="{0A906397-2B2F-45CF-AB48-E6110FD3F09B}" srcOrd="10" destOrd="0" presId="urn:microsoft.com/office/officeart/2005/8/layout/vProcess5"/>
    <dgm:cxn modelId="{473E636F-FC33-4490-863B-18F7001C0321}" type="presParOf" srcId="{28892F5B-2235-454B-91F7-6156434D88E2}" destId="{B17BA8B2-7C8F-418F-B3F3-ED7B6C950075}" srcOrd="11" destOrd="0" presId="urn:microsoft.com/office/officeart/2005/8/layout/vProcess5"/>
    <dgm:cxn modelId="{F9A5866D-90D3-4986-B2D3-763B3FBC8A28}" type="presParOf" srcId="{28892F5B-2235-454B-91F7-6156434D88E2}" destId="{F03E2712-C50E-4D3B-85AA-44427DDD9FC9}" srcOrd="12" destOrd="0" presId="urn:microsoft.com/office/officeart/2005/8/layout/vProcess5"/>
    <dgm:cxn modelId="{A2DA88DD-A9E0-469B-B880-87507D58A7BA}" type="presParOf" srcId="{28892F5B-2235-454B-91F7-6156434D88E2}" destId="{999C9DFD-A77D-4D86-933C-833C1E85E1CA}" srcOrd="13" destOrd="0" presId="urn:microsoft.com/office/officeart/2005/8/layout/vProcess5"/>
    <dgm:cxn modelId="{DBA11AC6-B1F1-4377-8B91-AC894E4A9A8A}" type="presParOf" srcId="{28892F5B-2235-454B-91F7-6156434D88E2}" destId="{327AB98C-F5AD-454B-9ACA-074FEAF440C8}"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3B51C6-3286-4B71-82BA-87B35DB79A4C}" type="doc">
      <dgm:prSet loTypeId="urn:microsoft.com/office/officeart/2005/8/layout/hierarchy3" loCatId="list" qsTypeId="urn:microsoft.com/office/officeart/2005/8/quickstyle/simple1" qsCatId="simple" csTypeId="urn:microsoft.com/office/officeart/2005/8/colors/accent3_2" csCatId="accent3" phldr="1"/>
      <dgm:spPr/>
      <dgm:t>
        <a:bodyPr/>
        <a:lstStyle/>
        <a:p>
          <a:endParaRPr lang="en-US"/>
        </a:p>
      </dgm:t>
    </dgm:pt>
    <dgm:pt modelId="{21D4E883-1565-4DD2-AD22-6C5BC8C0A557}">
      <dgm:prSet phldrT="[Text]" custT="1"/>
      <dgm:spPr/>
      <dgm:t>
        <a:bodyPr/>
        <a:lstStyle/>
        <a:p>
          <a:r>
            <a:rPr lang="en-US" sz="2300" dirty="0"/>
            <a:t>    </a:t>
          </a:r>
          <a:r>
            <a:rPr lang="en-US" sz="2000" dirty="0"/>
            <a:t>Navigator   Toolbox</a:t>
          </a:r>
        </a:p>
      </dgm:t>
    </dgm:pt>
    <dgm:pt modelId="{8A33106C-B102-42B8-A9E1-C70ADDD730B3}" type="parTrans" cxnId="{102CCB8A-57EF-41CA-8A0B-EA0DAC55D95D}">
      <dgm:prSet/>
      <dgm:spPr/>
      <dgm:t>
        <a:bodyPr/>
        <a:lstStyle/>
        <a:p>
          <a:endParaRPr lang="en-US"/>
        </a:p>
      </dgm:t>
    </dgm:pt>
    <dgm:pt modelId="{8446C493-F09D-4D5C-85D5-9F2D2BBC9945}" type="sibTrans" cxnId="{102CCB8A-57EF-41CA-8A0B-EA0DAC55D95D}">
      <dgm:prSet/>
      <dgm:spPr/>
      <dgm:t>
        <a:bodyPr/>
        <a:lstStyle/>
        <a:p>
          <a:endParaRPr lang="en-US"/>
        </a:p>
      </dgm:t>
    </dgm:pt>
    <dgm:pt modelId="{9BB9B73C-0D0C-4040-AE90-452A0A4AD420}">
      <dgm:prSet phldrT="[Text]" custT="1"/>
      <dgm:spPr/>
      <dgm:t>
        <a:bodyPr/>
        <a:lstStyle/>
        <a:p>
          <a:r>
            <a:rPr lang="en-US" sz="2000" dirty="0"/>
            <a:t>Info Sheets</a:t>
          </a:r>
        </a:p>
      </dgm:t>
    </dgm:pt>
    <dgm:pt modelId="{BC37F489-03FF-4046-8702-AF4B7E495F23}" type="parTrans" cxnId="{3B913347-5FD8-4B61-A157-5350C6A1EADF}">
      <dgm:prSet/>
      <dgm:spPr/>
      <dgm:t>
        <a:bodyPr/>
        <a:lstStyle/>
        <a:p>
          <a:endParaRPr lang="en-US"/>
        </a:p>
      </dgm:t>
    </dgm:pt>
    <dgm:pt modelId="{224E5543-6DA9-4092-9A83-FD761DE02E87}" type="sibTrans" cxnId="{3B913347-5FD8-4B61-A157-5350C6A1EADF}">
      <dgm:prSet/>
      <dgm:spPr/>
      <dgm:t>
        <a:bodyPr/>
        <a:lstStyle/>
        <a:p>
          <a:endParaRPr lang="en-US"/>
        </a:p>
      </dgm:t>
    </dgm:pt>
    <dgm:pt modelId="{F9369349-8CE8-4C8C-9FA2-BF30EDA567A8}">
      <dgm:prSet phldrT="[Text]" custT="1"/>
      <dgm:spPr/>
      <dgm:t>
        <a:bodyPr/>
        <a:lstStyle/>
        <a:p>
          <a:r>
            <a:rPr lang="en-US" sz="2000" dirty="0"/>
            <a:t>Learning Resources</a:t>
          </a:r>
        </a:p>
      </dgm:t>
    </dgm:pt>
    <dgm:pt modelId="{32915371-D861-46C2-A60A-89E3F03D4EAB}" type="parTrans" cxnId="{7D180918-C3C4-4B80-B34F-EA72B244600D}">
      <dgm:prSet/>
      <dgm:spPr/>
      <dgm:t>
        <a:bodyPr/>
        <a:lstStyle/>
        <a:p>
          <a:endParaRPr lang="en-US"/>
        </a:p>
      </dgm:t>
    </dgm:pt>
    <dgm:pt modelId="{1595CB4E-4567-4E42-B5E3-0EEC9CEC6377}" type="sibTrans" cxnId="{7D180918-C3C4-4B80-B34F-EA72B244600D}">
      <dgm:prSet/>
      <dgm:spPr/>
      <dgm:t>
        <a:bodyPr/>
        <a:lstStyle/>
        <a:p>
          <a:endParaRPr lang="en-US"/>
        </a:p>
      </dgm:t>
    </dgm:pt>
    <dgm:pt modelId="{D9FF49C8-78A2-41BD-95AB-BBB00E48386B}">
      <dgm:prSet phldrT="[Text]" custT="1"/>
      <dgm:spPr/>
      <dgm:t>
        <a:bodyPr/>
        <a:lstStyle/>
        <a:p>
          <a:r>
            <a:rPr lang="en-US" sz="2000" dirty="0"/>
            <a:t>Logs</a:t>
          </a:r>
        </a:p>
      </dgm:t>
    </dgm:pt>
    <dgm:pt modelId="{940C06B9-DD39-4CC7-9DD6-8DB20721C9AB}" type="parTrans" cxnId="{03D164D9-F721-48F3-B80C-C02A542F5C27}">
      <dgm:prSet/>
      <dgm:spPr/>
      <dgm:t>
        <a:bodyPr/>
        <a:lstStyle/>
        <a:p>
          <a:endParaRPr lang="en-US"/>
        </a:p>
      </dgm:t>
    </dgm:pt>
    <dgm:pt modelId="{0BA6B751-26C1-44A1-8B9F-3DC56BA7141C}" type="sibTrans" cxnId="{03D164D9-F721-48F3-B80C-C02A542F5C27}">
      <dgm:prSet/>
      <dgm:spPr/>
      <dgm:t>
        <a:bodyPr/>
        <a:lstStyle/>
        <a:p>
          <a:endParaRPr lang="en-US"/>
        </a:p>
      </dgm:t>
    </dgm:pt>
    <dgm:pt modelId="{F310D518-4D05-40C4-9179-5A3C4525A9DB}">
      <dgm:prSet phldrT="[Text]" custT="1"/>
      <dgm:spPr/>
      <dgm:t>
        <a:bodyPr/>
        <a:lstStyle/>
        <a:p>
          <a:r>
            <a:rPr lang="en-US" sz="1800" dirty="0"/>
            <a:t>Discussion Board </a:t>
          </a:r>
        </a:p>
        <a:p>
          <a:r>
            <a:rPr lang="en-US" sz="1000" dirty="0"/>
            <a:t>Complete for Modules: </a:t>
          </a:r>
        </a:p>
        <a:p>
          <a:r>
            <a:rPr lang="en-US" sz="1000" u="sng" dirty="0"/>
            <a:t>2, 3, 4, 8, 9, 10</a:t>
          </a:r>
        </a:p>
      </dgm:t>
    </dgm:pt>
    <dgm:pt modelId="{4C60E470-B7BB-4665-92A1-144C60CA97C0}" type="parTrans" cxnId="{784A1496-2F2A-4A74-9769-B5023796D0B7}">
      <dgm:prSet/>
      <dgm:spPr/>
      <dgm:t>
        <a:bodyPr/>
        <a:lstStyle/>
        <a:p>
          <a:endParaRPr lang="en-US"/>
        </a:p>
      </dgm:t>
    </dgm:pt>
    <dgm:pt modelId="{BEC27239-5D68-4FBE-86A5-F3C94C05010C}" type="sibTrans" cxnId="{784A1496-2F2A-4A74-9769-B5023796D0B7}">
      <dgm:prSet/>
      <dgm:spPr/>
      <dgm:t>
        <a:bodyPr/>
        <a:lstStyle/>
        <a:p>
          <a:endParaRPr lang="en-US"/>
        </a:p>
      </dgm:t>
    </dgm:pt>
    <dgm:pt modelId="{15C8E23D-6AB0-400B-AF07-F31299AD8938}">
      <dgm:prSet phldrT="[Text]" custT="1"/>
      <dgm:spPr/>
      <dgm:t>
        <a:bodyPr/>
        <a:lstStyle/>
        <a:p>
          <a:r>
            <a:rPr lang="en-US" sz="1700" dirty="0"/>
            <a:t>Navigator workbook</a:t>
          </a:r>
        </a:p>
        <a:p>
          <a:r>
            <a:rPr lang="en-US" sz="1000" dirty="0"/>
            <a:t>Complete for Modules: </a:t>
          </a:r>
        </a:p>
        <a:p>
          <a:r>
            <a:rPr lang="en-US" sz="1000" u="sng" dirty="0"/>
            <a:t>1, 2, 3, 6-12</a:t>
          </a:r>
        </a:p>
      </dgm:t>
    </dgm:pt>
    <dgm:pt modelId="{A4F6F8A2-7EB8-4BC3-9751-0C7228A8DC16}" type="parTrans" cxnId="{73D57FED-CFF5-4448-BEDD-182900476972}">
      <dgm:prSet/>
      <dgm:spPr/>
      <dgm:t>
        <a:bodyPr/>
        <a:lstStyle/>
        <a:p>
          <a:endParaRPr lang="en-US"/>
        </a:p>
      </dgm:t>
    </dgm:pt>
    <dgm:pt modelId="{6A36C757-AA00-47E0-A228-29880F582479}" type="sibTrans" cxnId="{73D57FED-CFF5-4448-BEDD-182900476972}">
      <dgm:prSet/>
      <dgm:spPr/>
      <dgm:t>
        <a:bodyPr/>
        <a:lstStyle/>
        <a:p>
          <a:endParaRPr lang="en-US"/>
        </a:p>
      </dgm:t>
    </dgm:pt>
    <dgm:pt modelId="{D113D10C-8F19-46ED-8D66-CCC143EF2BD3}">
      <dgm:prSet custT="1"/>
      <dgm:spPr/>
      <dgm:t>
        <a:bodyPr/>
        <a:lstStyle/>
        <a:p>
          <a:r>
            <a:rPr lang="en-US" sz="2000" dirty="0"/>
            <a:t>Community Resources</a:t>
          </a:r>
        </a:p>
      </dgm:t>
    </dgm:pt>
    <dgm:pt modelId="{7792F54F-77C7-4F36-8B1B-249AB3984BC1}" type="parTrans" cxnId="{6349720C-F636-4DE8-BDFF-6272DCA0EF25}">
      <dgm:prSet/>
      <dgm:spPr/>
      <dgm:t>
        <a:bodyPr/>
        <a:lstStyle/>
        <a:p>
          <a:endParaRPr lang="en-US"/>
        </a:p>
      </dgm:t>
    </dgm:pt>
    <dgm:pt modelId="{C93CAE2C-EB9F-4114-A938-CA920D117FC9}" type="sibTrans" cxnId="{6349720C-F636-4DE8-BDFF-6272DCA0EF25}">
      <dgm:prSet/>
      <dgm:spPr/>
      <dgm:t>
        <a:bodyPr/>
        <a:lstStyle/>
        <a:p>
          <a:endParaRPr lang="en-US"/>
        </a:p>
      </dgm:t>
    </dgm:pt>
    <dgm:pt modelId="{DE17EA11-A921-409D-8032-D115EC0C233B}" type="pres">
      <dgm:prSet presAssocID="{973B51C6-3286-4B71-82BA-87B35DB79A4C}" presName="diagram" presStyleCnt="0">
        <dgm:presLayoutVars>
          <dgm:chPref val="1"/>
          <dgm:dir/>
          <dgm:animOne val="branch"/>
          <dgm:animLvl val="lvl"/>
          <dgm:resizeHandles/>
        </dgm:presLayoutVars>
      </dgm:prSet>
      <dgm:spPr/>
    </dgm:pt>
    <dgm:pt modelId="{3392D113-0A7E-4D88-9323-4E227BC777F7}" type="pres">
      <dgm:prSet presAssocID="{21D4E883-1565-4DD2-AD22-6C5BC8C0A557}" presName="root" presStyleCnt="0"/>
      <dgm:spPr/>
    </dgm:pt>
    <dgm:pt modelId="{4A801FC0-A564-4116-A585-BFBC9577650A}" type="pres">
      <dgm:prSet presAssocID="{21D4E883-1565-4DD2-AD22-6C5BC8C0A557}" presName="rootComposite" presStyleCnt="0"/>
      <dgm:spPr/>
    </dgm:pt>
    <dgm:pt modelId="{C3727D9D-D624-42A2-98EA-10771BDABAE9}" type="pres">
      <dgm:prSet presAssocID="{21D4E883-1565-4DD2-AD22-6C5BC8C0A557}" presName="rootText" presStyleLbl="node1" presStyleIdx="0" presStyleCnt="2" custScaleX="116052" custLinFactNeighborX="1089" custLinFactNeighborY="242"/>
      <dgm:spPr/>
    </dgm:pt>
    <dgm:pt modelId="{011E1394-9F17-46B4-89C2-22590957CC7C}" type="pres">
      <dgm:prSet presAssocID="{21D4E883-1565-4DD2-AD22-6C5BC8C0A557}" presName="rootConnector" presStyleLbl="node1" presStyleIdx="0" presStyleCnt="2"/>
      <dgm:spPr/>
    </dgm:pt>
    <dgm:pt modelId="{C2C85BA8-BEF6-4AD2-A2BE-B33BF151AD46}" type="pres">
      <dgm:prSet presAssocID="{21D4E883-1565-4DD2-AD22-6C5BC8C0A557}" presName="childShape" presStyleCnt="0"/>
      <dgm:spPr/>
    </dgm:pt>
    <dgm:pt modelId="{157737B9-8D17-47FB-AB40-C294DBC47A51}" type="pres">
      <dgm:prSet presAssocID="{BC37F489-03FF-4046-8702-AF4B7E495F23}" presName="Name13" presStyleLbl="parChTrans1D2" presStyleIdx="0" presStyleCnt="5"/>
      <dgm:spPr/>
    </dgm:pt>
    <dgm:pt modelId="{1A08A1E4-75FF-4F43-8776-F16223143602}" type="pres">
      <dgm:prSet presAssocID="{9BB9B73C-0D0C-4040-AE90-452A0A4AD420}" presName="childText" presStyleLbl="bgAcc1" presStyleIdx="0" presStyleCnt="5" custScaleY="73232">
        <dgm:presLayoutVars>
          <dgm:bulletEnabled val="1"/>
        </dgm:presLayoutVars>
      </dgm:prSet>
      <dgm:spPr/>
    </dgm:pt>
    <dgm:pt modelId="{3DCF4118-85BA-4068-A071-D81B09186FAE}" type="pres">
      <dgm:prSet presAssocID="{32915371-D861-46C2-A60A-89E3F03D4EAB}" presName="Name13" presStyleLbl="parChTrans1D2" presStyleIdx="1" presStyleCnt="5"/>
      <dgm:spPr/>
    </dgm:pt>
    <dgm:pt modelId="{EC7FB95B-98BE-4322-9732-E91312440C42}" type="pres">
      <dgm:prSet presAssocID="{F9369349-8CE8-4C8C-9FA2-BF30EDA567A8}" presName="childText" presStyleLbl="bgAcc1" presStyleIdx="1" presStyleCnt="5" custScaleY="84301">
        <dgm:presLayoutVars>
          <dgm:bulletEnabled val="1"/>
        </dgm:presLayoutVars>
      </dgm:prSet>
      <dgm:spPr/>
    </dgm:pt>
    <dgm:pt modelId="{5B218C93-6E12-4C82-B183-B4A72378AFF9}" type="pres">
      <dgm:prSet presAssocID="{7792F54F-77C7-4F36-8B1B-249AB3984BC1}" presName="Name13" presStyleLbl="parChTrans1D2" presStyleIdx="2" presStyleCnt="5"/>
      <dgm:spPr/>
    </dgm:pt>
    <dgm:pt modelId="{EE728ADE-1B86-4C9E-96A9-31E35036C6A4}" type="pres">
      <dgm:prSet presAssocID="{D113D10C-8F19-46ED-8D66-CCC143EF2BD3}" presName="childText" presStyleLbl="bgAcc1" presStyleIdx="2" presStyleCnt="5" custScaleY="76772">
        <dgm:presLayoutVars>
          <dgm:bulletEnabled val="1"/>
        </dgm:presLayoutVars>
      </dgm:prSet>
      <dgm:spPr/>
    </dgm:pt>
    <dgm:pt modelId="{F7234EB4-2680-4515-B044-EE86810BB213}" type="pres">
      <dgm:prSet presAssocID="{D9FF49C8-78A2-41BD-95AB-BBB00E48386B}" presName="root" presStyleCnt="0"/>
      <dgm:spPr/>
    </dgm:pt>
    <dgm:pt modelId="{B7624629-EA39-43D7-8E37-CE4A7DCBA914}" type="pres">
      <dgm:prSet presAssocID="{D9FF49C8-78A2-41BD-95AB-BBB00E48386B}" presName="rootComposite" presStyleCnt="0"/>
      <dgm:spPr/>
    </dgm:pt>
    <dgm:pt modelId="{F1BF4F20-BDDC-47C3-B691-4E8652E763D0}" type="pres">
      <dgm:prSet presAssocID="{D9FF49C8-78A2-41BD-95AB-BBB00E48386B}" presName="rootText" presStyleLbl="node1" presStyleIdx="1" presStyleCnt="2" custScaleX="117284" custLinFactNeighborX="896" custLinFactNeighborY="242"/>
      <dgm:spPr/>
    </dgm:pt>
    <dgm:pt modelId="{72CE5370-0717-4169-8F7B-9380FA779569}" type="pres">
      <dgm:prSet presAssocID="{D9FF49C8-78A2-41BD-95AB-BBB00E48386B}" presName="rootConnector" presStyleLbl="node1" presStyleIdx="1" presStyleCnt="2"/>
      <dgm:spPr/>
    </dgm:pt>
    <dgm:pt modelId="{9E8111A3-4494-4322-9822-B9E1D514298E}" type="pres">
      <dgm:prSet presAssocID="{D9FF49C8-78A2-41BD-95AB-BBB00E48386B}" presName="childShape" presStyleCnt="0"/>
      <dgm:spPr/>
    </dgm:pt>
    <dgm:pt modelId="{394281FB-F483-4CFC-9878-30D8EB35D945}" type="pres">
      <dgm:prSet presAssocID="{4C60E470-B7BB-4665-92A1-144C60CA97C0}" presName="Name13" presStyleLbl="parChTrans1D2" presStyleIdx="3" presStyleCnt="5"/>
      <dgm:spPr/>
    </dgm:pt>
    <dgm:pt modelId="{03178928-5726-4982-A4CC-CB4C3ABEA713}" type="pres">
      <dgm:prSet presAssocID="{F310D518-4D05-40C4-9179-5A3C4525A9DB}" presName="childText" presStyleLbl="bgAcc1" presStyleIdx="3" presStyleCnt="5" custScaleX="110420" custScaleY="133642" custLinFactNeighborX="8448" custLinFactNeighborY="-4168">
        <dgm:presLayoutVars>
          <dgm:bulletEnabled val="1"/>
        </dgm:presLayoutVars>
      </dgm:prSet>
      <dgm:spPr/>
    </dgm:pt>
    <dgm:pt modelId="{863C18EB-B706-47C2-87B7-446B90F60584}" type="pres">
      <dgm:prSet presAssocID="{A4F6F8A2-7EB8-4BC3-9751-0C7228A8DC16}" presName="Name13" presStyleLbl="parChTrans1D2" presStyleIdx="4" presStyleCnt="5"/>
      <dgm:spPr/>
    </dgm:pt>
    <dgm:pt modelId="{2F87A2A4-B9B3-4061-8042-7039D43C2B3B}" type="pres">
      <dgm:prSet presAssocID="{15C8E23D-6AB0-400B-AF07-F31299AD8938}" presName="childText" presStyleLbl="bgAcc1" presStyleIdx="4" presStyleCnt="5" custScaleX="110420" custScaleY="135769" custLinFactNeighborX="7522" custLinFactNeighborY="1390">
        <dgm:presLayoutVars>
          <dgm:bulletEnabled val="1"/>
        </dgm:presLayoutVars>
      </dgm:prSet>
      <dgm:spPr/>
    </dgm:pt>
  </dgm:ptLst>
  <dgm:cxnLst>
    <dgm:cxn modelId="{F0845904-09BD-4ABD-9B52-3346454630D7}" type="presOf" srcId="{BC37F489-03FF-4046-8702-AF4B7E495F23}" destId="{157737B9-8D17-47FB-AB40-C294DBC47A51}" srcOrd="0" destOrd="0" presId="urn:microsoft.com/office/officeart/2005/8/layout/hierarchy3"/>
    <dgm:cxn modelId="{6349720C-F636-4DE8-BDFF-6272DCA0EF25}" srcId="{21D4E883-1565-4DD2-AD22-6C5BC8C0A557}" destId="{D113D10C-8F19-46ED-8D66-CCC143EF2BD3}" srcOrd="2" destOrd="0" parTransId="{7792F54F-77C7-4F36-8B1B-249AB3984BC1}" sibTransId="{C93CAE2C-EB9F-4114-A938-CA920D117FC9}"/>
    <dgm:cxn modelId="{16B38110-550D-46E0-BB10-02B0BE36C1BE}" type="presOf" srcId="{21D4E883-1565-4DD2-AD22-6C5BC8C0A557}" destId="{011E1394-9F17-46B4-89C2-22590957CC7C}" srcOrd="1" destOrd="0" presId="urn:microsoft.com/office/officeart/2005/8/layout/hierarchy3"/>
    <dgm:cxn modelId="{7ADF5114-75FC-4B34-B398-B21B82D38DD0}" type="presOf" srcId="{F9369349-8CE8-4C8C-9FA2-BF30EDA567A8}" destId="{EC7FB95B-98BE-4322-9732-E91312440C42}" srcOrd="0" destOrd="0" presId="urn:microsoft.com/office/officeart/2005/8/layout/hierarchy3"/>
    <dgm:cxn modelId="{7D180918-C3C4-4B80-B34F-EA72B244600D}" srcId="{21D4E883-1565-4DD2-AD22-6C5BC8C0A557}" destId="{F9369349-8CE8-4C8C-9FA2-BF30EDA567A8}" srcOrd="1" destOrd="0" parTransId="{32915371-D861-46C2-A60A-89E3F03D4EAB}" sibTransId="{1595CB4E-4567-4E42-B5E3-0EEC9CEC6377}"/>
    <dgm:cxn modelId="{C768761C-19C7-42E9-A21F-90C875FF6B26}" type="presOf" srcId="{D9FF49C8-78A2-41BD-95AB-BBB00E48386B}" destId="{F1BF4F20-BDDC-47C3-B691-4E8652E763D0}" srcOrd="0" destOrd="0" presId="urn:microsoft.com/office/officeart/2005/8/layout/hierarchy3"/>
    <dgm:cxn modelId="{485E1D30-7797-4E7E-9B2E-FA7F47D278DA}" type="presOf" srcId="{D9FF49C8-78A2-41BD-95AB-BBB00E48386B}" destId="{72CE5370-0717-4169-8F7B-9380FA779569}" srcOrd="1" destOrd="0" presId="urn:microsoft.com/office/officeart/2005/8/layout/hierarchy3"/>
    <dgm:cxn modelId="{399DDA3E-A232-4155-AAF5-FE39528193EE}" type="presOf" srcId="{15C8E23D-6AB0-400B-AF07-F31299AD8938}" destId="{2F87A2A4-B9B3-4061-8042-7039D43C2B3B}" srcOrd="0" destOrd="0" presId="urn:microsoft.com/office/officeart/2005/8/layout/hierarchy3"/>
    <dgm:cxn modelId="{3B913347-5FD8-4B61-A157-5350C6A1EADF}" srcId="{21D4E883-1565-4DD2-AD22-6C5BC8C0A557}" destId="{9BB9B73C-0D0C-4040-AE90-452A0A4AD420}" srcOrd="0" destOrd="0" parTransId="{BC37F489-03FF-4046-8702-AF4B7E495F23}" sibTransId="{224E5543-6DA9-4092-9A83-FD761DE02E87}"/>
    <dgm:cxn modelId="{5E404E6B-BDDC-4A55-B886-48DA2C61101A}" type="presOf" srcId="{9BB9B73C-0D0C-4040-AE90-452A0A4AD420}" destId="{1A08A1E4-75FF-4F43-8776-F16223143602}" srcOrd="0" destOrd="0" presId="urn:microsoft.com/office/officeart/2005/8/layout/hierarchy3"/>
    <dgm:cxn modelId="{841BA376-8A97-4704-A219-AFA6A83833DA}" type="presOf" srcId="{21D4E883-1565-4DD2-AD22-6C5BC8C0A557}" destId="{C3727D9D-D624-42A2-98EA-10771BDABAE9}" srcOrd="0" destOrd="0" presId="urn:microsoft.com/office/officeart/2005/8/layout/hierarchy3"/>
    <dgm:cxn modelId="{AF651459-A53F-428B-992A-01737301E1CD}" type="presOf" srcId="{7792F54F-77C7-4F36-8B1B-249AB3984BC1}" destId="{5B218C93-6E12-4C82-B183-B4A72378AFF9}" srcOrd="0" destOrd="0" presId="urn:microsoft.com/office/officeart/2005/8/layout/hierarchy3"/>
    <dgm:cxn modelId="{F5161381-1628-404C-BA4F-F5E92DC8FB21}" type="presOf" srcId="{A4F6F8A2-7EB8-4BC3-9751-0C7228A8DC16}" destId="{863C18EB-B706-47C2-87B7-446B90F60584}" srcOrd="0" destOrd="0" presId="urn:microsoft.com/office/officeart/2005/8/layout/hierarchy3"/>
    <dgm:cxn modelId="{EAD46D82-EE8F-423F-9165-C0A01CA98AC8}" type="presOf" srcId="{4C60E470-B7BB-4665-92A1-144C60CA97C0}" destId="{394281FB-F483-4CFC-9878-30D8EB35D945}" srcOrd="0" destOrd="0" presId="urn:microsoft.com/office/officeart/2005/8/layout/hierarchy3"/>
    <dgm:cxn modelId="{102CCB8A-57EF-41CA-8A0B-EA0DAC55D95D}" srcId="{973B51C6-3286-4B71-82BA-87B35DB79A4C}" destId="{21D4E883-1565-4DD2-AD22-6C5BC8C0A557}" srcOrd="0" destOrd="0" parTransId="{8A33106C-B102-42B8-A9E1-C70ADDD730B3}" sibTransId="{8446C493-F09D-4D5C-85D5-9F2D2BBC9945}"/>
    <dgm:cxn modelId="{1DE06F8F-8CBC-4B29-B65E-DCC768C4B6C0}" type="presOf" srcId="{F310D518-4D05-40C4-9179-5A3C4525A9DB}" destId="{03178928-5726-4982-A4CC-CB4C3ABEA713}" srcOrd="0" destOrd="0" presId="urn:microsoft.com/office/officeart/2005/8/layout/hierarchy3"/>
    <dgm:cxn modelId="{B27B6B95-28EE-4B43-AF1A-8FF08A5E8359}" type="presOf" srcId="{32915371-D861-46C2-A60A-89E3F03D4EAB}" destId="{3DCF4118-85BA-4068-A071-D81B09186FAE}" srcOrd="0" destOrd="0" presId="urn:microsoft.com/office/officeart/2005/8/layout/hierarchy3"/>
    <dgm:cxn modelId="{784A1496-2F2A-4A74-9769-B5023796D0B7}" srcId="{D9FF49C8-78A2-41BD-95AB-BBB00E48386B}" destId="{F310D518-4D05-40C4-9179-5A3C4525A9DB}" srcOrd="0" destOrd="0" parTransId="{4C60E470-B7BB-4665-92A1-144C60CA97C0}" sibTransId="{BEC27239-5D68-4FBE-86A5-F3C94C05010C}"/>
    <dgm:cxn modelId="{2FF8B996-7DFA-49DF-A0FB-B5933D0E608D}" type="presOf" srcId="{D113D10C-8F19-46ED-8D66-CCC143EF2BD3}" destId="{EE728ADE-1B86-4C9E-96A9-31E35036C6A4}" srcOrd="0" destOrd="0" presId="urn:microsoft.com/office/officeart/2005/8/layout/hierarchy3"/>
    <dgm:cxn modelId="{03D164D9-F721-48F3-B80C-C02A542F5C27}" srcId="{973B51C6-3286-4B71-82BA-87B35DB79A4C}" destId="{D9FF49C8-78A2-41BD-95AB-BBB00E48386B}" srcOrd="1" destOrd="0" parTransId="{940C06B9-DD39-4CC7-9DD6-8DB20721C9AB}" sibTransId="{0BA6B751-26C1-44A1-8B9F-3DC56BA7141C}"/>
    <dgm:cxn modelId="{73D57FED-CFF5-4448-BEDD-182900476972}" srcId="{D9FF49C8-78A2-41BD-95AB-BBB00E48386B}" destId="{15C8E23D-6AB0-400B-AF07-F31299AD8938}" srcOrd="1" destOrd="0" parTransId="{A4F6F8A2-7EB8-4BC3-9751-0C7228A8DC16}" sibTransId="{6A36C757-AA00-47E0-A228-29880F582479}"/>
    <dgm:cxn modelId="{E331DEEE-CF0E-434D-970F-2F29FFBB1AE6}" type="presOf" srcId="{973B51C6-3286-4B71-82BA-87B35DB79A4C}" destId="{DE17EA11-A921-409D-8032-D115EC0C233B}" srcOrd="0" destOrd="0" presId="urn:microsoft.com/office/officeart/2005/8/layout/hierarchy3"/>
    <dgm:cxn modelId="{2184F610-8BD8-459A-A6C6-C0434C8049F7}" type="presParOf" srcId="{DE17EA11-A921-409D-8032-D115EC0C233B}" destId="{3392D113-0A7E-4D88-9323-4E227BC777F7}" srcOrd="0" destOrd="0" presId="urn:microsoft.com/office/officeart/2005/8/layout/hierarchy3"/>
    <dgm:cxn modelId="{8E051432-1ACA-48A3-9220-DD31D843A2B1}" type="presParOf" srcId="{3392D113-0A7E-4D88-9323-4E227BC777F7}" destId="{4A801FC0-A564-4116-A585-BFBC9577650A}" srcOrd="0" destOrd="0" presId="urn:microsoft.com/office/officeart/2005/8/layout/hierarchy3"/>
    <dgm:cxn modelId="{83380895-178C-47A1-9888-F33273AC46A5}" type="presParOf" srcId="{4A801FC0-A564-4116-A585-BFBC9577650A}" destId="{C3727D9D-D624-42A2-98EA-10771BDABAE9}" srcOrd="0" destOrd="0" presId="urn:microsoft.com/office/officeart/2005/8/layout/hierarchy3"/>
    <dgm:cxn modelId="{22D4F90E-A3A6-4EE7-8D31-CAAFFE7E744C}" type="presParOf" srcId="{4A801FC0-A564-4116-A585-BFBC9577650A}" destId="{011E1394-9F17-46B4-89C2-22590957CC7C}" srcOrd="1" destOrd="0" presId="urn:microsoft.com/office/officeart/2005/8/layout/hierarchy3"/>
    <dgm:cxn modelId="{8B3BD941-54AD-4FF5-817A-CC9EFB2D0187}" type="presParOf" srcId="{3392D113-0A7E-4D88-9323-4E227BC777F7}" destId="{C2C85BA8-BEF6-4AD2-A2BE-B33BF151AD46}" srcOrd="1" destOrd="0" presId="urn:microsoft.com/office/officeart/2005/8/layout/hierarchy3"/>
    <dgm:cxn modelId="{3FF37D36-ED5D-44D1-B98B-32E9AADDB200}" type="presParOf" srcId="{C2C85BA8-BEF6-4AD2-A2BE-B33BF151AD46}" destId="{157737B9-8D17-47FB-AB40-C294DBC47A51}" srcOrd="0" destOrd="0" presId="urn:microsoft.com/office/officeart/2005/8/layout/hierarchy3"/>
    <dgm:cxn modelId="{F08C48E9-98EF-410D-9190-F9B5CFF70BBE}" type="presParOf" srcId="{C2C85BA8-BEF6-4AD2-A2BE-B33BF151AD46}" destId="{1A08A1E4-75FF-4F43-8776-F16223143602}" srcOrd="1" destOrd="0" presId="urn:microsoft.com/office/officeart/2005/8/layout/hierarchy3"/>
    <dgm:cxn modelId="{974FBA2E-6299-4C08-B0FD-01C7A3A3AA73}" type="presParOf" srcId="{C2C85BA8-BEF6-4AD2-A2BE-B33BF151AD46}" destId="{3DCF4118-85BA-4068-A071-D81B09186FAE}" srcOrd="2" destOrd="0" presId="urn:microsoft.com/office/officeart/2005/8/layout/hierarchy3"/>
    <dgm:cxn modelId="{8132CBFA-5039-4AE5-9D1B-9B1C8295860C}" type="presParOf" srcId="{C2C85BA8-BEF6-4AD2-A2BE-B33BF151AD46}" destId="{EC7FB95B-98BE-4322-9732-E91312440C42}" srcOrd="3" destOrd="0" presId="urn:microsoft.com/office/officeart/2005/8/layout/hierarchy3"/>
    <dgm:cxn modelId="{9A0FDF5F-E378-4121-9577-6B85968459EF}" type="presParOf" srcId="{C2C85BA8-BEF6-4AD2-A2BE-B33BF151AD46}" destId="{5B218C93-6E12-4C82-B183-B4A72378AFF9}" srcOrd="4" destOrd="0" presId="urn:microsoft.com/office/officeart/2005/8/layout/hierarchy3"/>
    <dgm:cxn modelId="{15ABC998-1231-4AC6-9542-50768DB3AAD6}" type="presParOf" srcId="{C2C85BA8-BEF6-4AD2-A2BE-B33BF151AD46}" destId="{EE728ADE-1B86-4C9E-96A9-31E35036C6A4}" srcOrd="5" destOrd="0" presId="urn:microsoft.com/office/officeart/2005/8/layout/hierarchy3"/>
    <dgm:cxn modelId="{2B262E27-0FD7-407B-ACFE-E03B794CA6BA}" type="presParOf" srcId="{DE17EA11-A921-409D-8032-D115EC0C233B}" destId="{F7234EB4-2680-4515-B044-EE86810BB213}" srcOrd="1" destOrd="0" presId="urn:microsoft.com/office/officeart/2005/8/layout/hierarchy3"/>
    <dgm:cxn modelId="{20A3B932-3E7C-4953-BC40-9A1D1B2545FB}" type="presParOf" srcId="{F7234EB4-2680-4515-B044-EE86810BB213}" destId="{B7624629-EA39-43D7-8E37-CE4A7DCBA914}" srcOrd="0" destOrd="0" presId="urn:microsoft.com/office/officeart/2005/8/layout/hierarchy3"/>
    <dgm:cxn modelId="{2D562FD4-7897-4494-84B8-58E9BE79FB2A}" type="presParOf" srcId="{B7624629-EA39-43D7-8E37-CE4A7DCBA914}" destId="{F1BF4F20-BDDC-47C3-B691-4E8652E763D0}" srcOrd="0" destOrd="0" presId="urn:microsoft.com/office/officeart/2005/8/layout/hierarchy3"/>
    <dgm:cxn modelId="{34C26453-B233-4678-97B7-6AB53C8A164D}" type="presParOf" srcId="{B7624629-EA39-43D7-8E37-CE4A7DCBA914}" destId="{72CE5370-0717-4169-8F7B-9380FA779569}" srcOrd="1" destOrd="0" presId="urn:microsoft.com/office/officeart/2005/8/layout/hierarchy3"/>
    <dgm:cxn modelId="{2F5A149B-E900-402A-83AA-E64E99B1A469}" type="presParOf" srcId="{F7234EB4-2680-4515-B044-EE86810BB213}" destId="{9E8111A3-4494-4322-9822-B9E1D514298E}" srcOrd="1" destOrd="0" presId="urn:microsoft.com/office/officeart/2005/8/layout/hierarchy3"/>
    <dgm:cxn modelId="{AEE76BE1-C571-416F-BB26-E4410FD66128}" type="presParOf" srcId="{9E8111A3-4494-4322-9822-B9E1D514298E}" destId="{394281FB-F483-4CFC-9878-30D8EB35D945}" srcOrd="0" destOrd="0" presId="urn:microsoft.com/office/officeart/2005/8/layout/hierarchy3"/>
    <dgm:cxn modelId="{8704AF42-371C-46F4-95BF-D1CA19430700}" type="presParOf" srcId="{9E8111A3-4494-4322-9822-B9E1D514298E}" destId="{03178928-5726-4982-A4CC-CB4C3ABEA713}" srcOrd="1" destOrd="0" presId="urn:microsoft.com/office/officeart/2005/8/layout/hierarchy3"/>
    <dgm:cxn modelId="{CA3BF439-B018-4FBD-AA3D-4FC9C05E4992}" type="presParOf" srcId="{9E8111A3-4494-4322-9822-B9E1D514298E}" destId="{863C18EB-B706-47C2-87B7-446B90F60584}" srcOrd="2" destOrd="0" presId="urn:microsoft.com/office/officeart/2005/8/layout/hierarchy3"/>
    <dgm:cxn modelId="{6111AF39-264A-49A7-91D1-52020B9582B2}" type="presParOf" srcId="{9E8111A3-4494-4322-9822-B9E1D514298E}" destId="{2F87A2A4-B9B3-4061-8042-7039D43C2B3B}" srcOrd="3"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4E9425-E9E7-40EA-A058-936DCC670183}">
      <dsp:nvSpPr>
        <dsp:cNvPr id="0" name=""/>
        <dsp:cNvSpPr/>
      </dsp:nvSpPr>
      <dsp:spPr>
        <a:xfrm>
          <a:off x="563461" y="1436179"/>
          <a:ext cx="1596783" cy="152744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CA" sz="6500" kern="1200" dirty="0"/>
            <a:t>.</a:t>
          </a:r>
          <a:endParaRPr lang="en-US" sz="6500" kern="1200" dirty="0"/>
        </a:p>
      </dsp:txBody>
      <dsp:txXfrm>
        <a:off x="797304" y="1659868"/>
        <a:ext cx="1129097" cy="1080065"/>
      </dsp:txXfrm>
    </dsp:sp>
    <dsp:sp modelId="{ADE00873-48AD-4949-AFFA-E6F9D35B8333}">
      <dsp:nvSpPr>
        <dsp:cNvPr id="0" name=""/>
        <dsp:cNvSpPr/>
      </dsp:nvSpPr>
      <dsp:spPr>
        <a:xfrm>
          <a:off x="-393043" y="463376"/>
          <a:ext cx="3334496" cy="3476176"/>
        </a:xfrm>
        <a:prstGeom prst="blockArc">
          <a:avLst>
            <a:gd name="adj1" fmla="val 17747832"/>
            <a:gd name="adj2" fmla="val 3872736"/>
            <a:gd name="adj3" fmla="val 558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E7846F-E976-4A17-AB3C-C9C919584E63}">
      <dsp:nvSpPr>
        <dsp:cNvPr id="0" name=""/>
        <dsp:cNvSpPr/>
      </dsp:nvSpPr>
      <dsp:spPr>
        <a:xfrm>
          <a:off x="2350171" y="978978"/>
          <a:ext cx="886190" cy="886425"/>
        </a:xfrm>
        <a:prstGeom prst="ellipse">
          <a:avLst/>
        </a:prstGeom>
        <a:blipFill>
          <a:blip xmlns:r="http://schemas.openxmlformats.org/officeDocument/2006/relationships" r:embed="rId1">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41528B-889D-4F71-936E-D9EB8A45634F}">
      <dsp:nvSpPr>
        <dsp:cNvPr id="0" name=""/>
        <dsp:cNvSpPr/>
      </dsp:nvSpPr>
      <dsp:spPr>
        <a:xfrm>
          <a:off x="3310320" y="902782"/>
          <a:ext cx="1530625" cy="1126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l" defTabSz="800100">
            <a:lnSpc>
              <a:spcPct val="90000"/>
            </a:lnSpc>
            <a:spcBef>
              <a:spcPct val="0"/>
            </a:spcBef>
            <a:spcAft>
              <a:spcPct val="10000"/>
            </a:spcAft>
            <a:buNone/>
          </a:pPr>
          <a:r>
            <a:rPr lang="en-CA" sz="1800" kern="1200" dirty="0"/>
            <a:t>Limited </a:t>
          </a:r>
          <a:r>
            <a:rPr lang="en-CA" sz="1800" b="1" kern="1200" dirty="0">
              <a:solidFill>
                <a:srgbClr val="FF0000"/>
              </a:solidFill>
            </a:rPr>
            <a:t>AWARENESS</a:t>
          </a:r>
          <a:r>
            <a:rPr lang="en-CA" sz="1800" kern="1200" dirty="0"/>
            <a:t> of resources</a:t>
          </a:r>
          <a:endParaRPr lang="en-US" sz="1800" kern="1200" dirty="0"/>
        </a:p>
      </dsp:txBody>
      <dsp:txXfrm>
        <a:off x="3310320" y="902782"/>
        <a:ext cx="1530625" cy="1126243"/>
      </dsp:txXfrm>
    </dsp:sp>
    <dsp:sp modelId="{67B3CF78-6F03-4599-8A67-458120A5A125}">
      <dsp:nvSpPr>
        <dsp:cNvPr id="0" name=""/>
        <dsp:cNvSpPr/>
      </dsp:nvSpPr>
      <dsp:spPr>
        <a:xfrm>
          <a:off x="2350171" y="2350580"/>
          <a:ext cx="886190" cy="886425"/>
        </a:xfrm>
        <a:prstGeom prst="ellipse">
          <a:avLst/>
        </a:prstGeom>
        <a:blipFill>
          <a:blip xmlns:r="http://schemas.openxmlformats.org/officeDocument/2006/relationships" r:embed="rId2">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A4CFC8-90CF-451F-AAEB-23B322A53953}">
      <dsp:nvSpPr>
        <dsp:cNvPr id="0" name=""/>
        <dsp:cNvSpPr/>
      </dsp:nvSpPr>
      <dsp:spPr>
        <a:xfrm>
          <a:off x="3218815" y="2279382"/>
          <a:ext cx="1713637" cy="1137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l" defTabSz="800100">
            <a:lnSpc>
              <a:spcPct val="90000"/>
            </a:lnSpc>
            <a:spcBef>
              <a:spcPct val="0"/>
            </a:spcBef>
            <a:spcAft>
              <a:spcPct val="10000"/>
            </a:spcAft>
            <a:buNone/>
          </a:pPr>
          <a:r>
            <a:rPr lang="en-CA" sz="1800" kern="1200" dirty="0"/>
            <a:t>Limited </a:t>
          </a:r>
          <a:r>
            <a:rPr lang="en-CA" sz="1800" b="1" kern="1200" dirty="0">
              <a:solidFill>
                <a:srgbClr val="FF0000"/>
              </a:solidFill>
            </a:rPr>
            <a:t>TIME</a:t>
          </a:r>
        </a:p>
        <a:p>
          <a:pPr marL="0" lvl="0" indent="0" algn="l" defTabSz="800100">
            <a:lnSpc>
              <a:spcPct val="90000"/>
            </a:lnSpc>
            <a:spcBef>
              <a:spcPct val="0"/>
            </a:spcBef>
            <a:spcAft>
              <a:spcPct val="10000"/>
            </a:spcAft>
            <a:buNone/>
          </a:pPr>
          <a:r>
            <a:rPr lang="en-CA" sz="1800" kern="1200" dirty="0"/>
            <a:t> to share information</a:t>
          </a:r>
          <a:endParaRPr lang="en-US" sz="1800" kern="1200" dirty="0"/>
        </a:p>
      </dsp:txBody>
      <dsp:txXfrm>
        <a:off x="3218815" y="2279382"/>
        <a:ext cx="1713637" cy="11379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5E0E7-64DB-402F-BFED-A8515D5ACF96}">
      <dsp:nvSpPr>
        <dsp:cNvPr id="0" name=""/>
        <dsp:cNvSpPr/>
      </dsp:nvSpPr>
      <dsp:spPr>
        <a:xfrm>
          <a:off x="650599" y="1086062"/>
          <a:ext cx="1771604" cy="16405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CA" sz="6500" kern="1200" dirty="0"/>
            <a:t>.</a:t>
          </a:r>
          <a:endParaRPr lang="en-US" sz="6500" kern="1200" dirty="0"/>
        </a:p>
      </dsp:txBody>
      <dsp:txXfrm>
        <a:off x="910044" y="1326318"/>
        <a:ext cx="1252714" cy="1160061"/>
      </dsp:txXfrm>
    </dsp:sp>
    <dsp:sp modelId="{84DBB8FD-0CE2-4F7B-9599-8F031298EFAA}">
      <dsp:nvSpPr>
        <dsp:cNvPr id="0" name=""/>
        <dsp:cNvSpPr/>
      </dsp:nvSpPr>
      <dsp:spPr>
        <a:xfrm>
          <a:off x="-344946" y="-42912"/>
          <a:ext cx="3672023" cy="3828045"/>
        </a:xfrm>
        <a:prstGeom prst="blockArc">
          <a:avLst>
            <a:gd name="adj1" fmla="val 17747832"/>
            <a:gd name="adj2" fmla="val 3872736"/>
            <a:gd name="adj3" fmla="val 558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DC1A57-D7E1-4DB8-970F-CD2113106DBD}">
      <dsp:nvSpPr>
        <dsp:cNvPr id="0" name=""/>
        <dsp:cNvSpPr/>
      </dsp:nvSpPr>
      <dsp:spPr>
        <a:xfrm>
          <a:off x="2592290" y="1317110"/>
          <a:ext cx="975893" cy="976151"/>
        </a:xfrm>
        <a:prstGeom prst="ellipse">
          <a:avLst/>
        </a:prstGeom>
        <a:blipFill>
          <a:blip xmlns:r="http://schemas.openxmlformats.org/officeDocument/2006/relationships" r:embed="rId1">
            <a:extLst/>
          </a:blip>
          <a:srcRect/>
          <a:stretch>
            <a:fillRect l="-9000" r="-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A8E428-EA5A-401E-BADF-872B0BB79AF4}">
      <dsp:nvSpPr>
        <dsp:cNvPr id="0" name=""/>
        <dsp:cNvSpPr/>
      </dsp:nvSpPr>
      <dsp:spPr>
        <a:xfrm>
          <a:off x="3542041" y="1103379"/>
          <a:ext cx="1929093" cy="1504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l" defTabSz="800100">
            <a:lnSpc>
              <a:spcPct val="90000"/>
            </a:lnSpc>
            <a:spcBef>
              <a:spcPct val="0"/>
            </a:spcBef>
            <a:spcAft>
              <a:spcPct val="10000"/>
            </a:spcAft>
            <a:buNone/>
          </a:pPr>
          <a:r>
            <a:rPr lang="en-CA" sz="1800" kern="1200" dirty="0"/>
            <a:t>Limited knowledge to </a:t>
          </a:r>
          <a:r>
            <a:rPr lang="en-CA" sz="1800" b="1" kern="1200" dirty="0">
              <a:solidFill>
                <a:srgbClr val="FF0000"/>
              </a:solidFill>
            </a:rPr>
            <a:t>NAVIGATE</a:t>
          </a:r>
          <a:r>
            <a:rPr lang="en-CA" sz="1800" kern="1200" dirty="0"/>
            <a:t> a complex system</a:t>
          </a:r>
          <a:endParaRPr lang="en-US" sz="1800" kern="1200" dirty="0"/>
        </a:p>
      </dsp:txBody>
      <dsp:txXfrm>
        <a:off x="3542041" y="1103379"/>
        <a:ext cx="1929093" cy="1504438"/>
      </dsp:txXfrm>
    </dsp:sp>
    <dsp:sp modelId="{0FCAE7E5-119C-41A1-A26C-86CED7D46450}">
      <dsp:nvSpPr>
        <dsp:cNvPr id="0" name=""/>
        <dsp:cNvSpPr/>
      </dsp:nvSpPr>
      <dsp:spPr>
        <a:xfrm>
          <a:off x="2336459" y="2700298"/>
          <a:ext cx="975893" cy="976151"/>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2000" b="-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E8CD2C-C222-440B-AE5C-E19FFEB7100A}">
      <dsp:nvSpPr>
        <dsp:cNvPr id="0" name=""/>
        <dsp:cNvSpPr/>
      </dsp:nvSpPr>
      <dsp:spPr>
        <a:xfrm>
          <a:off x="3381307" y="2294423"/>
          <a:ext cx="1841219" cy="1533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l" defTabSz="800100">
            <a:lnSpc>
              <a:spcPct val="90000"/>
            </a:lnSpc>
            <a:spcBef>
              <a:spcPct val="0"/>
            </a:spcBef>
            <a:spcAft>
              <a:spcPct val="10000"/>
            </a:spcAft>
            <a:buNone/>
          </a:pPr>
          <a:r>
            <a:rPr lang="en-CA" sz="1800" kern="1200" dirty="0"/>
            <a:t>Lack of </a:t>
          </a:r>
          <a:r>
            <a:rPr lang="en-CA" sz="1800" b="1" kern="1200" dirty="0">
              <a:solidFill>
                <a:srgbClr val="FF0000"/>
              </a:solidFill>
            </a:rPr>
            <a:t>SUPPORT</a:t>
          </a:r>
          <a:r>
            <a:rPr lang="en-CA" sz="1800" kern="1200" dirty="0"/>
            <a:t> to overcome barriers</a:t>
          </a:r>
          <a:endParaRPr lang="en-US" sz="1800" kern="1200" dirty="0"/>
        </a:p>
      </dsp:txBody>
      <dsp:txXfrm>
        <a:off x="3381307" y="2294423"/>
        <a:ext cx="1841219" cy="15336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25C73D-667A-4E3D-A27D-979549452047}">
      <dsp:nvSpPr>
        <dsp:cNvPr id="0" name=""/>
        <dsp:cNvSpPr/>
      </dsp:nvSpPr>
      <dsp:spPr>
        <a:xfrm>
          <a:off x="0" y="0"/>
          <a:ext cx="2997402" cy="89154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1. </a:t>
          </a:r>
          <a:r>
            <a:rPr lang="en-US" sz="2000" kern="1200" dirty="0"/>
            <a:t>Begin Training</a:t>
          </a:r>
        </a:p>
      </dsp:txBody>
      <dsp:txXfrm>
        <a:off x="26112" y="26112"/>
        <a:ext cx="1931052" cy="839316"/>
      </dsp:txXfrm>
    </dsp:sp>
    <dsp:sp modelId="{37F96882-9FC8-4EEE-991D-6F5B62BFE0DE}">
      <dsp:nvSpPr>
        <dsp:cNvPr id="0" name=""/>
        <dsp:cNvSpPr/>
      </dsp:nvSpPr>
      <dsp:spPr>
        <a:xfrm>
          <a:off x="223832" y="1015365"/>
          <a:ext cx="2997402" cy="89154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2. </a:t>
          </a:r>
          <a:r>
            <a:rPr lang="en-US" sz="2000" kern="1200" dirty="0"/>
            <a:t>Online Modules</a:t>
          </a:r>
        </a:p>
      </dsp:txBody>
      <dsp:txXfrm>
        <a:off x="249944" y="1041477"/>
        <a:ext cx="2141845" cy="839316"/>
      </dsp:txXfrm>
    </dsp:sp>
    <dsp:sp modelId="{7C431660-47CD-4E38-B1FB-2A483577C53C}">
      <dsp:nvSpPr>
        <dsp:cNvPr id="0" name=""/>
        <dsp:cNvSpPr/>
      </dsp:nvSpPr>
      <dsp:spPr>
        <a:xfrm>
          <a:off x="447664" y="2030730"/>
          <a:ext cx="2997402" cy="89154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3. Face to Face</a:t>
          </a:r>
        </a:p>
      </dsp:txBody>
      <dsp:txXfrm>
        <a:off x="473776" y="2056842"/>
        <a:ext cx="2141845" cy="839316"/>
      </dsp:txXfrm>
    </dsp:sp>
    <dsp:sp modelId="{6555FD5E-FFE6-4BDB-BF9F-DEA23DDBE8CD}">
      <dsp:nvSpPr>
        <dsp:cNvPr id="0" name=""/>
        <dsp:cNvSpPr/>
      </dsp:nvSpPr>
      <dsp:spPr>
        <a:xfrm>
          <a:off x="671496" y="3046095"/>
          <a:ext cx="2997402" cy="89154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ts val="0"/>
            </a:spcAft>
            <a:buNone/>
          </a:pPr>
          <a:r>
            <a:rPr lang="en-US" sz="2000" kern="1200" dirty="0"/>
            <a:t>4. Role playing</a:t>
          </a:r>
        </a:p>
      </dsp:txBody>
      <dsp:txXfrm>
        <a:off x="697608" y="3072207"/>
        <a:ext cx="2141845" cy="839316"/>
      </dsp:txXfrm>
    </dsp:sp>
    <dsp:sp modelId="{66B28971-580C-4AE3-89DA-467516BFA150}">
      <dsp:nvSpPr>
        <dsp:cNvPr id="0" name=""/>
        <dsp:cNvSpPr/>
      </dsp:nvSpPr>
      <dsp:spPr>
        <a:xfrm>
          <a:off x="895328" y="4061460"/>
          <a:ext cx="2997402" cy="891540"/>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5. Oversight &amp; Community support</a:t>
          </a:r>
        </a:p>
      </dsp:txBody>
      <dsp:txXfrm>
        <a:off x="921440" y="4087572"/>
        <a:ext cx="2141845" cy="839316"/>
      </dsp:txXfrm>
    </dsp:sp>
    <dsp:sp modelId="{626A9700-C14F-4466-8B9B-23D860139E69}">
      <dsp:nvSpPr>
        <dsp:cNvPr id="0" name=""/>
        <dsp:cNvSpPr/>
      </dsp:nvSpPr>
      <dsp:spPr>
        <a:xfrm>
          <a:off x="2417901" y="651319"/>
          <a:ext cx="579501" cy="579501"/>
        </a:xfrm>
        <a:prstGeom prst="downArrow">
          <a:avLst>
            <a:gd name="adj1" fmla="val 55000"/>
            <a:gd name="adj2" fmla="val 45000"/>
          </a:avLst>
        </a:prstGeom>
        <a:solidFill>
          <a:schemeClr val="bg1">
            <a:lumMod val="75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2548289" y="651319"/>
        <a:ext cx="318725" cy="436075"/>
      </dsp:txXfrm>
    </dsp:sp>
    <dsp:sp modelId="{8901235D-3800-4AB2-9B5F-647040E4D210}">
      <dsp:nvSpPr>
        <dsp:cNvPr id="0" name=""/>
        <dsp:cNvSpPr/>
      </dsp:nvSpPr>
      <dsp:spPr>
        <a:xfrm>
          <a:off x="2641733" y="1666684"/>
          <a:ext cx="579501" cy="579501"/>
        </a:xfrm>
        <a:prstGeom prst="downArrow">
          <a:avLst>
            <a:gd name="adj1" fmla="val 55000"/>
            <a:gd name="adj2" fmla="val 45000"/>
          </a:avLst>
        </a:prstGeom>
        <a:solidFill>
          <a:schemeClr val="bg1">
            <a:lumMod val="75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2772121" y="1666684"/>
        <a:ext cx="318725" cy="436075"/>
      </dsp:txXfrm>
    </dsp:sp>
    <dsp:sp modelId="{69536012-9D17-4C0C-97E8-7D7F93D8A81C}">
      <dsp:nvSpPr>
        <dsp:cNvPr id="0" name=""/>
        <dsp:cNvSpPr/>
      </dsp:nvSpPr>
      <dsp:spPr>
        <a:xfrm>
          <a:off x="2865565" y="2667190"/>
          <a:ext cx="579501" cy="579501"/>
        </a:xfrm>
        <a:prstGeom prst="downArrow">
          <a:avLst>
            <a:gd name="adj1" fmla="val 55000"/>
            <a:gd name="adj2" fmla="val 45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2995953" y="2667190"/>
        <a:ext cx="318725" cy="436075"/>
      </dsp:txXfrm>
    </dsp:sp>
    <dsp:sp modelId="{590D5543-2DD6-4B72-B608-7A37D6562979}">
      <dsp:nvSpPr>
        <dsp:cNvPr id="0" name=""/>
        <dsp:cNvSpPr/>
      </dsp:nvSpPr>
      <dsp:spPr>
        <a:xfrm>
          <a:off x="3089397" y="3692461"/>
          <a:ext cx="579501" cy="579501"/>
        </a:xfrm>
        <a:prstGeom prst="downArrow">
          <a:avLst>
            <a:gd name="adj1" fmla="val 55000"/>
            <a:gd name="adj2" fmla="val 45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3219785" y="3692461"/>
        <a:ext cx="318725" cy="4360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727D9D-D624-42A2-98EA-10771BDABAE9}">
      <dsp:nvSpPr>
        <dsp:cNvPr id="0" name=""/>
        <dsp:cNvSpPr/>
      </dsp:nvSpPr>
      <dsp:spPr>
        <a:xfrm>
          <a:off x="23057" y="30003"/>
          <a:ext cx="2204316" cy="94971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US" sz="2300" kern="1200" dirty="0"/>
            <a:t>    </a:t>
          </a:r>
          <a:r>
            <a:rPr lang="en-US" sz="2000" kern="1200" dirty="0"/>
            <a:t>Navigator   Toolbox</a:t>
          </a:r>
        </a:p>
      </dsp:txBody>
      <dsp:txXfrm>
        <a:off x="50873" y="57819"/>
        <a:ext cx="2148684" cy="894078"/>
      </dsp:txXfrm>
    </dsp:sp>
    <dsp:sp modelId="{157737B9-8D17-47FB-AB40-C294DBC47A51}">
      <dsp:nvSpPr>
        <dsp:cNvPr id="0" name=""/>
        <dsp:cNvSpPr/>
      </dsp:nvSpPr>
      <dsp:spPr>
        <a:xfrm>
          <a:off x="243489" y="979713"/>
          <a:ext cx="199746" cy="582875"/>
        </a:xfrm>
        <a:custGeom>
          <a:avLst/>
          <a:gdLst/>
          <a:ahLst/>
          <a:cxnLst/>
          <a:rect l="0" t="0" r="0" b="0"/>
          <a:pathLst>
            <a:path>
              <a:moveTo>
                <a:pt x="0" y="0"/>
              </a:moveTo>
              <a:lnTo>
                <a:pt x="0" y="582875"/>
              </a:lnTo>
              <a:lnTo>
                <a:pt x="199746" y="582875"/>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08A1E4-75FF-4F43-8776-F16223143602}">
      <dsp:nvSpPr>
        <dsp:cNvPr id="0" name=""/>
        <dsp:cNvSpPr/>
      </dsp:nvSpPr>
      <dsp:spPr>
        <a:xfrm>
          <a:off x="443236" y="1214842"/>
          <a:ext cx="1519536" cy="695491"/>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Info Sheets</a:t>
          </a:r>
        </a:p>
      </dsp:txBody>
      <dsp:txXfrm>
        <a:off x="463606" y="1235212"/>
        <a:ext cx="1478796" cy="654751"/>
      </dsp:txXfrm>
    </dsp:sp>
    <dsp:sp modelId="{3DCF4118-85BA-4068-A071-D81B09186FAE}">
      <dsp:nvSpPr>
        <dsp:cNvPr id="0" name=""/>
        <dsp:cNvSpPr/>
      </dsp:nvSpPr>
      <dsp:spPr>
        <a:xfrm>
          <a:off x="243489" y="979713"/>
          <a:ext cx="199746" cy="1568356"/>
        </a:xfrm>
        <a:custGeom>
          <a:avLst/>
          <a:gdLst/>
          <a:ahLst/>
          <a:cxnLst/>
          <a:rect l="0" t="0" r="0" b="0"/>
          <a:pathLst>
            <a:path>
              <a:moveTo>
                <a:pt x="0" y="0"/>
              </a:moveTo>
              <a:lnTo>
                <a:pt x="0" y="1568356"/>
              </a:lnTo>
              <a:lnTo>
                <a:pt x="199746" y="1568356"/>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7FB95B-98BE-4322-9732-E91312440C42}">
      <dsp:nvSpPr>
        <dsp:cNvPr id="0" name=""/>
        <dsp:cNvSpPr/>
      </dsp:nvSpPr>
      <dsp:spPr>
        <a:xfrm>
          <a:off x="443236" y="2147762"/>
          <a:ext cx="1519536" cy="800615"/>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Learning Resources</a:t>
          </a:r>
        </a:p>
      </dsp:txBody>
      <dsp:txXfrm>
        <a:off x="466685" y="2171211"/>
        <a:ext cx="1472638" cy="753717"/>
      </dsp:txXfrm>
    </dsp:sp>
    <dsp:sp modelId="{5B218C93-6E12-4C82-B183-B4A72378AFF9}">
      <dsp:nvSpPr>
        <dsp:cNvPr id="0" name=""/>
        <dsp:cNvSpPr/>
      </dsp:nvSpPr>
      <dsp:spPr>
        <a:xfrm>
          <a:off x="243489" y="979713"/>
          <a:ext cx="199746" cy="2570647"/>
        </a:xfrm>
        <a:custGeom>
          <a:avLst/>
          <a:gdLst/>
          <a:ahLst/>
          <a:cxnLst/>
          <a:rect l="0" t="0" r="0" b="0"/>
          <a:pathLst>
            <a:path>
              <a:moveTo>
                <a:pt x="0" y="0"/>
              </a:moveTo>
              <a:lnTo>
                <a:pt x="0" y="2570647"/>
              </a:lnTo>
              <a:lnTo>
                <a:pt x="199746" y="2570647"/>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728ADE-1B86-4C9E-96A9-31E35036C6A4}">
      <dsp:nvSpPr>
        <dsp:cNvPr id="0" name=""/>
        <dsp:cNvSpPr/>
      </dsp:nvSpPr>
      <dsp:spPr>
        <a:xfrm>
          <a:off x="443236" y="3185805"/>
          <a:ext cx="1519536" cy="729111"/>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Community Resources</a:t>
          </a:r>
        </a:p>
      </dsp:txBody>
      <dsp:txXfrm>
        <a:off x="464591" y="3207160"/>
        <a:ext cx="1476826" cy="686401"/>
      </dsp:txXfrm>
    </dsp:sp>
    <dsp:sp modelId="{F1BF4F20-BDDC-47C3-B691-4E8652E763D0}">
      <dsp:nvSpPr>
        <dsp:cNvPr id="0" name=""/>
        <dsp:cNvSpPr/>
      </dsp:nvSpPr>
      <dsp:spPr>
        <a:xfrm>
          <a:off x="2683917" y="30003"/>
          <a:ext cx="2227716" cy="94971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Logs</a:t>
          </a:r>
        </a:p>
      </dsp:txBody>
      <dsp:txXfrm>
        <a:off x="2711733" y="57819"/>
        <a:ext cx="2172084" cy="894078"/>
      </dsp:txXfrm>
    </dsp:sp>
    <dsp:sp modelId="{394281FB-F483-4CFC-9878-30D8EB35D945}">
      <dsp:nvSpPr>
        <dsp:cNvPr id="0" name=""/>
        <dsp:cNvSpPr/>
      </dsp:nvSpPr>
      <dsp:spPr>
        <a:xfrm>
          <a:off x="2906688" y="979713"/>
          <a:ext cx="327072" cy="830151"/>
        </a:xfrm>
        <a:custGeom>
          <a:avLst/>
          <a:gdLst/>
          <a:ahLst/>
          <a:cxnLst/>
          <a:rect l="0" t="0" r="0" b="0"/>
          <a:pathLst>
            <a:path>
              <a:moveTo>
                <a:pt x="0" y="0"/>
              </a:moveTo>
              <a:lnTo>
                <a:pt x="0" y="830151"/>
              </a:lnTo>
              <a:lnTo>
                <a:pt x="327072" y="830151"/>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178928-5726-4982-A4CC-CB4C3ABEA713}">
      <dsp:nvSpPr>
        <dsp:cNvPr id="0" name=""/>
        <dsp:cNvSpPr/>
      </dsp:nvSpPr>
      <dsp:spPr>
        <a:xfrm>
          <a:off x="3233761" y="1175259"/>
          <a:ext cx="1677872" cy="1269212"/>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Discussion Board </a:t>
          </a:r>
        </a:p>
        <a:p>
          <a:pPr marL="0" lvl="0" indent="0" algn="ctr" defTabSz="800100">
            <a:lnSpc>
              <a:spcPct val="90000"/>
            </a:lnSpc>
            <a:spcBef>
              <a:spcPct val="0"/>
            </a:spcBef>
            <a:spcAft>
              <a:spcPct val="35000"/>
            </a:spcAft>
            <a:buNone/>
          </a:pPr>
          <a:r>
            <a:rPr lang="en-US" sz="1000" kern="1200" dirty="0"/>
            <a:t>Complete for Modules: </a:t>
          </a:r>
        </a:p>
        <a:p>
          <a:pPr marL="0" lvl="0" indent="0" algn="ctr" defTabSz="800100">
            <a:lnSpc>
              <a:spcPct val="90000"/>
            </a:lnSpc>
            <a:spcBef>
              <a:spcPct val="0"/>
            </a:spcBef>
            <a:spcAft>
              <a:spcPct val="35000"/>
            </a:spcAft>
            <a:buNone/>
          </a:pPr>
          <a:r>
            <a:rPr lang="en-US" sz="1000" u="sng" kern="1200" dirty="0"/>
            <a:t>2, 3, 4, 8, 9, 10</a:t>
          </a:r>
        </a:p>
      </dsp:txBody>
      <dsp:txXfrm>
        <a:off x="3270935" y="1212433"/>
        <a:ext cx="1603524" cy="1194864"/>
      </dsp:txXfrm>
    </dsp:sp>
    <dsp:sp modelId="{863C18EB-B706-47C2-87B7-446B90F60584}">
      <dsp:nvSpPr>
        <dsp:cNvPr id="0" name=""/>
        <dsp:cNvSpPr/>
      </dsp:nvSpPr>
      <dsp:spPr>
        <a:xfrm>
          <a:off x="2906688" y="979713"/>
          <a:ext cx="327072" cy="2399676"/>
        </a:xfrm>
        <a:custGeom>
          <a:avLst/>
          <a:gdLst/>
          <a:ahLst/>
          <a:cxnLst/>
          <a:rect l="0" t="0" r="0" b="0"/>
          <a:pathLst>
            <a:path>
              <a:moveTo>
                <a:pt x="0" y="0"/>
              </a:moveTo>
              <a:lnTo>
                <a:pt x="0" y="2399676"/>
              </a:lnTo>
              <a:lnTo>
                <a:pt x="327072" y="2399676"/>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87A2A4-B9B3-4061-8042-7039D43C2B3B}">
      <dsp:nvSpPr>
        <dsp:cNvPr id="0" name=""/>
        <dsp:cNvSpPr/>
      </dsp:nvSpPr>
      <dsp:spPr>
        <a:xfrm>
          <a:off x="3233761" y="2734683"/>
          <a:ext cx="1677872" cy="1289412"/>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Navigator workbook</a:t>
          </a:r>
        </a:p>
        <a:p>
          <a:pPr marL="0" lvl="0" indent="0" algn="ctr" defTabSz="755650">
            <a:lnSpc>
              <a:spcPct val="90000"/>
            </a:lnSpc>
            <a:spcBef>
              <a:spcPct val="0"/>
            </a:spcBef>
            <a:spcAft>
              <a:spcPct val="35000"/>
            </a:spcAft>
            <a:buNone/>
          </a:pPr>
          <a:r>
            <a:rPr lang="en-US" sz="1000" kern="1200" dirty="0"/>
            <a:t>Complete for Modules: </a:t>
          </a:r>
        </a:p>
        <a:p>
          <a:pPr marL="0" lvl="0" indent="0" algn="ctr" defTabSz="755650">
            <a:lnSpc>
              <a:spcPct val="90000"/>
            </a:lnSpc>
            <a:spcBef>
              <a:spcPct val="0"/>
            </a:spcBef>
            <a:spcAft>
              <a:spcPct val="35000"/>
            </a:spcAft>
            <a:buNone/>
          </a:pPr>
          <a:r>
            <a:rPr lang="en-US" sz="1000" u="sng" kern="1200" dirty="0"/>
            <a:t>1, 2, 3, 6-12</a:t>
          </a:r>
        </a:p>
      </dsp:txBody>
      <dsp:txXfrm>
        <a:off x="3271527" y="2772449"/>
        <a:ext cx="1602340" cy="1213880"/>
      </dsp:txXfrm>
    </dsp:sp>
  </dsp:spTree>
</dsp:drawing>
</file>

<file path=ppt/diagrams/layout1.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A6DA24-52C2-47A1-8067-FBC43EF4D6FA}" type="datetimeFigureOut">
              <a:rPr lang="en-US" smtClean="0"/>
              <a:t>4/5/2018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B7AA56-59B6-40A8-8F8A-597AF5660B54}" type="slidenum">
              <a:rPr lang="en-US" smtClean="0"/>
              <a:t>‹#›</a:t>
            </a:fld>
            <a:endParaRPr lang="en-US"/>
          </a:p>
        </p:txBody>
      </p:sp>
    </p:spTree>
    <p:extLst>
      <p:ext uri="{BB962C8B-B14F-4D97-AF65-F5344CB8AC3E}">
        <p14:creationId xmlns:p14="http://schemas.microsoft.com/office/powerpoint/2010/main" val="2922784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researchprogram.wixsite.com/arcproject"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mailto:DToalSullivan@bruyere.org" TargetMode="Externa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researchprogram.wixsite.com/arcproject"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mailto:DToalSullivan@bruyere.org" TargetMode="Externa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researchprogram.wixsite.com/arcproject"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mailto:DToalSullivan@bruyere.org"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B7AA56-59B6-40A8-8F8A-597AF5660B54}" type="slidenum">
              <a:rPr lang="en-US" smtClean="0"/>
              <a:t>1</a:t>
            </a:fld>
            <a:endParaRPr lang="en-US"/>
          </a:p>
        </p:txBody>
      </p:sp>
    </p:spTree>
    <p:extLst>
      <p:ext uri="{BB962C8B-B14F-4D97-AF65-F5344CB8AC3E}">
        <p14:creationId xmlns:p14="http://schemas.microsoft.com/office/powerpoint/2010/main" val="408178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Curriculum mapping activity was undertaken in which navigator roles in primary care were determined and aligned with key competencies. The applied skills and knowledge related to each competency were then identified with corresponding learning objectives, training content and assessment strategies. </a:t>
            </a:r>
          </a:p>
          <a:p>
            <a:endParaRPr lang="en-CA" dirty="0"/>
          </a:p>
          <a:p>
            <a:r>
              <a:rPr lang="en-CA" dirty="0"/>
              <a:t>Navigator curriculum conceived as an iterative process to ensure constructive alignment.  </a:t>
            </a:r>
            <a:r>
              <a:rPr lang="en-CA" b="1" dirty="0"/>
              <a:t>See slide # 34</a:t>
            </a:r>
            <a:endParaRPr lang="en-US" b="1" dirty="0"/>
          </a:p>
          <a:p>
            <a:endParaRPr lang="en-US" dirty="0"/>
          </a:p>
        </p:txBody>
      </p:sp>
      <p:sp>
        <p:nvSpPr>
          <p:cNvPr id="4" name="Slide Number Placeholder 3"/>
          <p:cNvSpPr>
            <a:spLocks noGrp="1"/>
          </p:cNvSpPr>
          <p:nvPr>
            <p:ph type="sldNum" sz="quarter" idx="10"/>
          </p:nvPr>
        </p:nvSpPr>
        <p:spPr/>
        <p:txBody>
          <a:bodyPr/>
          <a:lstStyle/>
          <a:p>
            <a:fld id="{08B7AA56-59B6-40A8-8F8A-597AF5660B54}" type="slidenum">
              <a:rPr lang="en-US" smtClean="0"/>
              <a:t>11</a:t>
            </a:fld>
            <a:endParaRPr lang="en-US"/>
          </a:p>
        </p:txBody>
      </p:sp>
    </p:spTree>
    <p:extLst>
      <p:ext uri="{BB962C8B-B14F-4D97-AF65-F5344CB8AC3E}">
        <p14:creationId xmlns:p14="http://schemas.microsoft.com/office/powerpoint/2010/main" val="850684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Curriculum planning</a:t>
            </a:r>
            <a:endParaRPr lang="en-US" dirty="0"/>
          </a:p>
          <a:p>
            <a:r>
              <a:rPr lang="en-CA" dirty="0"/>
              <a:t>-Planning by intentions, principles to guide teaching</a:t>
            </a:r>
            <a:endParaRPr lang="en-US" dirty="0"/>
          </a:p>
          <a:p>
            <a:r>
              <a:rPr lang="en-CA" dirty="0"/>
              <a:t>“Recognizes that teaching and learning are not causally related” (Fish &amp; Coles, 2005, p. 71). Knowledge resides in both teacher and learner.</a:t>
            </a:r>
            <a:endParaRPr lang="en-US" dirty="0"/>
          </a:p>
          <a:p>
            <a:r>
              <a:rPr lang="en-CA" dirty="0"/>
              <a:t> While there may be shared goals, learners will also develop own goals of learning. </a:t>
            </a:r>
            <a:endParaRPr lang="en-US" dirty="0"/>
          </a:p>
          <a:p>
            <a:r>
              <a:rPr lang="en-CA" dirty="0"/>
              <a:t> </a:t>
            </a:r>
            <a:endParaRPr lang="en-US" dirty="0"/>
          </a:p>
          <a:p>
            <a:r>
              <a:rPr lang="en-CA" dirty="0"/>
              <a:t>Kern et al. state that this is a loop system; meaning evaluation and feedback results (step 6) drive to improve curriculum, learning of participants, and gain support, resources for curriculum. </a:t>
            </a:r>
          </a:p>
          <a:p>
            <a:endParaRPr lang="en-CA" dirty="0"/>
          </a:p>
          <a:p>
            <a:r>
              <a:rPr lang="en-CA" dirty="0"/>
              <a:t>Circle depicts that curriculum development never ends; it evolves based on feedback, larger social political and cultural influences; changing learners. They also advise that we often work on more than one step at a time; progress on one step influences others; this is illustrated by the two-way arrows in the diagram. For example limited resources (step 5) may limit the scope of your objectives (Step 3)</a:t>
            </a:r>
            <a:endParaRPr lang="en-US" dirty="0"/>
          </a:p>
        </p:txBody>
      </p:sp>
      <p:sp>
        <p:nvSpPr>
          <p:cNvPr id="4" name="Slide Number Placeholder 3"/>
          <p:cNvSpPr>
            <a:spLocks noGrp="1"/>
          </p:cNvSpPr>
          <p:nvPr>
            <p:ph type="sldNum" sz="quarter" idx="10"/>
          </p:nvPr>
        </p:nvSpPr>
        <p:spPr/>
        <p:txBody>
          <a:bodyPr/>
          <a:lstStyle/>
          <a:p>
            <a:fld id="{08B7AA56-59B6-40A8-8F8A-597AF5660B54}" type="slidenum">
              <a:rPr lang="en-US" smtClean="0"/>
              <a:t>12</a:t>
            </a:fld>
            <a:endParaRPr lang="en-US"/>
          </a:p>
        </p:txBody>
      </p:sp>
    </p:spTree>
    <p:extLst>
      <p:ext uri="{BB962C8B-B14F-4D97-AF65-F5344CB8AC3E}">
        <p14:creationId xmlns:p14="http://schemas.microsoft.com/office/powerpoint/2010/main" val="622762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B7AA56-59B6-40A8-8F8A-597AF5660B54}" type="slidenum">
              <a:rPr lang="en-US" smtClean="0"/>
              <a:t>13</a:t>
            </a:fld>
            <a:endParaRPr lang="en-US"/>
          </a:p>
        </p:txBody>
      </p:sp>
    </p:spTree>
    <p:extLst>
      <p:ext uri="{BB962C8B-B14F-4D97-AF65-F5344CB8AC3E}">
        <p14:creationId xmlns:p14="http://schemas.microsoft.com/office/powerpoint/2010/main" val="1715375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B7AA56-59B6-40A8-8F8A-597AF5660B54}" type="slidenum">
              <a:rPr lang="en-US" smtClean="0"/>
              <a:t>14</a:t>
            </a:fld>
            <a:endParaRPr lang="en-US"/>
          </a:p>
        </p:txBody>
      </p:sp>
    </p:spTree>
    <p:extLst>
      <p:ext uri="{BB962C8B-B14F-4D97-AF65-F5344CB8AC3E}">
        <p14:creationId xmlns:p14="http://schemas.microsoft.com/office/powerpoint/2010/main" val="1109745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B7AA56-59B6-40A8-8F8A-597AF5660B54}" type="slidenum">
              <a:rPr lang="en-US" smtClean="0"/>
              <a:t>15</a:t>
            </a:fld>
            <a:endParaRPr lang="en-US"/>
          </a:p>
        </p:txBody>
      </p:sp>
    </p:spTree>
    <p:extLst>
      <p:ext uri="{BB962C8B-B14F-4D97-AF65-F5344CB8AC3E}">
        <p14:creationId xmlns:p14="http://schemas.microsoft.com/office/powerpoint/2010/main" val="2383345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Kern et al. (2009)</a:t>
            </a:r>
          </a:p>
          <a:p>
            <a:r>
              <a:rPr lang="en-US" dirty="0"/>
              <a:t>2. Could be surveys or interviews</a:t>
            </a:r>
          </a:p>
          <a:p>
            <a:r>
              <a:rPr lang="en-US" b="1" dirty="0"/>
              <a:t>Research Evidence</a:t>
            </a:r>
          </a:p>
          <a:p>
            <a:r>
              <a:rPr lang="en-US" dirty="0"/>
              <a:t>Critically studied </a:t>
            </a:r>
            <a:r>
              <a:rPr lang="en-CA" dirty="0"/>
              <a:t>the primary care practice setting to understand the complexity of patient care and to prepare learners for navigation in this context. </a:t>
            </a:r>
            <a:endParaRPr lang="en-US" dirty="0"/>
          </a:p>
          <a:p>
            <a:endParaRPr lang="en-US" dirty="0"/>
          </a:p>
          <a:p>
            <a:endParaRPr lang="en-US" dirty="0"/>
          </a:p>
          <a:p>
            <a:r>
              <a:rPr lang="en-US" b="1" dirty="0"/>
              <a:t>LIP Core Team </a:t>
            </a:r>
          </a:p>
          <a:p>
            <a:r>
              <a:rPr lang="en-US" dirty="0"/>
              <a:t>Our LIP was our “Curriculum Committee” which provided expertise in knowing the primary care context (Primary Investigator and members of research team, policy and </a:t>
            </a:r>
            <a:r>
              <a:rPr lang="en-US" dirty="0" err="1"/>
              <a:t>decisi</a:t>
            </a:r>
            <a:r>
              <a:rPr lang="en-US" dirty="0"/>
              <a:t>                                                                                                                                                                                 on-makers), practice (primary care providers), knowledge of the learners (MHNs), lived experience of patients and families (patient partners), and  knowledge of education (research associate). Provided feedback on navigator roles, competencies, learning objectives and educational content. </a:t>
            </a:r>
            <a:r>
              <a:rPr lang="en-CA" dirty="0"/>
              <a:t>Training program graduates: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8B7AA56-59B6-40A8-8F8A-597AF5660B54}" type="slidenum">
              <a:rPr lang="en-US" smtClean="0"/>
              <a:t>16</a:t>
            </a:fld>
            <a:endParaRPr lang="en-US"/>
          </a:p>
        </p:txBody>
      </p:sp>
    </p:spTree>
    <p:extLst>
      <p:ext uri="{BB962C8B-B14F-4D97-AF65-F5344CB8AC3E}">
        <p14:creationId xmlns:p14="http://schemas.microsoft.com/office/powerpoint/2010/main" val="38232362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Kern et al. (2009)</a:t>
            </a:r>
          </a:p>
          <a:p>
            <a:r>
              <a:rPr lang="en-US" dirty="0"/>
              <a:t>2. Could be surveys or interviews</a:t>
            </a:r>
          </a:p>
          <a:p>
            <a:endParaRPr lang="en-US" dirty="0"/>
          </a:p>
        </p:txBody>
      </p:sp>
      <p:sp>
        <p:nvSpPr>
          <p:cNvPr id="4" name="Slide Number Placeholder 3"/>
          <p:cNvSpPr>
            <a:spLocks noGrp="1"/>
          </p:cNvSpPr>
          <p:nvPr>
            <p:ph type="sldNum" sz="quarter" idx="10"/>
          </p:nvPr>
        </p:nvSpPr>
        <p:spPr/>
        <p:txBody>
          <a:bodyPr/>
          <a:lstStyle/>
          <a:p>
            <a:fld id="{08B7AA56-59B6-40A8-8F8A-597AF5660B54}" type="slidenum">
              <a:rPr lang="en-US" smtClean="0"/>
              <a:t>17</a:t>
            </a:fld>
            <a:endParaRPr lang="en-US"/>
          </a:p>
        </p:txBody>
      </p:sp>
    </p:spTree>
    <p:extLst>
      <p:ext uri="{BB962C8B-B14F-4D97-AF65-F5344CB8AC3E}">
        <p14:creationId xmlns:p14="http://schemas.microsoft.com/office/powerpoint/2010/main" val="3823236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t>The learner-centred curriculum is founded in humanistic and sociocultural theories of learning with main tenets as: authentic problem-centred practice, agency of the learner and self-directedness, experiential, participatory and collaborative learning, critical thinking, peer mentorship. </a:t>
            </a:r>
            <a:endParaRPr lang="en-US" dirty="0"/>
          </a:p>
          <a:p>
            <a:endParaRPr lang="en-CA" dirty="0"/>
          </a:p>
          <a:p>
            <a:r>
              <a:rPr lang="en-CA" dirty="0"/>
              <a:t>Based on the above identified goal and the required competencies for each navigator role, a theoretical foundation was chosen for the training program which was consistent with the patient-</a:t>
            </a:r>
            <a:r>
              <a:rPr lang="en-CA" dirty="0" err="1"/>
              <a:t>centredness</a:t>
            </a:r>
            <a:r>
              <a:rPr lang="en-CA" dirty="0"/>
              <a:t> and the social interaction, problem-oriented approach to helping others which is essential to patient navigation. </a:t>
            </a:r>
          </a:p>
          <a:p>
            <a:endParaRPr lang="en-CA" dirty="0"/>
          </a:p>
          <a:p>
            <a:r>
              <a:rPr lang="en-CA" dirty="0"/>
              <a:t>Social constructivism (</a:t>
            </a:r>
            <a:r>
              <a:rPr lang="en-US" dirty="0" err="1"/>
              <a:t>Braungart</a:t>
            </a:r>
            <a:r>
              <a:rPr lang="en-US" dirty="0"/>
              <a:t> &amp; </a:t>
            </a:r>
            <a:r>
              <a:rPr lang="en-US" dirty="0" err="1"/>
              <a:t>Braungart</a:t>
            </a:r>
            <a:r>
              <a:rPr lang="en-US" dirty="0"/>
              <a:t>, 2007) </a:t>
            </a:r>
            <a:r>
              <a:rPr lang="en-CA" dirty="0"/>
              <a:t>acknowledges that factors such as culture, social support, previous experiences, and the person’s life situation influences their knowledge, emotions and how they respond to a situation (</a:t>
            </a:r>
            <a:r>
              <a:rPr lang="en-CA" dirty="0" err="1"/>
              <a:t>e.g</a:t>
            </a:r>
            <a:r>
              <a:rPr lang="en-CA" dirty="0"/>
              <a:t> health problem).</a:t>
            </a:r>
            <a:endParaRPr lang="en-US" dirty="0"/>
          </a:p>
        </p:txBody>
      </p:sp>
      <p:sp>
        <p:nvSpPr>
          <p:cNvPr id="4" name="Slide Number Placeholder 3"/>
          <p:cNvSpPr>
            <a:spLocks noGrp="1"/>
          </p:cNvSpPr>
          <p:nvPr>
            <p:ph type="sldNum" sz="quarter" idx="10"/>
          </p:nvPr>
        </p:nvSpPr>
        <p:spPr/>
        <p:txBody>
          <a:bodyPr/>
          <a:lstStyle/>
          <a:p>
            <a:fld id="{08B7AA56-59B6-40A8-8F8A-597AF5660B54}" type="slidenum">
              <a:rPr lang="en-US" smtClean="0"/>
              <a:t>18</a:t>
            </a:fld>
            <a:endParaRPr lang="en-US"/>
          </a:p>
        </p:txBody>
      </p:sp>
    </p:spTree>
    <p:extLst>
      <p:ext uri="{BB962C8B-B14F-4D97-AF65-F5344CB8AC3E}">
        <p14:creationId xmlns:p14="http://schemas.microsoft.com/office/powerpoint/2010/main" val="40649001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B7AA56-59B6-40A8-8F8A-597AF5660B54}" type="slidenum">
              <a:rPr lang="en-US" smtClean="0"/>
              <a:t>19</a:t>
            </a:fld>
            <a:endParaRPr lang="en-US"/>
          </a:p>
        </p:txBody>
      </p:sp>
    </p:spTree>
    <p:extLst>
      <p:ext uri="{BB962C8B-B14F-4D97-AF65-F5344CB8AC3E}">
        <p14:creationId xmlns:p14="http://schemas.microsoft.com/office/powerpoint/2010/main" val="4273770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Online training is the foundation for the subsequent sessions and is therefore completed first, followed by the F2F sessions. Community mentorship is provided by experienced Multicultural Health Navigators at Somerset West Community Health Centre (SWCHC) for the duration of the time the ARC Patient Navigator is working in the primary care practice. </a:t>
            </a:r>
          </a:p>
          <a:p>
            <a:endParaRPr lang="en-CA" dirty="0"/>
          </a:p>
          <a:p>
            <a:r>
              <a:rPr lang="en-CA" dirty="0"/>
              <a:t>12 Online modules=expected time for completion: 12 hours</a:t>
            </a:r>
            <a:endParaRPr lang="en-US" dirty="0"/>
          </a:p>
          <a:p>
            <a:r>
              <a:rPr lang="en-CA" dirty="0"/>
              <a:t>F2F=13 hours</a:t>
            </a:r>
            <a:endParaRPr lang="en-US" dirty="0"/>
          </a:p>
          <a:p>
            <a:endParaRPr lang="en-US" dirty="0"/>
          </a:p>
        </p:txBody>
      </p:sp>
      <p:sp>
        <p:nvSpPr>
          <p:cNvPr id="4" name="Slide Number Placeholder 3"/>
          <p:cNvSpPr>
            <a:spLocks noGrp="1"/>
          </p:cNvSpPr>
          <p:nvPr>
            <p:ph type="sldNum" sz="quarter" idx="10"/>
          </p:nvPr>
        </p:nvSpPr>
        <p:spPr/>
        <p:txBody>
          <a:bodyPr/>
          <a:lstStyle/>
          <a:p>
            <a:fld id="{08B7AA56-59B6-40A8-8F8A-597AF5660B54}" type="slidenum">
              <a:rPr lang="en-US" smtClean="0"/>
              <a:t>20</a:t>
            </a:fld>
            <a:endParaRPr lang="en-US"/>
          </a:p>
        </p:txBody>
      </p:sp>
    </p:spTree>
    <p:extLst>
      <p:ext uri="{BB962C8B-B14F-4D97-AF65-F5344CB8AC3E}">
        <p14:creationId xmlns:p14="http://schemas.microsoft.com/office/powerpoint/2010/main" val="4064900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B7AA56-59B6-40A8-8F8A-597AF5660B54}" type="slidenum">
              <a:rPr lang="en-US" smtClean="0"/>
              <a:t>2</a:t>
            </a:fld>
            <a:endParaRPr lang="en-US"/>
          </a:p>
        </p:txBody>
      </p:sp>
    </p:spTree>
    <p:extLst>
      <p:ext uri="{BB962C8B-B14F-4D97-AF65-F5344CB8AC3E}">
        <p14:creationId xmlns:p14="http://schemas.microsoft.com/office/powerpoint/2010/main" val="372009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B7AA56-59B6-40A8-8F8A-597AF5660B54}" type="slidenum">
              <a:rPr lang="en-US" smtClean="0"/>
              <a:t>21</a:t>
            </a:fld>
            <a:endParaRPr lang="en-US"/>
          </a:p>
        </p:txBody>
      </p:sp>
    </p:spTree>
    <p:extLst>
      <p:ext uri="{BB962C8B-B14F-4D97-AF65-F5344CB8AC3E}">
        <p14:creationId xmlns:p14="http://schemas.microsoft.com/office/powerpoint/2010/main" val="12054393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Competence-based Approaches</a:t>
            </a:r>
          </a:p>
          <a:p>
            <a:r>
              <a:rPr lang="en-CA" dirty="0"/>
              <a:t>Health professionals required to be competent in many different domains of practice </a:t>
            </a:r>
          </a:p>
          <a:p>
            <a:r>
              <a:rPr lang="en-CA" dirty="0"/>
              <a:t>Ability to apply scientific knowledge to practice, communicate effectively, present in a professional manner and work collaboratively with colleagues. </a:t>
            </a:r>
            <a:r>
              <a:rPr lang="en-CA" sz="1050" dirty="0"/>
              <a:t>(</a:t>
            </a:r>
            <a:r>
              <a:rPr lang="en-CA" sz="1050" dirty="0" err="1"/>
              <a:t>Kuper</a:t>
            </a:r>
            <a:r>
              <a:rPr lang="en-CA" sz="1050" dirty="0"/>
              <a:t> &amp; </a:t>
            </a:r>
            <a:r>
              <a:rPr lang="en-CA" sz="1050" dirty="0" err="1"/>
              <a:t>D’Eon</a:t>
            </a:r>
            <a:r>
              <a:rPr lang="en-CA" sz="1050" dirty="0"/>
              <a:t>, 2011; Malone &amp; </a:t>
            </a:r>
            <a:r>
              <a:rPr lang="en-CA" sz="1050" dirty="0" err="1"/>
              <a:t>Supri</a:t>
            </a:r>
            <a:r>
              <a:rPr lang="en-CA" sz="1050" dirty="0"/>
              <a:t>, 2010; Royal College of Physicians and Surgeons of Canada, 2015).</a:t>
            </a:r>
          </a:p>
          <a:p>
            <a:endParaRPr lang="en-US" dirty="0"/>
          </a:p>
          <a:p>
            <a:r>
              <a:rPr lang="en-US" dirty="0"/>
              <a:t>Competencies are defined first. A curriculum is then developed based on what is needed for learners to acquire these competencies.</a:t>
            </a:r>
          </a:p>
          <a:p>
            <a:endParaRPr lang="en-US" dirty="0"/>
          </a:p>
          <a:p>
            <a:r>
              <a:rPr lang="en-CA" dirty="0"/>
              <a:t>Competence-based education has been instituted in Canada, US, and the UK as a means to address changes in practice, so that students are required to demonstrate not only the ability to apply scientific knowledge to practice, (rather than memorize facts), but also the scholarly and social competencies needed for practice (Malone &amp; </a:t>
            </a:r>
            <a:r>
              <a:rPr lang="en-CA" dirty="0" err="1"/>
              <a:t>Supri</a:t>
            </a:r>
            <a:r>
              <a:rPr lang="en-CA" dirty="0"/>
              <a:t>, 2010; Royal College of Physicians and Surgeons of Canada, 2015). </a:t>
            </a:r>
          </a:p>
          <a:p>
            <a:endParaRPr lang="en-CA" dirty="0"/>
          </a:p>
          <a:p>
            <a:r>
              <a:rPr lang="en-CA" b="1" dirty="0"/>
              <a:t>Process of competency-based education:</a:t>
            </a:r>
            <a:endParaRPr lang="en-US" dirty="0"/>
          </a:p>
          <a:p>
            <a:pPr lvl="0"/>
            <a:r>
              <a:rPr lang="en-CA" dirty="0"/>
              <a:t>List competencies</a:t>
            </a:r>
            <a:endParaRPr lang="en-US" dirty="0"/>
          </a:p>
          <a:p>
            <a:pPr lvl="0"/>
            <a:r>
              <a:rPr lang="en-CA" dirty="0"/>
              <a:t>Devise training programs to fit these</a:t>
            </a:r>
            <a:endParaRPr lang="en-US" dirty="0"/>
          </a:p>
          <a:p>
            <a:pPr lvl="0"/>
            <a:r>
              <a:rPr lang="en-CA" dirty="0"/>
              <a:t>Use appropriate assessment methods</a:t>
            </a:r>
            <a:endParaRPr lang="en-US" dirty="0"/>
          </a:p>
          <a:p>
            <a:pPr lvl="0"/>
            <a:r>
              <a:rPr lang="en-CA" dirty="0"/>
              <a:t>Determine pass levels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8B7AA56-59B6-40A8-8F8A-597AF5660B54}" type="slidenum">
              <a:rPr lang="en-US" smtClean="0"/>
              <a:t>22</a:t>
            </a:fld>
            <a:endParaRPr lang="en-US"/>
          </a:p>
        </p:txBody>
      </p:sp>
    </p:spTree>
    <p:extLst>
      <p:ext uri="{BB962C8B-B14F-4D97-AF65-F5344CB8AC3E}">
        <p14:creationId xmlns:p14="http://schemas.microsoft.com/office/powerpoint/2010/main" val="3423053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CANMED IS A COMPETENCY FRAMEWORK.</a:t>
            </a:r>
          </a:p>
          <a:p>
            <a:pPr marL="0" indent="0">
              <a:buNone/>
            </a:pPr>
            <a:endParaRPr lang="en-US" dirty="0"/>
          </a:p>
          <a:p>
            <a:pPr marL="0" indent="0">
              <a:buNone/>
            </a:pPr>
            <a:r>
              <a:rPr lang="en-US" dirty="0"/>
              <a:t>ARC Patient N</a:t>
            </a:r>
            <a:r>
              <a:rPr lang="en-CA" dirty="0" err="1"/>
              <a:t>avigator</a:t>
            </a:r>
            <a:r>
              <a:rPr lang="en-CA" dirty="0"/>
              <a:t> competencies informed by </a:t>
            </a:r>
            <a:r>
              <a:rPr lang="en-CA" dirty="0" err="1"/>
              <a:t>CanMEDs</a:t>
            </a:r>
            <a:r>
              <a:rPr lang="en-CA" dirty="0"/>
              <a:t>, other health professional competency frameworks, and </a:t>
            </a:r>
            <a:r>
              <a:rPr lang="en-US" dirty="0"/>
              <a:t>non-clinical navigation competencies. </a:t>
            </a:r>
          </a:p>
          <a:p>
            <a:r>
              <a:rPr lang="en-CA" dirty="0"/>
              <a:t>George Washington University Cancer Institute, 2014; </a:t>
            </a:r>
            <a:r>
              <a:rPr lang="en-US" dirty="0" err="1"/>
              <a:t>Lorhan</a:t>
            </a:r>
            <a:r>
              <a:rPr lang="en-US" dirty="0"/>
              <a:t> et al., 2014; </a:t>
            </a:r>
            <a:r>
              <a:rPr lang="en-CA" dirty="0"/>
              <a:t>Royal College of Physicians and Surgeons of Canada, 2015</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8B7AA56-59B6-40A8-8F8A-597AF5660B54}" type="slidenum">
              <a:rPr lang="en-US" smtClean="0"/>
              <a:t>23</a:t>
            </a:fld>
            <a:endParaRPr lang="en-US"/>
          </a:p>
        </p:txBody>
      </p:sp>
    </p:spTree>
    <p:extLst>
      <p:ext uri="{BB962C8B-B14F-4D97-AF65-F5344CB8AC3E}">
        <p14:creationId xmlns:p14="http://schemas.microsoft.com/office/powerpoint/2010/main" val="16799501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CANMED IS A COMPETENCY FRAMEWORK.</a:t>
            </a:r>
          </a:p>
          <a:p>
            <a:pPr marL="0" indent="0">
              <a:buNone/>
            </a:pPr>
            <a:endParaRPr lang="en-US" dirty="0"/>
          </a:p>
          <a:p>
            <a:pPr marL="0" indent="0">
              <a:buNone/>
            </a:pPr>
            <a:r>
              <a:rPr lang="en-US" dirty="0"/>
              <a:t>ARC Patient N</a:t>
            </a:r>
            <a:r>
              <a:rPr lang="en-CA" dirty="0" err="1"/>
              <a:t>avigator</a:t>
            </a:r>
            <a:r>
              <a:rPr lang="en-CA" dirty="0"/>
              <a:t> competencies informed by </a:t>
            </a:r>
            <a:r>
              <a:rPr lang="en-CA" dirty="0" err="1"/>
              <a:t>CanMEDs</a:t>
            </a:r>
            <a:r>
              <a:rPr lang="en-CA" dirty="0"/>
              <a:t>, other health professional competency frameworks, and </a:t>
            </a:r>
            <a:r>
              <a:rPr lang="en-US" dirty="0"/>
              <a:t>non-clinical navigation competencies. </a:t>
            </a:r>
          </a:p>
          <a:p>
            <a:r>
              <a:rPr lang="en-CA" dirty="0"/>
              <a:t>George Washington University Cancer Institute, 2014; </a:t>
            </a:r>
            <a:r>
              <a:rPr lang="en-US" dirty="0" err="1"/>
              <a:t>Lorhan</a:t>
            </a:r>
            <a:r>
              <a:rPr lang="en-US" dirty="0"/>
              <a:t> et al., 2014; </a:t>
            </a:r>
            <a:r>
              <a:rPr lang="en-CA" dirty="0"/>
              <a:t>Royal College of Physicians and Surgeons of Canada, 2015</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8B7AA56-59B6-40A8-8F8A-597AF5660B54}" type="slidenum">
              <a:rPr lang="en-US" smtClean="0"/>
              <a:t>24</a:t>
            </a:fld>
            <a:endParaRPr lang="en-US"/>
          </a:p>
        </p:txBody>
      </p:sp>
    </p:spTree>
    <p:extLst>
      <p:ext uri="{BB962C8B-B14F-4D97-AF65-F5344CB8AC3E}">
        <p14:creationId xmlns:p14="http://schemas.microsoft.com/office/powerpoint/2010/main" val="16799501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Kern et al. (2009)</a:t>
            </a:r>
          </a:p>
          <a:p>
            <a:r>
              <a:rPr lang="en-US" dirty="0"/>
              <a:t>2. Could be surveys or interviews</a:t>
            </a:r>
          </a:p>
          <a:p>
            <a:endParaRPr lang="en-US" dirty="0"/>
          </a:p>
        </p:txBody>
      </p:sp>
      <p:sp>
        <p:nvSpPr>
          <p:cNvPr id="4" name="Slide Number Placeholder 3"/>
          <p:cNvSpPr>
            <a:spLocks noGrp="1"/>
          </p:cNvSpPr>
          <p:nvPr>
            <p:ph type="sldNum" sz="quarter" idx="10"/>
          </p:nvPr>
        </p:nvSpPr>
        <p:spPr/>
        <p:txBody>
          <a:bodyPr/>
          <a:lstStyle/>
          <a:p>
            <a:fld id="{08B7AA56-59B6-40A8-8F8A-597AF5660B54}" type="slidenum">
              <a:rPr lang="en-US" smtClean="0"/>
              <a:t>25</a:t>
            </a:fld>
            <a:endParaRPr lang="en-US"/>
          </a:p>
        </p:txBody>
      </p:sp>
    </p:spTree>
    <p:extLst>
      <p:ext uri="{BB962C8B-B14F-4D97-AF65-F5344CB8AC3E}">
        <p14:creationId xmlns:p14="http://schemas.microsoft.com/office/powerpoint/2010/main" val="38232362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Kern et al. (2009)</a:t>
            </a:r>
          </a:p>
          <a:p>
            <a:r>
              <a:rPr lang="en-US" dirty="0"/>
              <a:t>2. Could be surveys or interviews</a:t>
            </a:r>
          </a:p>
          <a:p>
            <a:endParaRPr lang="en-US" dirty="0"/>
          </a:p>
        </p:txBody>
      </p:sp>
      <p:sp>
        <p:nvSpPr>
          <p:cNvPr id="4" name="Slide Number Placeholder 3"/>
          <p:cNvSpPr>
            <a:spLocks noGrp="1"/>
          </p:cNvSpPr>
          <p:nvPr>
            <p:ph type="sldNum" sz="quarter" idx="10"/>
          </p:nvPr>
        </p:nvSpPr>
        <p:spPr/>
        <p:txBody>
          <a:bodyPr/>
          <a:lstStyle/>
          <a:p>
            <a:fld id="{08B7AA56-59B6-40A8-8F8A-597AF5660B54}" type="slidenum">
              <a:rPr lang="en-US" smtClean="0"/>
              <a:t>26</a:t>
            </a:fld>
            <a:endParaRPr lang="en-US"/>
          </a:p>
        </p:txBody>
      </p:sp>
    </p:spTree>
    <p:extLst>
      <p:ext uri="{BB962C8B-B14F-4D97-AF65-F5344CB8AC3E}">
        <p14:creationId xmlns:p14="http://schemas.microsoft.com/office/powerpoint/2010/main" val="38232362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B7AA56-59B6-40A8-8F8A-597AF5660B54}" type="slidenum">
              <a:rPr lang="en-US" smtClean="0"/>
              <a:t>27</a:t>
            </a:fld>
            <a:endParaRPr lang="en-US"/>
          </a:p>
        </p:txBody>
      </p:sp>
    </p:spTree>
    <p:extLst>
      <p:ext uri="{BB962C8B-B14F-4D97-AF65-F5344CB8AC3E}">
        <p14:creationId xmlns:p14="http://schemas.microsoft.com/office/powerpoint/2010/main" val="34230534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curriculum was then developed based on what was needed for learners to acquire these competencies. (See column on training content)</a:t>
            </a:r>
            <a:endParaRPr lang="en-US" dirty="0"/>
          </a:p>
        </p:txBody>
      </p:sp>
      <p:sp>
        <p:nvSpPr>
          <p:cNvPr id="4" name="Slide Number Placeholder 3"/>
          <p:cNvSpPr>
            <a:spLocks noGrp="1"/>
          </p:cNvSpPr>
          <p:nvPr>
            <p:ph type="sldNum" sz="quarter" idx="10"/>
          </p:nvPr>
        </p:nvSpPr>
        <p:spPr/>
        <p:txBody>
          <a:bodyPr/>
          <a:lstStyle/>
          <a:p>
            <a:fld id="{08B7AA56-59B6-40A8-8F8A-597AF5660B54}" type="slidenum">
              <a:rPr lang="en-US" smtClean="0"/>
              <a:t>28</a:t>
            </a:fld>
            <a:endParaRPr lang="en-US"/>
          </a:p>
        </p:txBody>
      </p:sp>
    </p:spTree>
    <p:extLst>
      <p:ext uri="{BB962C8B-B14F-4D97-AF65-F5344CB8AC3E}">
        <p14:creationId xmlns:p14="http://schemas.microsoft.com/office/powerpoint/2010/main" val="19063539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Kern et al. (2009)</a:t>
            </a:r>
          </a:p>
          <a:p>
            <a:r>
              <a:rPr lang="en-US" dirty="0"/>
              <a:t>2. Could be surveys or interviews</a:t>
            </a:r>
          </a:p>
          <a:p>
            <a:endParaRPr lang="en-US" dirty="0"/>
          </a:p>
        </p:txBody>
      </p:sp>
      <p:sp>
        <p:nvSpPr>
          <p:cNvPr id="4" name="Slide Number Placeholder 3"/>
          <p:cNvSpPr>
            <a:spLocks noGrp="1"/>
          </p:cNvSpPr>
          <p:nvPr>
            <p:ph type="sldNum" sz="quarter" idx="10"/>
          </p:nvPr>
        </p:nvSpPr>
        <p:spPr/>
        <p:txBody>
          <a:bodyPr/>
          <a:lstStyle/>
          <a:p>
            <a:fld id="{08B7AA56-59B6-40A8-8F8A-597AF5660B54}" type="slidenum">
              <a:rPr lang="en-US" smtClean="0"/>
              <a:t>29</a:t>
            </a:fld>
            <a:endParaRPr lang="en-US"/>
          </a:p>
        </p:txBody>
      </p:sp>
    </p:spTree>
    <p:extLst>
      <p:ext uri="{BB962C8B-B14F-4D97-AF65-F5344CB8AC3E}">
        <p14:creationId xmlns:p14="http://schemas.microsoft.com/office/powerpoint/2010/main" val="42183632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curriculum was then developed based on what was needed for learners to acquire these competencies. (See column on training content)</a:t>
            </a:r>
            <a:endParaRPr lang="en-US" dirty="0"/>
          </a:p>
        </p:txBody>
      </p:sp>
      <p:sp>
        <p:nvSpPr>
          <p:cNvPr id="4" name="Slide Number Placeholder 3"/>
          <p:cNvSpPr>
            <a:spLocks noGrp="1"/>
          </p:cNvSpPr>
          <p:nvPr>
            <p:ph type="sldNum" sz="quarter" idx="10"/>
          </p:nvPr>
        </p:nvSpPr>
        <p:spPr/>
        <p:txBody>
          <a:bodyPr/>
          <a:lstStyle/>
          <a:p>
            <a:fld id="{08B7AA56-59B6-40A8-8F8A-597AF5660B54}" type="slidenum">
              <a:rPr lang="en-US" smtClean="0"/>
              <a:t>30</a:t>
            </a:fld>
            <a:endParaRPr lang="en-US"/>
          </a:p>
        </p:txBody>
      </p:sp>
    </p:spTree>
    <p:extLst>
      <p:ext uri="{BB962C8B-B14F-4D97-AF65-F5344CB8AC3E}">
        <p14:creationId xmlns:p14="http://schemas.microsoft.com/office/powerpoint/2010/main" val="2483736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a:t>
            </a:r>
            <a:r>
              <a:rPr lang="en-US" baseline="0" dirty="0"/>
              <a:t> site undertook a common process to address the gap identified in their region.</a:t>
            </a:r>
          </a:p>
          <a:p>
            <a:r>
              <a:rPr lang="en-US" baseline="0" dirty="0"/>
              <a:t>In Ottawa, Ontario, in the country’s capital, the gap identified was inadequate access to health enabling resources, and the main component of the intervention we implemented to address that is providing the support of a navigator.</a:t>
            </a:r>
          </a:p>
          <a:p>
            <a:r>
              <a:rPr lang="en-US" baseline="0" dirty="0"/>
              <a:t>This is the project I’ll be talking about</a:t>
            </a:r>
            <a:endParaRPr lang="en-US" dirty="0"/>
          </a:p>
        </p:txBody>
      </p:sp>
      <p:sp>
        <p:nvSpPr>
          <p:cNvPr id="4" name="Slide Number Placeholder 3"/>
          <p:cNvSpPr>
            <a:spLocks noGrp="1"/>
          </p:cNvSpPr>
          <p:nvPr>
            <p:ph type="sldNum" sz="quarter" idx="10"/>
          </p:nvPr>
        </p:nvSpPr>
        <p:spPr/>
        <p:txBody>
          <a:bodyPr/>
          <a:lstStyle/>
          <a:p>
            <a:fld id="{08B7AA56-59B6-40A8-8F8A-597AF5660B54}" type="slidenum">
              <a:rPr lang="en-US" smtClean="0"/>
              <a:t>3</a:t>
            </a:fld>
            <a:endParaRPr lang="en-US"/>
          </a:p>
        </p:txBody>
      </p:sp>
    </p:spTree>
    <p:extLst>
      <p:ext uri="{BB962C8B-B14F-4D97-AF65-F5344CB8AC3E}">
        <p14:creationId xmlns:p14="http://schemas.microsoft.com/office/powerpoint/2010/main" val="11935219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'constructive' aspect refers to the idea that students </a:t>
            </a:r>
            <a:r>
              <a:rPr lang="en-US" i="1" dirty="0"/>
              <a:t>construct meaning</a:t>
            </a:r>
          </a:p>
          <a:p>
            <a:r>
              <a:rPr lang="en-US" dirty="0"/>
              <a:t>through relevant learning activities. That is, meaning is not something imparted or transmitted from teacher to learner. We accomplished this through our active learning e.g. group discussion, role play, case studies.</a:t>
            </a:r>
          </a:p>
          <a:p>
            <a:endParaRPr lang="en-US" dirty="0"/>
          </a:p>
          <a:p>
            <a:r>
              <a:rPr lang="en-US" dirty="0"/>
              <a:t>Alignment: </a:t>
            </a:r>
            <a:br>
              <a:rPr lang="en-US" dirty="0"/>
            </a:br>
            <a:r>
              <a:rPr lang="en-US" dirty="0"/>
              <a:t>The teaching methods used and the assessment tasks, are </a:t>
            </a:r>
            <a:r>
              <a:rPr lang="en-US" i="1" dirty="0"/>
              <a:t>aligned </a:t>
            </a:r>
            <a:r>
              <a:rPr lang="en-US" dirty="0"/>
              <a:t>with the intended learning objectives. </a:t>
            </a:r>
          </a:p>
        </p:txBody>
      </p:sp>
      <p:sp>
        <p:nvSpPr>
          <p:cNvPr id="4" name="Slide Number Placeholder 3"/>
          <p:cNvSpPr>
            <a:spLocks noGrp="1"/>
          </p:cNvSpPr>
          <p:nvPr>
            <p:ph type="sldNum" sz="quarter" idx="10"/>
          </p:nvPr>
        </p:nvSpPr>
        <p:spPr/>
        <p:txBody>
          <a:bodyPr/>
          <a:lstStyle/>
          <a:p>
            <a:fld id="{08B7AA56-59B6-40A8-8F8A-597AF5660B54}" type="slidenum">
              <a:rPr lang="en-US" smtClean="0"/>
              <a:t>31</a:t>
            </a:fld>
            <a:endParaRPr lang="en-US"/>
          </a:p>
        </p:txBody>
      </p:sp>
    </p:spTree>
    <p:extLst>
      <p:ext uri="{BB962C8B-B14F-4D97-AF65-F5344CB8AC3E}">
        <p14:creationId xmlns:p14="http://schemas.microsoft.com/office/powerpoint/2010/main" val="40649001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Online training is the foundation for the subsequent sessions and is therefore completed first, followed by the F2F sessions. Community mentorship is provided by experienced Multicultural Health Navigators at Somerset West Community Health Centre (SWCHC) for the duration of the time the ARC Patient Navigator is working in the primary care practice. </a:t>
            </a:r>
          </a:p>
          <a:p>
            <a:endParaRPr lang="en-CA" dirty="0"/>
          </a:p>
          <a:p>
            <a:r>
              <a:rPr lang="en-CA" dirty="0"/>
              <a:t>12 Online modules=expected time for completion: 12 hours</a:t>
            </a:r>
            <a:endParaRPr lang="en-US" dirty="0"/>
          </a:p>
          <a:p>
            <a:r>
              <a:rPr lang="en-CA" dirty="0"/>
              <a:t>F2F=13 hours</a:t>
            </a:r>
            <a:endParaRPr lang="en-US" dirty="0"/>
          </a:p>
          <a:p>
            <a:endParaRPr lang="en-US" dirty="0"/>
          </a:p>
        </p:txBody>
      </p:sp>
      <p:sp>
        <p:nvSpPr>
          <p:cNvPr id="4" name="Slide Number Placeholder 3"/>
          <p:cNvSpPr>
            <a:spLocks noGrp="1"/>
          </p:cNvSpPr>
          <p:nvPr>
            <p:ph type="sldNum" sz="quarter" idx="10"/>
          </p:nvPr>
        </p:nvSpPr>
        <p:spPr/>
        <p:txBody>
          <a:bodyPr/>
          <a:lstStyle/>
          <a:p>
            <a:fld id="{08B7AA56-59B6-40A8-8F8A-597AF5660B54}" type="slidenum">
              <a:rPr lang="en-US" smtClean="0"/>
              <a:t>33</a:t>
            </a:fld>
            <a:endParaRPr lang="en-US"/>
          </a:p>
        </p:txBody>
      </p:sp>
    </p:spTree>
    <p:extLst>
      <p:ext uri="{BB962C8B-B14F-4D97-AF65-F5344CB8AC3E}">
        <p14:creationId xmlns:p14="http://schemas.microsoft.com/office/powerpoint/2010/main" val="40649001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F2F training involved a team-based approach to training, involving navigators, educators with different professional backgrounds, and research team members. </a:t>
            </a:r>
            <a:endParaRPr lang="en-US" dirty="0"/>
          </a:p>
          <a:p>
            <a:endParaRPr lang="en-US" dirty="0"/>
          </a:p>
        </p:txBody>
      </p:sp>
      <p:sp>
        <p:nvSpPr>
          <p:cNvPr id="4" name="Slide Number Placeholder 3"/>
          <p:cNvSpPr>
            <a:spLocks noGrp="1"/>
          </p:cNvSpPr>
          <p:nvPr>
            <p:ph type="sldNum" sz="quarter" idx="10"/>
          </p:nvPr>
        </p:nvSpPr>
        <p:spPr/>
        <p:txBody>
          <a:bodyPr/>
          <a:lstStyle/>
          <a:p>
            <a:fld id="{08B7AA56-59B6-40A8-8F8A-597AF5660B54}" type="slidenum">
              <a:rPr lang="en-US" smtClean="0"/>
              <a:t>34</a:t>
            </a:fld>
            <a:endParaRPr lang="en-US"/>
          </a:p>
        </p:txBody>
      </p:sp>
    </p:spTree>
    <p:extLst>
      <p:ext uri="{BB962C8B-B14F-4D97-AF65-F5344CB8AC3E}">
        <p14:creationId xmlns:p14="http://schemas.microsoft.com/office/powerpoint/2010/main" val="40649001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ARC Patient Navigator  meets with the Multicultural Health Navigators (MHNs) at SWCHC for learning, guidance and support. These meetings provide an opportunity for navigators to debrief about patients, share resources, and participate in ongoing education activities. </a:t>
            </a:r>
          </a:p>
          <a:p>
            <a:endParaRPr lang="en-US" dirty="0"/>
          </a:p>
          <a:p>
            <a:r>
              <a:rPr lang="en-US" dirty="0"/>
              <a:t>Community mentorship  is provided for the duration of the time the Navigator is working in the primary care practice. </a:t>
            </a:r>
          </a:p>
          <a:p>
            <a:endParaRPr lang="en-US" dirty="0"/>
          </a:p>
        </p:txBody>
      </p:sp>
      <p:sp>
        <p:nvSpPr>
          <p:cNvPr id="4" name="Slide Number Placeholder 3"/>
          <p:cNvSpPr>
            <a:spLocks noGrp="1"/>
          </p:cNvSpPr>
          <p:nvPr>
            <p:ph type="sldNum" sz="quarter" idx="10"/>
          </p:nvPr>
        </p:nvSpPr>
        <p:spPr/>
        <p:txBody>
          <a:bodyPr/>
          <a:lstStyle/>
          <a:p>
            <a:fld id="{08B7AA56-59B6-40A8-8F8A-597AF5660B54}" type="slidenum">
              <a:rPr lang="en-US" smtClean="0"/>
              <a:t>35</a:t>
            </a:fld>
            <a:endParaRPr lang="en-US"/>
          </a:p>
        </p:txBody>
      </p:sp>
    </p:spTree>
    <p:extLst>
      <p:ext uri="{BB962C8B-B14F-4D97-AF65-F5344CB8AC3E}">
        <p14:creationId xmlns:p14="http://schemas.microsoft.com/office/powerpoint/2010/main" val="40649001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Training program was piloted in May-June 2017, with new navigators participating in the program since this date.</a:t>
            </a:r>
            <a:endParaRPr lang="en-US" dirty="0"/>
          </a:p>
          <a:p>
            <a:r>
              <a:rPr lang="en-CA" dirty="0"/>
              <a:t>Participants include patient navigators,</a:t>
            </a:r>
            <a:r>
              <a:rPr lang="en-CA" b="1" dirty="0"/>
              <a:t> </a:t>
            </a:r>
            <a:r>
              <a:rPr lang="en-CA" dirty="0"/>
              <a:t>research team members, and medical students working with vulnerable populations. </a:t>
            </a:r>
            <a:endParaRPr lang="en-US" dirty="0"/>
          </a:p>
          <a:p>
            <a:pPr lvl="0"/>
            <a:r>
              <a:rPr lang="en-US" dirty="0"/>
              <a:t>Participants complete online learning prior to F2F sessions. </a:t>
            </a:r>
          </a:p>
          <a:p>
            <a:endParaRPr lang="en-US" dirty="0"/>
          </a:p>
        </p:txBody>
      </p:sp>
      <p:sp>
        <p:nvSpPr>
          <p:cNvPr id="4" name="Slide Number Placeholder 3"/>
          <p:cNvSpPr>
            <a:spLocks noGrp="1"/>
          </p:cNvSpPr>
          <p:nvPr>
            <p:ph type="sldNum" sz="quarter" idx="10"/>
          </p:nvPr>
        </p:nvSpPr>
        <p:spPr/>
        <p:txBody>
          <a:bodyPr/>
          <a:lstStyle/>
          <a:p>
            <a:fld id="{08B7AA56-59B6-40A8-8F8A-597AF5660B54}" type="slidenum">
              <a:rPr lang="en-US" smtClean="0"/>
              <a:t>36</a:t>
            </a:fld>
            <a:endParaRPr lang="en-US"/>
          </a:p>
        </p:txBody>
      </p:sp>
    </p:spTree>
    <p:extLst>
      <p:ext uri="{BB962C8B-B14F-4D97-AF65-F5344CB8AC3E}">
        <p14:creationId xmlns:p14="http://schemas.microsoft.com/office/powerpoint/2010/main" val="40649001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hlinkClick r:id="rId3"/>
              </a:rPr>
              <a:t>https://researchprogram.wixsite.com/arcproject</a:t>
            </a:r>
            <a:endParaRPr lang="en-US" dirty="0"/>
          </a:p>
          <a:p>
            <a:r>
              <a:rPr lang="en-US" dirty="0"/>
              <a:t> </a:t>
            </a:r>
          </a:p>
          <a:p>
            <a:r>
              <a:rPr lang="en-US" dirty="0"/>
              <a:t>Login</a:t>
            </a:r>
          </a:p>
          <a:p>
            <a:r>
              <a:rPr lang="en-US" dirty="0"/>
              <a:t>Email: </a:t>
            </a:r>
            <a:r>
              <a:rPr lang="en-US" u="sng" dirty="0">
                <a:hlinkClick r:id="rId4"/>
              </a:rPr>
              <a:t>DToalSullivan@bruyere.org</a:t>
            </a:r>
            <a:endParaRPr lang="en-US" dirty="0"/>
          </a:p>
          <a:p>
            <a:r>
              <a:rPr lang="en-US" dirty="0"/>
              <a:t>Password: ARC2017</a:t>
            </a:r>
          </a:p>
          <a:p>
            <a:endParaRPr lang="en-US" dirty="0"/>
          </a:p>
        </p:txBody>
      </p:sp>
      <p:sp>
        <p:nvSpPr>
          <p:cNvPr id="4" name="Slide Number Placeholder 3"/>
          <p:cNvSpPr>
            <a:spLocks noGrp="1"/>
          </p:cNvSpPr>
          <p:nvPr>
            <p:ph type="sldNum" sz="quarter" idx="10"/>
          </p:nvPr>
        </p:nvSpPr>
        <p:spPr/>
        <p:txBody>
          <a:bodyPr/>
          <a:lstStyle/>
          <a:p>
            <a:fld id="{08B7AA56-59B6-40A8-8F8A-597AF5660B54}" type="slidenum">
              <a:rPr lang="en-US" smtClean="0"/>
              <a:t>37</a:t>
            </a:fld>
            <a:endParaRPr lang="en-US"/>
          </a:p>
        </p:txBody>
      </p:sp>
    </p:spTree>
    <p:extLst>
      <p:ext uri="{BB962C8B-B14F-4D97-AF65-F5344CB8AC3E}">
        <p14:creationId xmlns:p14="http://schemas.microsoft.com/office/powerpoint/2010/main" val="11399837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hlinkClick r:id="rId3"/>
              </a:rPr>
              <a:t>https://researchprogram.wixsite.com/arcproject</a:t>
            </a:r>
            <a:endParaRPr lang="en-US" dirty="0"/>
          </a:p>
          <a:p>
            <a:r>
              <a:rPr lang="en-US" dirty="0"/>
              <a:t> </a:t>
            </a:r>
          </a:p>
          <a:p>
            <a:r>
              <a:rPr lang="en-US" dirty="0"/>
              <a:t>Login</a:t>
            </a:r>
          </a:p>
          <a:p>
            <a:r>
              <a:rPr lang="en-US" dirty="0"/>
              <a:t>Email: </a:t>
            </a:r>
            <a:r>
              <a:rPr lang="en-US" u="sng" dirty="0">
                <a:hlinkClick r:id="rId4"/>
              </a:rPr>
              <a:t>DToalSullivan@bruyere.org</a:t>
            </a:r>
            <a:endParaRPr lang="en-US" dirty="0"/>
          </a:p>
          <a:p>
            <a:r>
              <a:rPr lang="en-US" dirty="0"/>
              <a:t>Password: ARC2017</a:t>
            </a:r>
          </a:p>
          <a:p>
            <a:endParaRPr lang="en-US" dirty="0"/>
          </a:p>
        </p:txBody>
      </p:sp>
      <p:sp>
        <p:nvSpPr>
          <p:cNvPr id="4" name="Slide Number Placeholder 3"/>
          <p:cNvSpPr>
            <a:spLocks noGrp="1"/>
          </p:cNvSpPr>
          <p:nvPr>
            <p:ph type="sldNum" sz="quarter" idx="10"/>
          </p:nvPr>
        </p:nvSpPr>
        <p:spPr/>
        <p:txBody>
          <a:bodyPr/>
          <a:lstStyle/>
          <a:p>
            <a:fld id="{08B7AA56-59B6-40A8-8F8A-597AF5660B54}" type="slidenum">
              <a:rPr lang="en-US" smtClean="0"/>
              <a:t>38</a:t>
            </a:fld>
            <a:endParaRPr lang="en-US"/>
          </a:p>
        </p:txBody>
      </p:sp>
    </p:spTree>
    <p:extLst>
      <p:ext uri="{BB962C8B-B14F-4D97-AF65-F5344CB8AC3E}">
        <p14:creationId xmlns:p14="http://schemas.microsoft.com/office/powerpoint/2010/main" val="11399837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hlinkClick r:id="rId3"/>
              </a:rPr>
              <a:t>https://researchprogram.wixsite.com/arcproject</a:t>
            </a:r>
            <a:endParaRPr lang="en-US" dirty="0"/>
          </a:p>
          <a:p>
            <a:r>
              <a:rPr lang="en-US" dirty="0"/>
              <a:t> </a:t>
            </a:r>
          </a:p>
          <a:p>
            <a:r>
              <a:rPr lang="en-US" dirty="0"/>
              <a:t>Login</a:t>
            </a:r>
          </a:p>
          <a:p>
            <a:r>
              <a:rPr lang="en-US" dirty="0"/>
              <a:t>Email: </a:t>
            </a:r>
            <a:r>
              <a:rPr lang="en-US" u="sng" dirty="0">
                <a:hlinkClick r:id="rId4"/>
              </a:rPr>
              <a:t>DToalSullivan@bruyere.org</a:t>
            </a:r>
            <a:endParaRPr lang="en-US" dirty="0"/>
          </a:p>
          <a:p>
            <a:r>
              <a:rPr lang="en-US" dirty="0"/>
              <a:t>Password: ARC2017</a:t>
            </a:r>
          </a:p>
          <a:p>
            <a:endParaRPr lang="en-US" dirty="0"/>
          </a:p>
        </p:txBody>
      </p:sp>
      <p:sp>
        <p:nvSpPr>
          <p:cNvPr id="4" name="Slide Number Placeholder 3"/>
          <p:cNvSpPr>
            <a:spLocks noGrp="1"/>
          </p:cNvSpPr>
          <p:nvPr>
            <p:ph type="sldNum" sz="quarter" idx="10"/>
          </p:nvPr>
        </p:nvSpPr>
        <p:spPr/>
        <p:txBody>
          <a:bodyPr/>
          <a:lstStyle/>
          <a:p>
            <a:fld id="{08B7AA56-59B6-40A8-8F8A-597AF5660B54}" type="slidenum">
              <a:rPr lang="en-US" smtClean="0"/>
              <a:t>39</a:t>
            </a:fld>
            <a:endParaRPr lang="en-US"/>
          </a:p>
        </p:txBody>
      </p:sp>
    </p:spTree>
    <p:extLst>
      <p:ext uri="{BB962C8B-B14F-4D97-AF65-F5344CB8AC3E}">
        <p14:creationId xmlns:p14="http://schemas.microsoft.com/office/powerpoint/2010/main" val="11399837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Training program was piloted in May-June 2017, with new navigators participating in the program since this date.</a:t>
            </a:r>
            <a:endParaRPr lang="en-US" dirty="0"/>
          </a:p>
          <a:p>
            <a:r>
              <a:rPr lang="en-CA" dirty="0"/>
              <a:t>Participants include patient navigators,</a:t>
            </a:r>
            <a:r>
              <a:rPr lang="en-CA" b="1" dirty="0"/>
              <a:t> </a:t>
            </a:r>
            <a:r>
              <a:rPr lang="en-CA" dirty="0"/>
              <a:t>research team members, and medical students working with vulnerable populations. </a:t>
            </a:r>
            <a:endParaRPr lang="en-US" dirty="0"/>
          </a:p>
          <a:p>
            <a:pPr lvl="0"/>
            <a:r>
              <a:rPr lang="en-US" dirty="0"/>
              <a:t>Participants complete online learning prior to F2F sessions. </a:t>
            </a:r>
          </a:p>
          <a:p>
            <a:endParaRPr lang="en-US" dirty="0"/>
          </a:p>
        </p:txBody>
      </p:sp>
      <p:sp>
        <p:nvSpPr>
          <p:cNvPr id="4" name="Slide Number Placeholder 3"/>
          <p:cNvSpPr>
            <a:spLocks noGrp="1"/>
          </p:cNvSpPr>
          <p:nvPr>
            <p:ph type="sldNum" sz="quarter" idx="10"/>
          </p:nvPr>
        </p:nvSpPr>
        <p:spPr/>
        <p:txBody>
          <a:bodyPr/>
          <a:lstStyle/>
          <a:p>
            <a:fld id="{08B7AA56-59B6-40A8-8F8A-597AF5660B54}" type="slidenum">
              <a:rPr lang="en-US" smtClean="0"/>
              <a:t>40</a:t>
            </a:fld>
            <a:endParaRPr lang="en-US"/>
          </a:p>
        </p:txBody>
      </p:sp>
    </p:spTree>
    <p:extLst>
      <p:ext uri="{BB962C8B-B14F-4D97-AF65-F5344CB8AC3E}">
        <p14:creationId xmlns:p14="http://schemas.microsoft.com/office/powerpoint/2010/main" val="38941764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Kern et al. (2009)</a:t>
            </a:r>
          </a:p>
          <a:p>
            <a:r>
              <a:rPr lang="en-US" dirty="0"/>
              <a:t>2. Could be surveys or interviews</a:t>
            </a:r>
          </a:p>
          <a:p>
            <a:endParaRPr lang="en-US" dirty="0"/>
          </a:p>
        </p:txBody>
      </p:sp>
      <p:sp>
        <p:nvSpPr>
          <p:cNvPr id="4" name="Slide Number Placeholder 3"/>
          <p:cNvSpPr>
            <a:spLocks noGrp="1"/>
          </p:cNvSpPr>
          <p:nvPr>
            <p:ph type="sldNum" sz="quarter" idx="10"/>
          </p:nvPr>
        </p:nvSpPr>
        <p:spPr/>
        <p:txBody>
          <a:bodyPr/>
          <a:lstStyle/>
          <a:p>
            <a:fld id="{08B7AA56-59B6-40A8-8F8A-597AF5660B54}" type="slidenum">
              <a:rPr lang="en-US" smtClean="0"/>
              <a:t>41</a:t>
            </a:fld>
            <a:endParaRPr lang="en-US"/>
          </a:p>
        </p:txBody>
      </p:sp>
    </p:spTree>
    <p:extLst>
      <p:ext uri="{BB962C8B-B14F-4D97-AF65-F5344CB8AC3E}">
        <p14:creationId xmlns:p14="http://schemas.microsoft.com/office/powerpoint/2010/main" val="4094817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B7AA56-59B6-40A8-8F8A-597AF5660B54}" type="slidenum">
              <a:rPr lang="en-US" smtClean="0"/>
              <a:t>4</a:t>
            </a:fld>
            <a:endParaRPr lang="en-US"/>
          </a:p>
        </p:txBody>
      </p:sp>
    </p:spTree>
    <p:extLst>
      <p:ext uri="{BB962C8B-B14F-4D97-AF65-F5344CB8AC3E}">
        <p14:creationId xmlns:p14="http://schemas.microsoft.com/office/powerpoint/2010/main" val="22280791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curriculum was then developed based on what was needed for learners to acquire these competencies. (See column on training content)</a:t>
            </a:r>
            <a:endParaRPr lang="en-US" dirty="0"/>
          </a:p>
        </p:txBody>
      </p:sp>
      <p:sp>
        <p:nvSpPr>
          <p:cNvPr id="4" name="Slide Number Placeholder 3"/>
          <p:cNvSpPr>
            <a:spLocks noGrp="1"/>
          </p:cNvSpPr>
          <p:nvPr>
            <p:ph type="sldNum" sz="quarter" idx="10"/>
          </p:nvPr>
        </p:nvSpPr>
        <p:spPr/>
        <p:txBody>
          <a:bodyPr/>
          <a:lstStyle/>
          <a:p>
            <a:fld id="{08B7AA56-59B6-40A8-8F8A-597AF5660B54}" type="slidenum">
              <a:rPr lang="en-US" smtClean="0"/>
              <a:t>42</a:t>
            </a:fld>
            <a:endParaRPr lang="en-US"/>
          </a:p>
        </p:txBody>
      </p:sp>
    </p:spTree>
    <p:extLst>
      <p:ext uri="{BB962C8B-B14F-4D97-AF65-F5344CB8AC3E}">
        <p14:creationId xmlns:p14="http://schemas.microsoft.com/office/powerpoint/2010/main" val="19063539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a:p>
            <a:r>
              <a:rPr lang="en-US" b="1" dirty="0"/>
              <a:t>IN THE FIELD</a:t>
            </a:r>
          </a:p>
          <a:p>
            <a:r>
              <a:rPr lang="en-US" b="1" dirty="0"/>
              <a:t>Periodic assessment </a:t>
            </a:r>
            <a:r>
              <a:rPr lang="en-US" dirty="0"/>
              <a:t>is required after </a:t>
            </a:r>
            <a:r>
              <a:rPr lang="en-CA" dirty="0"/>
              <a:t>5, 10, 20, 25, 30, 35, 40 patients. The navigator enters their response to the following questions in the Navigator Log. </a:t>
            </a:r>
            <a:endParaRPr lang="en-US" dirty="0"/>
          </a:p>
          <a:p>
            <a:pPr lvl="0"/>
            <a:endParaRPr lang="en-US" dirty="0"/>
          </a:p>
          <a:p>
            <a:r>
              <a:rPr lang="en-CA" dirty="0"/>
              <a:t>Think about specific clients and encounters with them. What were you thinking, feeling, during that visit:  </a:t>
            </a:r>
            <a:endParaRPr lang="en-US" dirty="0"/>
          </a:p>
          <a:p>
            <a:r>
              <a:rPr lang="en-CA" dirty="0"/>
              <a:t> </a:t>
            </a:r>
            <a:endParaRPr lang="en-US" dirty="0"/>
          </a:p>
          <a:p>
            <a:pPr marL="228600" lvl="0" indent="-228600">
              <a:buFont typeface="+mj-lt"/>
              <a:buAutoNum type="arabicPeriod"/>
            </a:pPr>
            <a:r>
              <a:rPr lang="en-CA" dirty="0"/>
              <a:t>Describe your interaction with the client. Did anything specific stand out?  </a:t>
            </a:r>
            <a:endParaRPr lang="en-US" dirty="0"/>
          </a:p>
          <a:p>
            <a:pPr marL="228600" lvl="0" indent="-228600">
              <a:buFont typeface="+mj-lt"/>
              <a:buAutoNum type="arabicPeriod"/>
            </a:pPr>
            <a:r>
              <a:rPr lang="en-CA" dirty="0"/>
              <a:t>What did you feel prepared for?  </a:t>
            </a:r>
          </a:p>
          <a:p>
            <a:pPr marL="228600" lvl="0" indent="-228600">
              <a:buFont typeface="+mj-lt"/>
              <a:buAutoNum type="arabicPeriod"/>
            </a:pPr>
            <a:r>
              <a:rPr lang="en-CA" dirty="0"/>
              <a:t>What did you not feel prepared for?</a:t>
            </a:r>
          </a:p>
          <a:p>
            <a:pPr marL="228600" lvl="0" indent="-228600">
              <a:buFont typeface="+mj-lt"/>
              <a:buAutoNum type="arabicPeriod"/>
            </a:pPr>
            <a:r>
              <a:rPr lang="en-CA" dirty="0"/>
              <a:t>What would you do differently?</a:t>
            </a:r>
          </a:p>
          <a:p>
            <a:pPr marL="228600" lvl="0" indent="-228600">
              <a:buFont typeface="+mj-lt"/>
              <a:buAutoNum type="arabicPeriod"/>
            </a:pPr>
            <a:r>
              <a:rPr lang="en-CA" dirty="0"/>
              <a:t>What is an important learning that you will take forward with other clients?</a:t>
            </a:r>
          </a:p>
          <a:p>
            <a:pPr marL="228600" lvl="0" indent="-228600">
              <a:buFont typeface="+mj-lt"/>
              <a:buAutoNum type="arabicPeriod"/>
            </a:pPr>
            <a:r>
              <a:rPr lang="en-CA" dirty="0"/>
              <a:t>Write any questions or concerns that you have to discuss with other navigators or the local project coordinator at the next community mentorship meeting. This meeting is an important form of professional development and an opportunity for you to share your concerns, receive support and guidance. </a:t>
            </a:r>
            <a:endParaRPr lang="en-US" dirty="0"/>
          </a:p>
          <a:p>
            <a:pPr lvl="0"/>
            <a:endParaRPr lang="en-US" dirty="0"/>
          </a:p>
          <a:p>
            <a:pPr lvl="0"/>
            <a:r>
              <a:rPr lang="en-US" b="1" dirty="0"/>
              <a:t>Ongoing: </a:t>
            </a:r>
            <a:r>
              <a:rPr lang="en-US" dirty="0"/>
              <a:t>Reflection Guide (Navigator completes weekly entries in journal guided by questions to prompt reflection on day-to-day practice) </a:t>
            </a:r>
          </a:p>
          <a:p>
            <a:endParaRPr lang="en-US" dirty="0"/>
          </a:p>
        </p:txBody>
      </p:sp>
      <p:sp>
        <p:nvSpPr>
          <p:cNvPr id="4" name="Slide Number Placeholder 3"/>
          <p:cNvSpPr>
            <a:spLocks noGrp="1"/>
          </p:cNvSpPr>
          <p:nvPr>
            <p:ph type="sldNum" sz="quarter" idx="10"/>
          </p:nvPr>
        </p:nvSpPr>
        <p:spPr/>
        <p:txBody>
          <a:bodyPr/>
          <a:lstStyle/>
          <a:p>
            <a:fld id="{08B7AA56-59B6-40A8-8F8A-597AF5660B54}" type="slidenum">
              <a:rPr lang="en-US" smtClean="0"/>
              <a:t>43</a:t>
            </a:fld>
            <a:endParaRPr lang="en-US"/>
          </a:p>
        </p:txBody>
      </p:sp>
    </p:spTree>
    <p:extLst>
      <p:ext uri="{BB962C8B-B14F-4D97-AF65-F5344CB8AC3E}">
        <p14:creationId xmlns:p14="http://schemas.microsoft.com/office/powerpoint/2010/main" val="40700785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B7AA56-59B6-40A8-8F8A-597AF5660B54}" type="slidenum">
              <a:rPr lang="en-US" smtClean="0"/>
              <a:t>44</a:t>
            </a:fld>
            <a:endParaRPr lang="en-US"/>
          </a:p>
        </p:txBody>
      </p:sp>
    </p:spTree>
    <p:extLst>
      <p:ext uri="{BB962C8B-B14F-4D97-AF65-F5344CB8AC3E}">
        <p14:creationId xmlns:p14="http://schemas.microsoft.com/office/powerpoint/2010/main" val="5547121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Mentorship within the practice: With the navigator situated within the practice, the navigator and  PCP there is an opportunity for shared learning: e.g. navigator informs PCP about community resources; PCP guides navigator about patient need for support</a:t>
            </a:r>
          </a:p>
        </p:txBody>
      </p:sp>
      <p:sp>
        <p:nvSpPr>
          <p:cNvPr id="4" name="Slide Number Placeholder 3"/>
          <p:cNvSpPr>
            <a:spLocks noGrp="1"/>
          </p:cNvSpPr>
          <p:nvPr>
            <p:ph type="sldNum" sz="quarter" idx="10"/>
          </p:nvPr>
        </p:nvSpPr>
        <p:spPr/>
        <p:txBody>
          <a:bodyPr/>
          <a:lstStyle/>
          <a:p>
            <a:fld id="{08B7AA56-59B6-40A8-8F8A-597AF5660B54}" type="slidenum">
              <a:rPr lang="en-US" smtClean="0"/>
              <a:t>45</a:t>
            </a:fld>
            <a:endParaRPr lang="en-US"/>
          </a:p>
        </p:txBody>
      </p:sp>
    </p:spTree>
    <p:extLst>
      <p:ext uri="{BB962C8B-B14F-4D97-AF65-F5344CB8AC3E}">
        <p14:creationId xmlns:p14="http://schemas.microsoft.com/office/powerpoint/2010/main" val="1779713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B7AA56-59B6-40A8-8F8A-597AF5660B54}" type="slidenum">
              <a:rPr lang="en-US" smtClean="0"/>
              <a:t>46</a:t>
            </a:fld>
            <a:endParaRPr lang="en-US"/>
          </a:p>
        </p:txBody>
      </p:sp>
    </p:spTree>
    <p:extLst>
      <p:ext uri="{BB962C8B-B14F-4D97-AF65-F5344CB8AC3E}">
        <p14:creationId xmlns:p14="http://schemas.microsoft.com/office/powerpoint/2010/main" val="32053241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B7AA56-59B6-40A8-8F8A-597AF5660B54}" type="slidenum">
              <a:rPr lang="en-US" smtClean="0"/>
              <a:t>47</a:t>
            </a:fld>
            <a:endParaRPr lang="en-US"/>
          </a:p>
        </p:txBody>
      </p:sp>
    </p:spTree>
    <p:extLst>
      <p:ext uri="{BB962C8B-B14F-4D97-AF65-F5344CB8AC3E}">
        <p14:creationId xmlns:p14="http://schemas.microsoft.com/office/powerpoint/2010/main" val="31574196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B7AA56-59B6-40A8-8F8A-597AF5660B54}" type="slidenum">
              <a:rPr lang="en-US" smtClean="0"/>
              <a:t>48</a:t>
            </a:fld>
            <a:endParaRPr lang="en-US"/>
          </a:p>
        </p:txBody>
      </p:sp>
    </p:spTree>
    <p:extLst>
      <p:ext uri="{BB962C8B-B14F-4D97-AF65-F5344CB8AC3E}">
        <p14:creationId xmlns:p14="http://schemas.microsoft.com/office/powerpoint/2010/main" val="1335949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 the ARC team’s rigorous approach to the </a:t>
            </a:r>
            <a:r>
              <a:rPr lang="en-CA" dirty="0"/>
              <a:t>curricular design process</a:t>
            </a:r>
          </a:p>
          <a:p>
            <a:r>
              <a:rPr lang="en-CA" dirty="0"/>
              <a:t>Discuss ARC Patient Navigator roles, competencies and training program</a:t>
            </a:r>
          </a:p>
          <a:p>
            <a:r>
              <a:rPr lang="en-CA" dirty="0"/>
              <a:t>Share lessons learned and curriculum revisions for improvement </a:t>
            </a:r>
            <a:endParaRPr lang="en-US" dirty="0"/>
          </a:p>
          <a:p>
            <a:r>
              <a:rPr lang="en-US" dirty="0"/>
              <a:t>Apply the navigator competency in motivational interviewing (MI) </a:t>
            </a:r>
          </a:p>
          <a:p>
            <a:endParaRPr lang="en-US" dirty="0"/>
          </a:p>
        </p:txBody>
      </p:sp>
      <p:sp>
        <p:nvSpPr>
          <p:cNvPr id="4" name="Slide Number Placeholder 3"/>
          <p:cNvSpPr>
            <a:spLocks noGrp="1"/>
          </p:cNvSpPr>
          <p:nvPr>
            <p:ph type="sldNum" sz="quarter" idx="10"/>
          </p:nvPr>
        </p:nvSpPr>
        <p:spPr/>
        <p:txBody>
          <a:bodyPr/>
          <a:lstStyle/>
          <a:p>
            <a:fld id="{08B7AA56-59B6-40A8-8F8A-597AF5660B54}" type="slidenum">
              <a:rPr lang="en-US" smtClean="0"/>
              <a:t>5</a:t>
            </a:fld>
            <a:endParaRPr lang="en-US"/>
          </a:p>
        </p:txBody>
      </p:sp>
    </p:spTree>
    <p:extLst>
      <p:ext uri="{BB962C8B-B14F-4D97-AF65-F5344CB8AC3E}">
        <p14:creationId xmlns:p14="http://schemas.microsoft.com/office/powerpoint/2010/main" val="1660765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Length of training varies widely from 5 hours to 6 months” (O’Brien et al., 2009, p. S265); varied 12 hours to &gt; 12 months (Ustjanauskas et al., 2015). Majority of studies used a combination of training concentrated in time and training distributed over time </a:t>
            </a:r>
            <a:r>
              <a:rPr lang="en-CA" dirty="0" err="1"/>
              <a:t>e.g</a:t>
            </a:r>
            <a:r>
              <a:rPr lang="en-CA" dirty="0"/>
              <a:t> weekly, monthly (Ustjanauskas et al., 2015); duration ranged from 6 hours to 3 months; some include an evaluation at completion of training (Goris, 2013)</a:t>
            </a:r>
          </a:p>
          <a:p>
            <a:endParaRPr lang="en-CA" dirty="0"/>
          </a:p>
          <a:p>
            <a:r>
              <a:rPr lang="en-CA" dirty="0"/>
              <a:t>-length of training depends upon complexity of patients receiving navigation and navigator role e.g. navigators that provide services to patients with diabetes receive more comprehensive and structured training, than for patients with hypertension (</a:t>
            </a:r>
            <a:r>
              <a:rPr lang="en-CA" dirty="0" err="1"/>
              <a:t>OBrien</a:t>
            </a:r>
            <a:r>
              <a:rPr lang="en-CA" dirty="0"/>
              <a:t> et al., 2009). Jolly et al. (2015) training for chronic kidney disease patient navigator: Freeman Institute, online course 36 hours over a 30 day period.</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8B7AA56-59B6-40A8-8F8A-597AF5660B54}" type="slidenum">
              <a:rPr lang="en-US" smtClean="0"/>
              <a:t>7</a:t>
            </a:fld>
            <a:endParaRPr lang="en-US"/>
          </a:p>
        </p:txBody>
      </p:sp>
    </p:spTree>
    <p:extLst>
      <p:ext uri="{BB962C8B-B14F-4D97-AF65-F5344CB8AC3E}">
        <p14:creationId xmlns:p14="http://schemas.microsoft.com/office/powerpoint/2010/main" val="1763360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 survey of 226 community health workers and 44 employers in the United States was conducted to identify elements of scope of practice and training. Findings revealed that employers used “a patchwork of training strategies: 60% provided on-the-job training, 68% offered courses internally or made use of those offered outside the organization, and 56% offered short courses. Only 32% indicated that they provided a comprehensive skills-based course… the majority (93%) believed that a standardized training program would improve the effectiveness of CHWs at their organization (Findley et al., 2012, p. 1984-1985).</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8B7AA56-59B6-40A8-8F8A-597AF5660B54}" type="slidenum">
              <a:rPr lang="en-US" smtClean="0"/>
              <a:t>8</a:t>
            </a:fld>
            <a:endParaRPr lang="en-US"/>
          </a:p>
        </p:txBody>
      </p:sp>
    </p:spTree>
    <p:extLst>
      <p:ext uri="{BB962C8B-B14F-4D97-AF65-F5344CB8AC3E}">
        <p14:creationId xmlns:p14="http://schemas.microsoft.com/office/powerpoint/2010/main" val="1763360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 survey of 226 community health workers and 44 employers in the United States was conducted to identify elements of scope of practice and training. Findings revealed that employers used “a patchwork of training strategies: 60% provided on-the-job training, 68% offered courses internally or made use of those offered outside the organization, and 56% offered short courses. Only 32% indicated that they provided a comprehensive skills-based course… the majority (93%) believed that a standardized training program would improve the effectiveness of CHWs at their organization (Findley et al., 2012, p. 1984-1985).</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8B7AA56-59B6-40A8-8F8A-597AF5660B54}" type="slidenum">
              <a:rPr lang="en-US" smtClean="0"/>
              <a:t>9</a:t>
            </a:fld>
            <a:endParaRPr lang="en-US"/>
          </a:p>
        </p:txBody>
      </p:sp>
    </p:spTree>
    <p:extLst>
      <p:ext uri="{BB962C8B-B14F-4D97-AF65-F5344CB8AC3E}">
        <p14:creationId xmlns:p14="http://schemas.microsoft.com/office/powerpoint/2010/main" val="1763360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B7AA56-59B6-40A8-8F8A-597AF5660B54}" type="slidenum">
              <a:rPr lang="en-US" smtClean="0"/>
              <a:t>10</a:t>
            </a:fld>
            <a:endParaRPr lang="en-US"/>
          </a:p>
        </p:txBody>
      </p:sp>
    </p:spTree>
    <p:extLst>
      <p:ext uri="{BB962C8B-B14F-4D97-AF65-F5344CB8AC3E}">
        <p14:creationId xmlns:p14="http://schemas.microsoft.com/office/powerpoint/2010/main" val="42611512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Disposition personnalisé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Sous-titre 2"/>
          <p:cNvSpPr>
            <a:spLocks noGrp="1"/>
          </p:cNvSpPr>
          <p:nvPr>
            <p:ph type="subTitle" idx="1"/>
          </p:nvPr>
        </p:nvSpPr>
        <p:spPr>
          <a:xfrm>
            <a:off x="2995736" y="5445224"/>
            <a:ext cx="5968752" cy="1008112"/>
          </a:xfrm>
        </p:spPr>
        <p:txBody>
          <a:bodyPr>
            <a:normAutofit/>
          </a:bodyPr>
          <a:lstStyle>
            <a:lvl1pPr marL="0" indent="0" algn="l">
              <a:buNone/>
              <a:defRPr sz="24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fr-CA" dirty="0"/>
          </a:p>
        </p:txBody>
      </p:sp>
      <p:sp>
        <p:nvSpPr>
          <p:cNvPr id="4" name="Titre 1"/>
          <p:cNvSpPr>
            <a:spLocks noGrp="1"/>
          </p:cNvSpPr>
          <p:nvPr>
            <p:ph type="title"/>
          </p:nvPr>
        </p:nvSpPr>
        <p:spPr>
          <a:xfrm>
            <a:off x="2987824" y="4005064"/>
            <a:ext cx="5947252" cy="1359024"/>
          </a:xfrm>
        </p:spPr>
        <p:txBody>
          <a:bodyPr>
            <a:normAutofit/>
          </a:bodyPr>
          <a:lstStyle>
            <a:lvl1pPr algn="l">
              <a:defRPr sz="3600">
                <a:solidFill>
                  <a:srgbClr val="108CB5"/>
                </a:solidFill>
              </a:defRPr>
            </a:lvl1pPr>
          </a:lstStyle>
          <a:p>
            <a:r>
              <a:rPr lang="fr-FR" dirty="0"/>
              <a:t>Modifiez le style du titre</a:t>
            </a:r>
            <a:endParaRPr lang="fr-CA" dirty="0"/>
          </a:p>
        </p:txBody>
      </p:sp>
    </p:spTree>
    <p:extLst>
      <p:ext uri="{BB962C8B-B14F-4D97-AF65-F5344CB8AC3E}">
        <p14:creationId xmlns:p14="http://schemas.microsoft.com/office/powerpoint/2010/main" val="2475467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eux contenu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0"/>
            <a:ext cx="6851104" cy="1143000"/>
          </a:xfrm>
        </p:spPr>
        <p:txBody>
          <a:bodyPr/>
          <a:lstStyle>
            <a:lvl1pPr algn="l">
              <a:defRPr>
                <a:solidFill>
                  <a:schemeClr val="accent4"/>
                </a:solidFill>
              </a:defRPr>
            </a:lvl1pPr>
          </a:lstStyle>
          <a:p>
            <a:r>
              <a:rPr lang="fr-FR" dirty="0"/>
              <a:t>Modifiez le style du titre</a:t>
            </a:r>
            <a:endParaRPr lang="fr-CA" dirty="0"/>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marL="742950" indent="-285750">
              <a:buFont typeface="Courier New" panose="02070309020205020404" pitchFamily="49" charset="0"/>
              <a:buChar char="o"/>
              <a:defRPr sz="2400"/>
            </a:lvl2pPr>
            <a:lvl3pPr>
              <a:defRPr sz="2000">
                <a:solidFill>
                  <a:srgbClr val="898989"/>
                </a:solidFill>
              </a:defRPr>
            </a:lvl3pPr>
            <a:lvl4pPr marL="1657350" indent="-285750">
              <a:buFont typeface="Wingdings" panose="05000000000000000000" pitchFamily="2" charset="2"/>
              <a:buChar char="§"/>
              <a:defRPr sz="1800">
                <a:solidFill>
                  <a:schemeClr val="accent4"/>
                </a:solidFill>
              </a:defRPr>
            </a:lvl4pPr>
            <a:lvl5pPr marL="2057400" indent="-228600">
              <a:buFont typeface="Arial" panose="020B0604020202020204" pitchFamily="34" charset="0"/>
              <a:buChar char="·"/>
              <a:defRPr sz="1800">
                <a:solidFill>
                  <a:schemeClr val="accent5"/>
                </a:solidFill>
              </a:defRPr>
            </a:lvl5pPr>
            <a:lvl6pPr>
              <a:defRPr sz="1800"/>
            </a:lvl6pPr>
            <a:lvl7pPr>
              <a:defRPr sz="1800"/>
            </a:lvl7pPr>
            <a:lvl8pPr>
              <a:defRPr sz="1800"/>
            </a:lvl8pPr>
            <a:lvl9pPr>
              <a:defRPr sz="18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marL="742950" indent="-285750">
              <a:buFont typeface="Courier New" panose="02070309020205020404" pitchFamily="49" charset="0"/>
              <a:buChar char="o"/>
              <a:defRPr sz="2400"/>
            </a:lvl2pPr>
            <a:lvl3pPr>
              <a:defRPr sz="2000">
                <a:solidFill>
                  <a:srgbClr val="898989"/>
                </a:solidFill>
              </a:defRPr>
            </a:lvl3pPr>
            <a:lvl4pPr marL="1600200" indent="-228600">
              <a:buFont typeface="Wingdings" panose="05000000000000000000" pitchFamily="2" charset="2"/>
              <a:buChar char="§"/>
              <a:defRPr sz="1800">
                <a:solidFill>
                  <a:schemeClr val="accent4"/>
                </a:solidFill>
              </a:defRPr>
            </a:lvl4pPr>
            <a:lvl5pPr marL="2057400" indent="-228600">
              <a:buFont typeface="Arial" panose="020B0604020202020204" pitchFamily="34" charset="0"/>
              <a:buChar char="·"/>
              <a:defRPr sz="1800">
                <a:solidFill>
                  <a:schemeClr val="accent5"/>
                </a:solidFill>
              </a:defRPr>
            </a:lvl5pPr>
            <a:lvl6pPr>
              <a:defRPr sz="1800"/>
            </a:lvl6pPr>
            <a:lvl7pPr>
              <a:defRPr sz="1800"/>
            </a:lvl7pPr>
            <a:lvl8pPr>
              <a:defRPr sz="1800"/>
            </a:lvl8pPr>
            <a:lvl9pPr>
              <a:defRPr sz="18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Tree>
    <p:extLst>
      <p:ext uri="{BB962C8B-B14F-4D97-AF65-F5344CB8AC3E}">
        <p14:creationId xmlns:p14="http://schemas.microsoft.com/office/powerpoint/2010/main" val="2331524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a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0"/>
            <a:ext cx="6851104" cy="1143000"/>
          </a:xfrm>
        </p:spPr>
        <p:txBody>
          <a:bodyPr/>
          <a:lstStyle>
            <a:lvl1pPr algn="l">
              <a:defRPr>
                <a:solidFill>
                  <a:schemeClr val="accent4"/>
                </a:solidFill>
              </a:defRPr>
            </a:lvl1pPr>
          </a:lstStyle>
          <a:p>
            <a:r>
              <a:rPr lang="fr-FR" dirty="0"/>
              <a:t>Modifiez le style du titre</a:t>
            </a:r>
            <a:endParaRPr lang="fr-CA" dirty="0"/>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marL="742950" indent="-285750">
              <a:buFont typeface="Courier New" panose="02070309020205020404" pitchFamily="49" charset="0"/>
              <a:buChar char="o"/>
              <a:defRPr sz="2000"/>
            </a:lvl2pPr>
            <a:lvl3pPr>
              <a:defRPr sz="1800">
                <a:solidFill>
                  <a:srgbClr val="898989"/>
                </a:solidFill>
              </a:defRPr>
            </a:lvl3pPr>
            <a:lvl4pPr marL="1600200" indent="-228600">
              <a:buFont typeface="Wingdings" panose="05000000000000000000" pitchFamily="2" charset="2"/>
              <a:buChar char="§"/>
              <a:defRPr sz="1600">
                <a:solidFill>
                  <a:schemeClr val="accent4"/>
                </a:solidFill>
              </a:defRPr>
            </a:lvl4pPr>
            <a:lvl5pPr marL="2057400" indent="-228600">
              <a:buFont typeface="Arial" panose="020B0604020202020204" pitchFamily="34" charset="0"/>
              <a:buChar char="·"/>
              <a:defRPr sz="1600">
                <a:solidFill>
                  <a:schemeClr val="accent5"/>
                </a:solidFill>
              </a:defRPr>
            </a:lvl5pPr>
            <a:lvl6pPr>
              <a:defRPr sz="1600"/>
            </a:lvl6pPr>
            <a:lvl7pPr>
              <a:defRPr sz="1600"/>
            </a:lvl7pPr>
            <a:lvl8pPr>
              <a:defRPr sz="1600"/>
            </a:lvl8pPr>
            <a:lvl9pPr>
              <a:defRPr sz="16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marL="742950" indent="-285750">
              <a:buFont typeface="Courier New" panose="02070309020205020404" pitchFamily="49" charset="0"/>
              <a:buChar char="o"/>
              <a:defRPr sz="2000"/>
            </a:lvl2pPr>
            <a:lvl3pPr>
              <a:defRPr sz="1800">
                <a:solidFill>
                  <a:srgbClr val="898989"/>
                </a:solidFill>
              </a:defRPr>
            </a:lvl3pPr>
            <a:lvl4pPr marL="1600200" indent="-228600">
              <a:buFont typeface="Wingdings" panose="05000000000000000000" pitchFamily="2" charset="2"/>
              <a:buChar char="§"/>
              <a:defRPr sz="1600">
                <a:solidFill>
                  <a:schemeClr val="accent4"/>
                </a:solidFill>
              </a:defRPr>
            </a:lvl4pPr>
            <a:lvl5pPr marL="2057400" indent="-228600">
              <a:buFont typeface="Arial" panose="020B0604020202020204" pitchFamily="34" charset="0"/>
              <a:buChar char="·"/>
              <a:defRPr sz="1600">
                <a:solidFill>
                  <a:schemeClr val="accent5"/>
                </a:solidFill>
              </a:defRPr>
            </a:lvl5pPr>
            <a:lvl6pPr>
              <a:defRPr sz="1600"/>
            </a:lvl6pPr>
            <a:lvl7pPr>
              <a:defRPr sz="1600"/>
            </a:lvl7pPr>
            <a:lvl8pPr>
              <a:defRPr sz="1600"/>
            </a:lvl8pPr>
            <a:lvl9pPr>
              <a:defRPr sz="16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Tree>
    <p:extLst>
      <p:ext uri="{BB962C8B-B14F-4D97-AF65-F5344CB8AC3E}">
        <p14:creationId xmlns:p14="http://schemas.microsoft.com/office/powerpoint/2010/main" val="2648497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0"/>
            <a:ext cx="8229600" cy="1143000"/>
          </a:xfrm>
        </p:spPr>
        <p:txBody>
          <a:bodyPr/>
          <a:lstStyle>
            <a:lvl1pPr>
              <a:defRPr>
                <a:solidFill>
                  <a:schemeClr val="accent4"/>
                </a:solidFill>
              </a:defRPr>
            </a:lvl1pPr>
          </a:lstStyle>
          <a:p>
            <a:r>
              <a:rPr lang="fr-FR" dirty="0"/>
              <a:t>Modifiez le style du titre</a:t>
            </a:r>
            <a:endParaRPr lang="fr-CA" dirty="0"/>
          </a:p>
        </p:txBody>
      </p:sp>
    </p:spTree>
    <p:extLst>
      <p:ext uri="{BB962C8B-B14F-4D97-AF65-F5344CB8AC3E}">
        <p14:creationId xmlns:p14="http://schemas.microsoft.com/office/powerpoint/2010/main" val="3221941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Espace réservé du contenu 5"/>
          <p:cNvSpPr>
            <a:spLocks noGrp="1"/>
          </p:cNvSpPr>
          <p:nvPr>
            <p:ph sz="quarter" idx="4"/>
          </p:nvPr>
        </p:nvSpPr>
        <p:spPr>
          <a:xfrm>
            <a:off x="4860033" y="2942006"/>
            <a:ext cx="4032448" cy="3583338"/>
          </a:xfrm>
        </p:spPr>
        <p:txBody>
          <a:bodyPr/>
          <a:lstStyle>
            <a:lvl1pPr marL="0" indent="0">
              <a:buNone/>
              <a:defRPr sz="2400">
                <a:solidFill>
                  <a:schemeClr val="accent4"/>
                </a:solidFill>
              </a:defRPr>
            </a:lvl1pPr>
            <a:lvl2pPr marL="742950" indent="-285750">
              <a:buFont typeface="Arial" panose="020B0604020202020204" pitchFamily="34" charset="0"/>
              <a:buChar char="•"/>
              <a:defRPr sz="2000"/>
            </a:lvl2pPr>
            <a:lvl3pPr marL="1143000" indent="-228600">
              <a:buFont typeface="Courier New" panose="02070309020205020404" pitchFamily="49" charset="0"/>
              <a:buChar char="o"/>
              <a:defRPr sz="1800">
                <a:solidFill>
                  <a:srgbClr val="898989"/>
                </a:solidFill>
              </a:defRPr>
            </a:lvl3pPr>
            <a:lvl4pPr marL="1600200" indent="-228600">
              <a:buFont typeface="Wingdings" panose="05000000000000000000" pitchFamily="2" charset="2"/>
              <a:buChar char="§"/>
              <a:defRPr sz="1600">
                <a:solidFill>
                  <a:schemeClr val="accent4"/>
                </a:solidFill>
              </a:defRPr>
            </a:lvl4pPr>
            <a:lvl5pPr marL="2057400" indent="-228600">
              <a:buFont typeface="Arial" panose="020B0604020202020204" pitchFamily="34" charset="0"/>
              <a:buChar char="·"/>
              <a:defRPr sz="1600">
                <a:solidFill>
                  <a:schemeClr val="accent5"/>
                </a:solidFill>
              </a:defRPr>
            </a:lvl5pPr>
            <a:lvl6pPr>
              <a:defRPr sz="1600"/>
            </a:lvl6pPr>
            <a:lvl7pPr>
              <a:defRPr sz="1600"/>
            </a:lvl7pPr>
            <a:lvl8pPr>
              <a:defRPr sz="1600"/>
            </a:lvl8pPr>
            <a:lvl9pPr>
              <a:defRPr sz="16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Tree>
    <p:extLst>
      <p:ext uri="{BB962C8B-B14F-4D97-AF65-F5344CB8AC3E}">
        <p14:creationId xmlns:p14="http://schemas.microsoft.com/office/powerpoint/2010/main" val="1441717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99C3AB2C-4AC1-4550-8F3C-A1950034D8CD}" type="datetimeFigureOut">
              <a:rPr lang="fr-CA" smtClean="0"/>
              <a:pPr/>
              <a:t>2018-04-05</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23B74763-A084-46C0-90EE-C870E390BD8C}" type="slidenum">
              <a:rPr lang="fr-CA" smtClean="0"/>
              <a:pPr/>
              <a:t>‹#›</a:t>
            </a:fld>
            <a:endParaRPr lang="fr-CA"/>
          </a:p>
        </p:txBody>
      </p:sp>
    </p:spTree>
    <p:extLst>
      <p:ext uri="{BB962C8B-B14F-4D97-AF65-F5344CB8AC3E}">
        <p14:creationId xmlns:p14="http://schemas.microsoft.com/office/powerpoint/2010/main" val="1442048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Tree>
    <p:extLst>
      <p:ext uri="{BB962C8B-B14F-4D97-AF65-F5344CB8AC3E}">
        <p14:creationId xmlns:p14="http://schemas.microsoft.com/office/powerpoint/2010/main" val="2655610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_Disposition personnalisé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Sous-titre 2"/>
          <p:cNvSpPr>
            <a:spLocks noGrp="1"/>
          </p:cNvSpPr>
          <p:nvPr>
            <p:ph type="subTitle" idx="1"/>
          </p:nvPr>
        </p:nvSpPr>
        <p:spPr>
          <a:xfrm>
            <a:off x="2995736" y="5445224"/>
            <a:ext cx="5968752" cy="1008112"/>
          </a:xfrm>
        </p:spPr>
        <p:txBody>
          <a:bodyPr>
            <a:normAutofit/>
          </a:bodyPr>
          <a:lstStyle>
            <a:lvl1pPr marL="0" indent="0" algn="l">
              <a:buNone/>
              <a:defRPr sz="24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CA" dirty="0"/>
          </a:p>
        </p:txBody>
      </p:sp>
      <p:sp>
        <p:nvSpPr>
          <p:cNvPr id="4" name="Titre 1"/>
          <p:cNvSpPr>
            <a:spLocks noGrp="1"/>
          </p:cNvSpPr>
          <p:nvPr>
            <p:ph type="title"/>
          </p:nvPr>
        </p:nvSpPr>
        <p:spPr>
          <a:xfrm>
            <a:off x="2987824" y="4005064"/>
            <a:ext cx="5947252" cy="1359024"/>
          </a:xfrm>
        </p:spPr>
        <p:txBody>
          <a:bodyPr>
            <a:normAutofit/>
          </a:bodyPr>
          <a:lstStyle>
            <a:lvl1pPr algn="l">
              <a:defRPr sz="3600">
                <a:solidFill>
                  <a:srgbClr val="108CB5"/>
                </a:solidFill>
              </a:defRPr>
            </a:lvl1pPr>
          </a:lstStyle>
          <a:p>
            <a:r>
              <a:rPr lang="en-US"/>
              <a:t>Click to edit Master title style</a:t>
            </a:r>
            <a:endParaRPr lang="fr-CA" dirty="0"/>
          </a:p>
        </p:txBody>
      </p:sp>
    </p:spTree>
    <p:extLst>
      <p:ext uri="{BB962C8B-B14F-4D97-AF65-F5344CB8AC3E}">
        <p14:creationId xmlns:p14="http://schemas.microsoft.com/office/powerpoint/2010/main" val="14328717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Disposition personnalisé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Sous-titre 2"/>
          <p:cNvSpPr>
            <a:spLocks noGrp="1"/>
          </p:cNvSpPr>
          <p:nvPr>
            <p:ph type="subTitle" idx="1"/>
          </p:nvPr>
        </p:nvSpPr>
        <p:spPr>
          <a:xfrm>
            <a:off x="3067744" y="5301208"/>
            <a:ext cx="5968752" cy="1008112"/>
          </a:xfrm>
        </p:spPr>
        <p:txBody>
          <a:bodyPr>
            <a:normAutofit/>
          </a:bodyPr>
          <a:lstStyle>
            <a:lvl1pPr marL="0" indent="0" algn="l">
              <a:buNone/>
              <a:defRPr sz="24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CA" dirty="0"/>
          </a:p>
        </p:txBody>
      </p:sp>
      <p:sp>
        <p:nvSpPr>
          <p:cNvPr id="2" name="Titre 1"/>
          <p:cNvSpPr>
            <a:spLocks noGrp="1"/>
          </p:cNvSpPr>
          <p:nvPr>
            <p:ph type="title"/>
          </p:nvPr>
        </p:nvSpPr>
        <p:spPr>
          <a:xfrm>
            <a:off x="3059832" y="4077072"/>
            <a:ext cx="5976664" cy="1143000"/>
          </a:xfrm>
        </p:spPr>
        <p:txBody>
          <a:bodyPr>
            <a:normAutofit/>
          </a:bodyPr>
          <a:lstStyle>
            <a:lvl1pPr algn="l">
              <a:defRPr sz="3600">
                <a:solidFill>
                  <a:srgbClr val="108CB5"/>
                </a:solidFill>
              </a:defRPr>
            </a:lvl1pPr>
          </a:lstStyle>
          <a:p>
            <a:r>
              <a:rPr lang="en-US"/>
              <a:t>Click to edit Master title style</a:t>
            </a:r>
            <a:endParaRPr lang="fr-CA" dirty="0"/>
          </a:p>
        </p:txBody>
      </p:sp>
    </p:spTree>
    <p:extLst>
      <p:ext uri="{BB962C8B-B14F-4D97-AF65-F5344CB8AC3E}">
        <p14:creationId xmlns:p14="http://schemas.microsoft.com/office/powerpoint/2010/main" val="6446088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Disposition personnalisé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Sous-titre 2"/>
          <p:cNvSpPr>
            <a:spLocks noGrp="1"/>
          </p:cNvSpPr>
          <p:nvPr>
            <p:ph type="subTitle" idx="1"/>
          </p:nvPr>
        </p:nvSpPr>
        <p:spPr>
          <a:xfrm>
            <a:off x="259432" y="5301208"/>
            <a:ext cx="8508098" cy="1008112"/>
          </a:xfrm>
        </p:spPr>
        <p:txBody>
          <a:bodyPr>
            <a:normAutofit/>
          </a:bodyPr>
          <a:lstStyle>
            <a:lvl1pPr marL="0" indent="0" algn="l">
              <a:buNone/>
              <a:defRPr sz="24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CA" dirty="0"/>
          </a:p>
        </p:txBody>
      </p:sp>
      <p:sp>
        <p:nvSpPr>
          <p:cNvPr id="4" name="Titre 1"/>
          <p:cNvSpPr>
            <a:spLocks noGrp="1"/>
          </p:cNvSpPr>
          <p:nvPr>
            <p:ph type="title"/>
          </p:nvPr>
        </p:nvSpPr>
        <p:spPr>
          <a:xfrm>
            <a:off x="251520" y="3933056"/>
            <a:ext cx="8496944" cy="1143000"/>
          </a:xfrm>
        </p:spPr>
        <p:txBody>
          <a:bodyPr>
            <a:normAutofit/>
          </a:bodyPr>
          <a:lstStyle>
            <a:lvl1pPr algn="l">
              <a:defRPr sz="3600">
                <a:solidFill>
                  <a:srgbClr val="108CB5"/>
                </a:solidFill>
              </a:defRPr>
            </a:lvl1pPr>
          </a:lstStyle>
          <a:p>
            <a:r>
              <a:rPr lang="en-US"/>
              <a:t>Click to edit Master title style</a:t>
            </a:r>
            <a:endParaRPr lang="fr-CA" dirty="0"/>
          </a:p>
        </p:txBody>
      </p:sp>
    </p:spTree>
    <p:extLst>
      <p:ext uri="{BB962C8B-B14F-4D97-AF65-F5344CB8AC3E}">
        <p14:creationId xmlns:p14="http://schemas.microsoft.com/office/powerpoint/2010/main" val="11316423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_Disposition personnalisé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Sous-titre 2"/>
          <p:cNvSpPr>
            <a:spLocks noGrp="1"/>
          </p:cNvSpPr>
          <p:nvPr>
            <p:ph type="subTitle" idx="1"/>
          </p:nvPr>
        </p:nvSpPr>
        <p:spPr>
          <a:xfrm>
            <a:off x="981609" y="4941168"/>
            <a:ext cx="7550831" cy="1008112"/>
          </a:xfrm>
        </p:spPr>
        <p:txBody>
          <a:bodyPr>
            <a:normAutofit/>
          </a:bodyPr>
          <a:lstStyle>
            <a:lvl1pPr marL="0" indent="0" algn="r">
              <a:buNone/>
              <a:defRPr sz="24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CA" dirty="0"/>
          </a:p>
        </p:txBody>
      </p:sp>
      <p:sp>
        <p:nvSpPr>
          <p:cNvPr id="4" name="Titre 1"/>
          <p:cNvSpPr>
            <a:spLocks noGrp="1"/>
          </p:cNvSpPr>
          <p:nvPr>
            <p:ph type="title"/>
          </p:nvPr>
        </p:nvSpPr>
        <p:spPr>
          <a:xfrm>
            <a:off x="971600" y="3501008"/>
            <a:ext cx="7560840" cy="1359024"/>
          </a:xfrm>
        </p:spPr>
        <p:txBody>
          <a:bodyPr>
            <a:normAutofit/>
          </a:bodyPr>
          <a:lstStyle>
            <a:lvl1pPr algn="ctr">
              <a:defRPr sz="3600">
                <a:solidFill>
                  <a:srgbClr val="108CB5"/>
                </a:solidFill>
              </a:defRPr>
            </a:lvl1pPr>
          </a:lstStyle>
          <a:p>
            <a:r>
              <a:rPr lang="en-US"/>
              <a:t>Click to edit Master title style</a:t>
            </a:r>
            <a:endParaRPr lang="fr-CA" dirty="0"/>
          </a:p>
        </p:txBody>
      </p:sp>
      <p:sp>
        <p:nvSpPr>
          <p:cNvPr id="2" name="TextBox 1"/>
          <p:cNvSpPr txBox="1"/>
          <p:nvPr/>
        </p:nvSpPr>
        <p:spPr>
          <a:xfrm>
            <a:off x="6516216" y="6474249"/>
            <a:ext cx="2520280" cy="276999"/>
          </a:xfrm>
          <a:prstGeom prst="rect">
            <a:avLst/>
          </a:prstGeom>
          <a:noFill/>
        </p:spPr>
        <p:txBody>
          <a:bodyPr wrap="square" rtlCol="0">
            <a:spAutoFit/>
          </a:bodyPr>
          <a:lstStyle/>
          <a:p>
            <a:r>
              <a:rPr lang="en-US" sz="1200" b="1" dirty="0">
                <a:solidFill>
                  <a:prstClr val="black"/>
                </a:solidFill>
              </a:rPr>
              <a:t>www.impactresearchprogram.ca</a:t>
            </a:r>
          </a:p>
        </p:txBody>
      </p:sp>
      <p:sp>
        <p:nvSpPr>
          <p:cNvPr id="5" name="TextBox 4"/>
          <p:cNvSpPr txBox="1"/>
          <p:nvPr userDrawn="1"/>
        </p:nvSpPr>
        <p:spPr>
          <a:xfrm>
            <a:off x="6516216" y="6474249"/>
            <a:ext cx="2520280" cy="276999"/>
          </a:xfrm>
          <a:prstGeom prst="rect">
            <a:avLst/>
          </a:prstGeom>
          <a:noFill/>
        </p:spPr>
        <p:txBody>
          <a:bodyPr wrap="square" rtlCol="0">
            <a:spAutoFit/>
          </a:bodyPr>
          <a:lstStyle/>
          <a:p>
            <a:r>
              <a:rPr lang="en-US" sz="1200" b="1" dirty="0">
                <a:solidFill>
                  <a:prstClr val="black"/>
                </a:solidFill>
              </a:rPr>
              <a:t>www.impactresearchprogram.ca</a:t>
            </a:r>
          </a:p>
        </p:txBody>
      </p:sp>
    </p:spTree>
    <p:extLst>
      <p:ext uri="{BB962C8B-B14F-4D97-AF65-F5344CB8AC3E}">
        <p14:creationId xmlns:p14="http://schemas.microsoft.com/office/powerpoint/2010/main" val="2364272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sposition personnalisé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Sous-titre 2"/>
          <p:cNvSpPr>
            <a:spLocks noGrp="1"/>
          </p:cNvSpPr>
          <p:nvPr>
            <p:ph type="subTitle" idx="1"/>
          </p:nvPr>
        </p:nvSpPr>
        <p:spPr>
          <a:xfrm>
            <a:off x="3067744" y="5301208"/>
            <a:ext cx="5968752" cy="1008112"/>
          </a:xfrm>
        </p:spPr>
        <p:txBody>
          <a:bodyPr>
            <a:normAutofit/>
          </a:bodyPr>
          <a:lstStyle>
            <a:lvl1pPr marL="0" indent="0" algn="l">
              <a:buNone/>
              <a:defRPr sz="24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fr-CA" dirty="0"/>
          </a:p>
        </p:txBody>
      </p:sp>
      <p:sp>
        <p:nvSpPr>
          <p:cNvPr id="2" name="Titre 1"/>
          <p:cNvSpPr>
            <a:spLocks noGrp="1"/>
          </p:cNvSpPr>
          <p:nvPr>
            <p:ph type="title"/>
          </p:nvPr>
        </p:nvSpPr>
        <p:spPr>
          <a:xfrm>
            <a:off x="3059832" y="4077072"/>
            <a:ext cx="5976664" cy="1143000"/>
          </a:xfrm>
        </p:spPr>
        <p:txBody>
          <a:bodyPr>
            <a:normAutofit/>
          </a:bodyPr>
          <a:lstStyle>
            <a:lvl1pPr algn="l">
              <a:defRPr sz="3600">
                <a:solidFill>
                  <a:srgbClr val="108CB5"/>
                </a:solidFill>
              </a:defRPr>
            </a:lvl1pPr>
          </a:lstStyle>
          <a:p>
            <a:r>
              <a:rPr lang="fr-FR" dirty="0"/>
              <a:t>Modifiez le style du titre</a:t>
            </a:r>
            <a:endParaRPr lang="fr-CA" dirty="0"/>
          </a:p>
        </p:txBody>
      </p:sp>
    </p:spTree>
    <p:extLst>
      <p:ext uri="{BB962C8B-B14F-4D97-AF65-F5344CB8AC3E}">
        <p14:creationId xmlns:p14="http://schemas.microsoft.com/office/powerpoint/2010/main" val="12551744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a:t>Click to edit Master title style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CA"/>
          </a:p>
        </p:txBody>
      </p:sp>
    </p:spTree>
    <p:extLst>
      <p:ext uri="{BB962C8B-B14F-4D97-AF65-F5344CB8AC3E}">
        <p14:creationId xmlns:p14="http://schemas.microsoft.com/office/powerpoint/2010/main" val="26349464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re et contenu">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6851104" cy="1143000"/>
          </a:xfrm>
        </p:spPr>
        <p:txBody>
          <a:bodyPr/>
          <a:lstStyle>
            <a:lvl1pPr algn="l">
              <a:defRPr>
                <a:solidFill>
                  <a:srgbClr val="4A66AC"/>
                </a:solidFill>
              </a:defRPr>
            </a:lvl1pPr>
          </a:lstStyle>
          <a:p>
            <a:r>
              <a:rPr lang="en-US"/>
              <a:t>Click to edit Master title style</a:t>
            </a:r>
            <a:endParaRPr lang="fr-CA" dirty="0"/>
          </a:p>
        </p:txBody>
      </p:sp>
      <p:sp>
        <p:nvSpPr>
          <p:cNvPr id="3" name="Espace réservé du contenu 2"/>
          <p:cNvSpPr>
            <a:spLocks noGrp="1"/>
          </p:cNvSpPr>
          <p:nvPr>
            <p:ph idx="1"/>
          </p:nvPr>
        </p:nvSpPr>
        <p:spPr/>
        <p:txBody>
          <a:bodyPr/>
          <a:lstStyle>
            <a:lvl2pPr marL="742950" indent="-285750">
              <a:buFont typeface="Courier New" panose="02070309020205020404" pitchFamily="49" charset="0"/>
              <a:buChar char="o"/>
              <a:defRPr/>
            </a:lvl2pPr>
            <a:lvl3pPr>
              <a:defRPr>
                <a:solidFill>
                  <a:srgbClr val="898989"/>
                </a:solidFill>
              </a:defRPr>
            </a:lvl3pPr>
            <a:lvl4pPr marL="1600200" indent="-228600">
              <a:buFont typeface="Wingdings" panose="05000000000000000000" pitchFamily="2" charset="2"/>
              <a:buChar char="§"/>
              <a:defRPr>
                <a:solidFill>
                  <a:schemeClr val="accent4"/>
                </a:solidFill>
              </a:defRPr>
            </a:lvl4pPr>
            <a:lvl5pPr marL="2057400" indent="-228600">
              <a:buFont typeface="Arial" panose="020B0604020202020204" pitchFamily="34" charset="0"/>
              <a:buChar cha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dirty="0"/>
          </a:p>
        </p:txBody>
      </p:sp>
    </p:spTree>
    <p:extLst>
      <p:ext uri="{BB962C8B-B14F-4D97-AF65-F5344CB8AC3E}">
        <p14:creationId xmlns:p14="http://schemas.microsoft.com/office/powerpoint/2010/main" val="21970167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5_Disposition personnalisé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2783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4_Disposition personnalisé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Espace réservé du contenu 2"/>
          <p:cNvSpPr>
            <a:spLocks noGrp="1"/>
          </p:cNvSpPr>
          <p:nvPr>
            <p:ph idx="1"/>
          </p:nvPr>
        </p:nvSpPr>
        <p:spPr>
          <a:xfrm>
            <a:off x="457200" y="1600200"/>
            <a:ext cx="8229600" cy="4525963"/>
          </a:xfrm>
        </p:spPr>
        <p:txBody>
          <a:bodyPr/>
          <a:lstStyle>
            <a:lvl2pPr marL="742950" indent="-285750">
              <a:buFont typeface="Courier New" panose="02070309020205020404" pitchFamily="49" charset="0"/>
              <a:buChar char="o"/>
              <a:defRPr/>
            </a:lvl2pPr>
            <a:lvl3pPr>
              <a:defRPr>
                <a:solidFill>
                  <a:srgbClr val="898989"/>
                </a:solidFill>
              </a:defRPr>
            </a:lvl3pPr>
            <a:lvl4pPr marL="1600200" indent="-228600">
              <a:buFont typeface="Wingdings" panose="05000000000000000000" pitchFamily="2" charset="2"/>
              <a:buChar char="§"/>
              <a:defRPr>
                <a:solidFill>
                  <a:schemeClr val="accent4"/>
                </a:solidFill>
              </a:defRPr>
            </a:lvl4pPr>
            <a:lvl5pPr marL="2057400" indent="-228600">
              <a:buFont typeface="Arial" panose="020B0604020202020204" pitchFamily="34" charset="0"/>
              <a:buChar char="·"/>
              <a:defRPr>
                <a:solidFill>
                  <a:schemeClr val="accent5"/>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Titre 1"/>
          <p:cNvSpPr>
            <a:spLocks noGrp="1"/>
          </p:cNvSpPr>
          <p:nvPr>
            <p:ph type="title"/>
          </p:nvPr>
        </p:nvSpPr>
        <p:spPr>
          <a:xfrm>
            <a:off x="467544" y="188640"/>
            <a:ext cx="6851104" cy="1143000"/>
          </a:xfrm>
        </p:spPr>
        <p:txBody>
          <a:bodyPr/>
          <a:lstStyle>
            <a:lvl1pPr algn="l">
              <a:defRPr>
                <a:solidFill>
                  <a:schemeClr val="accent4"/>
                </a:solidFill>
              </a:defRPr>
            </a:lvl1pPr>
          </a:lstStyle>
          <a:p>
            <a:r>
              <a:rPr lang="en-US" noProof="0"/>
              <a:t>Click to edit Master title style</a:t>
            </a:r>
            <a:endParaRPr lang="en-US" noProof="0" dirty="0"/>
          </a:p>
        </p:txBody>
      </p:sp>
    </p:spTree>
    <p:extLst>
      <p:ext uri="{BB962C8B-B14F-4D97-AF65-F5344CB8AC3E}">
        <p14:creationId xmlns:p14="http://schemas.microsoft.com/office/powerpoint/2010/main" val="39601262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Titre de sec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267744" y="4398614"/>
            <a:ext cx="6692280" cy="1100560"/>
          </a:xfrm>
        </p:spPr>
        <p:txBody>
          <a:bodyPr anchor="t">
            <a:normAutofit/>
          </a:bodyPr>
          <a:lstStyle>
            <a:lvl1pPr algn="l">
              <a:defRPr sz="3200" b="1" cap="all" baseline="0">
                <a:solidFill>
                  <a:schemeClr val="accent4"/>
                </a:solidFill>
              </a:defRPr>
            </a:lvl1pPr>
          </a:lstStyle>
          <a:p>
            <a:r>
              <a:rPr lang="en-US"/>
              <a:t>Click to edit Master title style</a:t>
            </a:r>
            <a:endParaRPr lang="fr-CA" dirty="0"/>
          </a:p>
        </p:txBody>
      </p:sp>
      <p:sp>
        <p:nvSpPr>
          <p:cNvPr id="3" name="Espace réservé du texte 2"/>
          <p:cNvSpPr>
            <a:spLocks noGrp="1"/>
          </p:cNvSpPr>
          <p:nvPr>
            <p:ph type="body" idx="1"/>
          </p:nvPr>
        </p:nvSpPr>
        <p:spPr>
          <a:xfrm>
            <a:off x="2267744" y="2924944"/>
            <a:ext cx="6692280" cy="1212155"/>
          </a:xfrm>
        </p:spPr>
        <p:txBody>
          <a:bodyPr anchor="b"/>
          <a:lstStyle>
            <a:lvl1pPr marL="0" indent="0">
              <a:buNone/>
              <a:defRPr sz="2000">
                <a:solidFill>
                  <a:srgbClr val="89898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944021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Deux contenu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0"/>
            <a:ext cx="6851104" cy="1143000"/>
          </a:xfrm>
        </p:spPr>
        <p:txBody>
          <a:bodyPr/>
          <a:lstStyle>
            <a:lvl1pPr algn="l">
              <a:defRPr>
                <a:solidFill>
                  <a:schemeClr val="accent4"/>
                </a:solidFill>
              </a:defRPr>
            </a:lvl1pPr>
          </a:lstStyle>
          <a:p>
            <a:r>
              <a:rPr lang="en-US"/>
              <a:t>Click to edit Master title style</a:t>
            </a:r>
            <a:endParaRPr lang="fr-CA" dirty="0"/>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marL="742950" indent="-285750">
              <a:buFont typeface="Courier New" panose="02070309020205020404" pitchFamily="49" charset="0"/>
              <a:buChar char="o"/>
              <a:defRPr sz="2400"/>
            </a:lvl2pPr>
            <a:lvl3pPr>
              <a:defRPr sz="2000">
                <a:solidFill>
                  <a:srgbClr val="898989"/>
                </a:solidFill>
              </a:defRPr>
            </a:lvl3pPr>
            <a:lvl4pPr marL="1657350" indent="-285750">
              <a:buFont typeface="Wingdings" panose="05000000000000000000" pitchFamily="2" charset="2"/>
              <a:buChar char="§"/>
              <a:defRPr sz="1800">
                <a:solidFill>
                  <a:schemeClr val="accent4"/>
                </a:solidFill>
              </a:defRPr>
            </a:lvl4pPr>
            <a:lvl5pPr marL="2057400" indent="-228600">
              <a:buFont typeface="Arial" panose="020B0604020202020204" pitchFamily="34" charset="0"/>
              <a:buChar char="·"/>
              <a:defRPr sz="1800">
                <a:solidFill>
                  <a:schemeClr val="accent5"/>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dirty="0"/>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marL="742950" indent="-285750">
              <a:buFont typeface="Courier New" panose="02070309020205020404" pitchFamily="49" charset="0"/>
              <a:buChar char="o"/>
              <a:defRPr sz="2400"/>
            </a:lvl2pPr>
            <a:lvl3pPr>
              <a:defRPr sz="2000">
                <a:solidFill>
                  <a:srgbClr val="898989"/>
                </a:solidFill>
              </a:defRPr>
            </a:lvl3pPr>
            <a:lvl4pPr marL="1600200" indent="-228600">
              <a:buFont typeface="Wingdings" panose="05000000000000000000" pitchFamily="2" charset="2"/>
              <a:buChar char="§"/>
              <a:defRPr sz="1800">
                <a:solidFill>
                  <a:schemeClr val="accent4"/>
                </a:solidFill>
              </a:defRPr>
            </a:lvl4pPr>
            <a:lvl5pPr marL="2057400" indent="-228600">
              <a:buFont typeface="Arial" panose="020B0604020202020204" pitchFamily="34" charset="0"/>
              <a:buChar char="·"/>
              <a:defRPr sz="1800">
                <a:solidFill>
                  <a:schemeClr val="accent5"/>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dirty="0"/>
          </a:p>
        </p:txBody>
      </p:sp>
    </p:spTree>
    <p:extLst>
      <p:ext uri="{BB962C8B-B14F-4D97-AF65-F5344CB8AC3E}">
        <p14:creationId xmlns:p14="http://schemas.microsoft.com/office/powerpoint/2010/main" val="10408986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a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0"/>
            <a:ext cx="6851104" cy="1143000"/>
          </a:xfrm>
        </p:spPr>
        <p:txBody>
          <a:bodyPr/>
          <a:lstStyle>
            <a:lvl1pPr algn="l">
              <a:defRPr>
                <a:solidFill>
                  <a:schemeClr val="accent4"/>
                </a:solidFill>
              </a:defRPr>
            </a:lvl1pPr>
          </a:lstStyle>
          <a:p>
            <a:r>
              <a:rPr lang="en-US"/>
              <a:t>Click to edit Master title style</a:t>
            </a:r>
            <a:endParaRPr lang="fr-CA" dirty="0"/>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marL="742950" indent="-285750">
              <a:buFont typeface="Courier New" panose="02070309020205020404" pitchFamily="49" charset="0"/>
              <a:buChar char="o"/>
              <a:defRPr sz="2000"/>
            </a:lvl2pPr>
            <a:lvl3pPr>
              <a:defRPr sz="1800">
                <a:solidFill>
                  <a:srgbClr val="898989"/>
                </a:solidFill>
              </a:defRPr>
            </a:lvl3pPr>
            <a:lvl4pPr marL="1600200" indent="-228600">
              <a:buFont typeface="Wingdings" panose="05000000000000000000" pitchFamily="2" charset="2"/>
              <a:buChar char="§"/>
              <a:defRPr sz="1600">
                <a:solidFill>
                  <a:schemeClr val="accent4"/>
                </a:solidFill>
              </a:defRPr>
            </a:lvl4pPr>
            <a:lvl5pPr marL="2057400" indent="-228600">
              <a:buFont typeface="Arial" panose="020B0604020202020204" pitchFamily="34" charset="0"/>
              <a:buChar char="·"/>
              <a:defRPr sz="1600">
                <a:solidFill>
                  <a:schemeClr val="accent5"/>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dirty="0"/>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marL="742950" indent="-285750">
              <a:buFont typeface="Courier New" panose="02070309020205020404" pitchFamily="49" charset="0"/>
              <a:buChar char="o"/>
              <a:defRPr sz="2000"/>
            </a:lvl2pPr>
            <a:lvl3pPr>
              <a:defRPr sz="1800">
                <a:solidFill>
                  <a:srgbClr val="898989"/>
                </a:solidFill>
              </a:defRPr>
            </a:lvl3pPr>
            <a:lvl4pPr marL="1600200" indent="-228600">
              <a:buFont typeface="Wingdings" panose="05000000000000000000" pitchFamily="2" charset="2"/>
              <a:buChar char="§"/>
              <a:defRPr sz="1600">
                <a:solidFill>
                  <a:schemeClr val="accent4"/>
                </a:solidFill>
              </a:defRPr>
            </a:lvl4pPr>
            <a:lvl5pPr marL="2057400" indent="-228600">
              <a:buFont typeface="Arial" panose="020B0604020202020204" pitchFamily="34" charset="0"/>
              <a:buChar char="·"/>
              <a:defRPr sz="1600">
                <a:solidFill>
                  <a:schemeClr val="accent5"/>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dirty="0"/>
          </a:p>
        </p:txBody>
      </p:sp>
    </p:spTree>
    <p:extLst>
      <p:ext uri="{BB962C8B-B14F-4D97-AF65-F5344CB8AC3E}">
        <p14:creationId xmlns:p14="http://schemas.microsoft.com/office/powerpoint/2010/main" val="897568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0"/>
            <a:ext cx="8229600" cy="1143000"/>
          </a:xfrm>
        </p:spPr>
        <p:txBody>
          <a:bodyPr/>
          <a:lstStyle>
            <a:lvl1pPr>
              <a:defRPr>
                <a:solidFill>
                  <a:schemeClr val="accent4"/>
                </a:solidFill>
              </a:defRPr>
            </a:lvl1pPr>
          </a:lstStyle>
          <a:p>
            <a:r>
              <a:rPr lang="en-US"/>
              <a:t>Click to edit Master title style</a:t>
            </a:r>
            <a:endParaRPr lang="fr-CA" dirty="0"/>
          </a:p>
        </p:txBody>
      </p:sp>
    </p:spTree>
    <p:extLst>
      <p:ext uri="{BB962C8B-B14F-4D97-AF65-F5344CB8AC3E}">
        <p14:creationId xmlns:p14="http://schemas.microsoft.com/office/powerpoint/2010/main" val="25893289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V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Espace réservé du contenu 5"/>
          <p:cNvSpPr>
            <a:spLocks noGrp="1"/>
          </p:cNvSpPr>
          <p:nvPr>
            <p:ph sz="quarter" idx="4"/>
          </p:nvPr>
        </p:nvSpPr>
        <p:spPr>
          <a:xfrm>
            <a:off x="4860033" y="2942006"/>
            <a:ext cx="4032448" cy="3583338"/>
          </a:xfrm>
        </p:spPr>
        <p:txBody>
          <a:bodyPr/>
          <a:lstStyle>
            <a:lvl1pPr marL="0" indent="0">
              <a:buNone/>
              <a:defRPr sz="2400">
                <a:solidFill>
                  <a:schemeClr val="accent4"/>
                </a:solidFill>
              </a:defRPr>
            </a:lvl1pPr>
            <a:lvl2pPr marL="742950" indent="-285750">
              <a:buFont typeface="Arial" panose="020B0604020202020204" pitchFamily="34" charset="0"/>
              <a:buChar char="•"/>
              <a:defRPr sz="2000"/>
            </a:lvl2pPr>
            <a:lvl3pPr marL="1143000" indent="-228600">
              <a:buFont typeface="Courier New" panose="02070309020205020404" pitchFamily="49" charset="0"/>
              <a:buChar char="o"/>
              <a:defRPr sz="1800">
                <a:solidFill>
                  <a:srgbClr val="898989"/>
                </a:solidFill>
              </a:defRPr>
            </a:lvl3pPr>
            <a:lvl4pPr marL="1600200" indent="-228600">
              <a:buFont typeface="Wingdings" panose="05000000000000000000" pitchFamily="2" charset="2"/>
              <a:buChar char="§"/>
              <a:defRPr sz="1600">
                <a:solidFill>
                  <a:schemeClr val="accent4"/>
                </a:solidFill>
              </a:defRPr>
            </a:lvl4pPr>
            <a:lvl5pPr marL="2057400" indent="-228600">
              <a:buFont typeface="Arial" panose="020B0604020202020204" pitchFamily="34" charset="0"/>
              <a:buChar char="·"/>
              <a:defRPr sz="1600">
                <a:solidFill>
                  <a:schemeClr val="accent5"/>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dirty="0"/>
          </a:p>
        </p:txBody>
      </p:sp>
    </p:spTree>
    <p:extLst>
      <p:ext uri="{BB962C8B-B14F-4D97-AF65-F5344CB8AC3E}">
        <p14:creationId xmlns:p14="http://schemas.microsoft.com/office/powerpoint/2010/main" val="31408950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Espace réservé de la date 4"/>
          <p:cNvSpPr>
            <a:spLocks noGrp="1"/>
          </p:cNvSpPr>
          <p:nvPr>
            <p:ph type="dt" sz="half" idx="10"/>
          </p:nvPr>
        </p:nvSpPr>
        <p:spPr/>
        <p:txBody>
          <a:bodyPr/>
          <a:lstStyle/>
          <a:p>
            <a:fld id="{99C3AB2C-4AC1-4550-8F3C-A1950034D8CD}" type="datetimeFigureOut">
              <a:rPr lang="fr-CA" smtClean="0">
                <a:solidFill>
                  <a:prstClr val="black">
                    <a:tint val="75000"/>
                  </a:prstClr>
                </a:solidFill>
              </a:rPr>
              <a:pPr/>
              <a:t>2018-04-05</a:t>
            </a:fld>
            <a:endParaRPr lang="fr-CA" dirty="0">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CA"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23B74763-A084-46C0-90EE-C870E390BD8C}" type="slidenum">
              <a:rPr lang="fr-CA" smtClean="0">
                <a:solidFill>
                  <a:prstClr val="black">
                    <a:tint val="75000"/>
                  </a:prstClr>
                </a:solidFill>
              </a:rPr>
              <a:pPr/>
              <a:t>‹#›</a:t>
            </a:fld>
            <a:endParaRPr lang="fr-CA" dirty="0">
              <a:solidFill>
                <a:prstClr val="black">
                  <a:tint val="75000"/>
                </a:prstClr>
              </a:solidFill>
            </a:endParaRPr>
          </a:p>
        </p:txBody>
      </p:sp>
    </p:spTree>
    <p:extLst>
      <p:ext uri="{BB962C8B-B14F-4D97-AF65-F5344CB8AC3E}">
        <p14:creationId xmlns:p14="http://schemas.microsoft.com/office/powerpoint/2010/main" val="4053479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position personnalisé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Sous-titre 2"/>
          <p:cNvSpPr>
            <a:spLocks noGrp="1"/>
          </p:cNvSpPr>
          <p:nvPr>
            <p:ph type="subTitle" idx="1"/>
          </p:nvPr>
        </p:nvSpPr>
        <p:spPr>
          <a:xfrm>
            <a:off x="259432" y="5301208"/>
            <a:ext cx="8508098" cy="1008112"/>
          </a:xfrm>
        </p:spPr>
        <p:txBody>
          <a:bodyPr>
            <a:normAutofit/>
          </a:bodyPr>
          <a:lstStyle>
            <a:lvl1pPr marL="0" indent="0" algn="l">
              <a:buNone/>
              <a:defRPr sz="24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fr-CA" dirty="0"/>
          </a:p>
        </p:txBody>
      </p:sp>
      <p:sp>
        <p:nvSpPr>
          <p:cNvPr id="4" name="Titre 1"/>
          <p:cNvSpPr>
            <a:spLocks noGrp="1"/>
          </p:cNvSpPr>
          <p:nvPr>
            <p:ph type="title"/>
          </p:nvPr>
        </p:nvSpPr>
        <p:spPr>
          <a:xfrm>
            <a:off x="251520" y="3933056"/>
            <a:ext cx="8496944" cy="1143000"/>
          </a:xfrm>
        </p:spPr>
        <p:txBody>
          <a:bodyPr>
            <a:normAutofit/>
          </a:bodyPr>
          <a:lstStyle>
            <a:lvl1pPr algn="l">
              <a:defRPr sz="3600">
                <a:solidFill>
                  <a:srgbClr val="108CB5"/>
                </a:solidFill>
              </a:defRPr>
            </a:lvl1pPr>
          </a:lstStyle>
          <a:p>
            <a:r>
              <a:rPr lang="fr-FR" dirty="0"/>
              <a:t>Modifiez le style du titre</a:t>
            </a:r>
            <a:endParaRPr lang="fr-CA" dirty="0"/>
          </a:p>
        </p:txBody>
      </p:sp>
    </p:spTree>
    <p:extLst>
      <p:ext uri="{BB962C8B-B14F-4D97-AF65-F5344CB8AC3E}">
        <p14:creationId xmlns:p14="http://schemas.microsoft.com/office/powerpoint/2010/main" val="38976239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fr-CA"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360320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_Disposition personnalisé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Sous-titre 2"/>
          <p:cNvSpPr>
            <a:spLocks noGrp="1"/>
          </p:cNvSpPr>
          <p:nvPr>
            <p:ph type="subTitle" idx="1"/>
          </p:nvPr>
        </p:nvSpPr>
        <p:spPr>
          <a:xfrm>
            <a:off x="2995736" y="5445224"/>
            <a:ext cx="5968752" cy="1008112"/>
          </a:xfrm>
        </p:spPr>
        <p:txBody>
          <a:bodyPr>
            <a:normAutofit/>
          </a:bodyPr>
          <a:lstStyle>
            <a:lvl1pPr marL="0" indent="0" algn="l">
              <a:buNone/>
              <a:defRPr sz="24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fr-CA" dirty="0"/>
          </a:p>
        </p:txBody>
      </p:sp>
      <p:sp>
        <p:nvSpPr>
          <p:cNvPr id="4" name="Titre 1"/>
          <p:cNvSpPr>
            <a:spLocks noGrp="1"/>
          </p:cNvSpPr>
          <p:nvPr>
            <p:ph type="title"/>
          </p:nvPr>
        </p:nvSpPr>
        <p:spPr>
          <a:xfrm>
            <a:off x="2987824" y="4005064"/>
            <a:ext cx="5947252" cy="1359024"/>
          </a:xfrm>
        </p:spPr>
        <p:txBody>
          <a:bodyPr>
            <a:normAutofit/>
          </a:bodyPr>
          <a:lstStyle>
            <a:lvl1pPr algn="l">
              <a:defRPr sz="3600">
                <a:solidFill>
                  <a:srgbClr val="108CB5"/>
                </a:solidFill>
              </a:defRPr>
            </a:lvl1pPr>
          </a:lstStyle>
          <a:p>
            <a:r>
              <a:rPr lang="fr-FR" dirty="0"/>
              <a:t>Modifiez le style du titre</a:t>
            </a:r>
            <a:endParaRPr lang="fr-CA" dirty="0"/>
          </a:p>
        </p:txBody>
      </p:sp>
    </p:spTree>
    <p:extLst>
      <p:ext uri="{BB962C8B-B14F-4D97-AF65-F5344CB8AC3E}">
        <p14:creationId xmlns:p14="http://schemas.microsoft.com/office/powerpoint/2010/main" val="12100427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7_Disposition personnalisé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Sous-titre 2"/>
          <p:cNvSpPr>
            <a:spLocks noGrp="1"/>
          </p:cNvSpPr>
          <p:nvPr>
            <p:ph type="subTitle" idx="1"/>
          </p:nvPr>
        </p:nvSpPr>
        <p:spPr>
          <a:xfrm>
            <a:off x="3067744" y="5301208"/>
            <a:ext cx="5968752" cy="1008112"/>
          </a:xfrm>
        </p:spPr>
        <p:txBody>
          <a:bodyPr>
            <a:normAutofit/>
          </a:bodyPr>
          <a:lstStyle>
            <a:lvl1pPr marL="0" indent="0" algn="l">
              <a:buNone/>
              <a:defRPr sz="24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fr-CA" dirty="0"/>
          </a:p>
        </p:txBody>
      </p:sp>
      <p:sp>
        <p:nvSpPr>
          <p:cNvPr id="2" name="Titre 1"/>
          <p:cNvSpPr>
            <a:spLocks noGrp="1"/>
          </p:cNvSpPr>
          <p:nvPr>
            <p:ph type="title"/>
          </p:nvPr>
        </p:nvSpPr>
        <p:spPr>
          <a:xfrm>
            <a:off x="3059832" y="4077072"/>
            <a:ext cx="5976664" cy="1143000"/>
          </a:xfrm>
        </p:spPr>
        <p:txBody>
          <a:bodyPr>
            <a:normAutofit/>
          </a:bodyPr>
          <a:lstStyle>
            <a:lvl1pPr algn="l">
              <a:defRPr sz="3600">
                <a:solidFill>
                  <a:srgbClr val="108CB5"/>
                </a:solidFill>
              </a:defRPr>
            </a:lvl1pPr>
          </a:lstStyle>
          <a:p>
            <a:r>
              <a:rPr lang="fr-FR" dirty="0"/>
              <a:t>Modifiez le style du titre</a:t>
            </a:r>
            <a:endParaRPr lang="fr-CA" dirty="0"/>
          </a:p>
        </p:txBody>
      </p:sp>
    </p:spTree>
    <p:extLst>
      <p:ext uri="{BB962C8B-B14F-4D97-AF65-F5344CB8AC3E}">
        <p14:creationId xmlns:p14="http://schemas.microsoft.com/office/powerpoint/2010/main" val="31274263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_Disposition personnalisé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Sous-titre 2"/>
          <p:cNvSpPr>
            <a:spLocks noGrp="1"/>
          </p:cNvSpPr>
          <p:nvPr>
            <p:ph type="subTitle" idx="1"/>
          </p:nvPr>
        </p:nvSpPr>
        <p:spPr>
          <a:xfrm>
            <a:off x="259432" y="5301208"/>
            <a:ext cx="8508098" cy="1008112"/>
          </a:xfrm>
        </p:spPr>
        <p:txBody>
          <a:bodyPr>
            <a:normAutofit/>
          </a:bodyPr>
          <a:lstStyle>
            <a:lvl1pPr marL="0" indent="0" algn="l">
              <a:buNone/>
              <a:defRPr sz="24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fr-CA" dirty="0"/>
          </a:p>
        </p:txBody>
      </p:sp>
      <p:sp>
        <p:nvSpPr>
          <p:cNvPr id="4" name="Titre 1"/>
          <p:cNvSpPr>
            <a:spLocks noGrp="1"/>
          </p:cNvSpPr>
          <p:nvPr>
            <p:ph type="title"/>
          </p:nvPr>
        </p:nvSpPr>
        <p:spPr>
          <a:xfrm>
            <a:off x="251520" y="3933056"/>
            <a:ext cx="8496944" cy="1143000"/>
          </a:xfrm>
        </p:spPr>
        <p:txBody>
          <a:bodyPr>
            <a:normAutofit/>
          </a:bodyPr>
          <a:lstStyle>
            <a:lvl1pPr algn="l">
              <a:defRPr sz="3600">
                <a:solidFill>
                  <a:srgbClr val="108CB5"/>
                </a:solidFill>
              </a:defRPr>
            </a:lvl1pPr>
          </a:lstStyle>
          <a:p>
            <a:r>
              <a:rPr lang="fr-FR" dirty="0"/>
              <a:t>Modifiez le style du titre</a:t>
            </a:r>
            <a:endParaRPr lang="fr-CA" dirty="0"/>
          </a:p>
        </p:txBody>
      </p:sp>
    </p:spTree>
    <p:extLst>
      <p:ext uri="{BB962C8B-B14F-4D97-AF65-F5344CB8AC3E}">
        <p14:creationId xmlns:p14="http://schemas.microsoft.com/office/powerpoint/2010/main" val="23015891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Disposition personnalisé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Sous-titre 2"/>
          <p:cNvSpPr>
            <a:spLocks noGrp="1"/>
          </p:cNvSpPr>
          <p:nvPr>
            <p:ph type="subTitle" idx="1"/>
          </p:nvPr>
        </p:nvSpPr>
        <p:spPr>
          <a:xfrm>
            <a:off x="981609" y="4941168"/>
            <a:ext cx="7550831" cy="1008112"/>
          </a:xfrm>
        </p:spPr>
        <p:txBody>
          <a:bodyPr>
            <a:normAutofit/>
          </a:bodyPr>
          <a:lstStyle>
            <a:lvl1pPr marL="0" indent="0" algn="r">
              <a:buNone/>
              <a:defRPr sz="24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fr-CA" dirty="0"/>
          </a:p>
        </p:txBody>
      </p:sp>
      <p:sp>
        <p:nvSpPr>
          <p:cNvPr id="4" name="Titre 1"/>
          <p:cNvSpPr>
            <a:spLocks noGrp="1"/>
          </p:cNvSpPr>
          <p:nvPr>
            <p:ph type="title"/>
          </p:nvPr>
        </p:nvSpPr>
        <p:spPr>
          <a:xfrm>
            <a:off x="971600" y="3501008"/>
            <a:ext cx="7560840" cy="1359024"/>
          </a:xfrm>
        </p:spPr>
        <p:txBody>
          <a:bodyPr>
            <a:normAutofit/>
          </a:bodyPr>
          <a:lstStyle>
            <a:lvl1pPr algn="ctr">
              <a:defRPr sz="3600">
                <a:solidFill>
                  <a:srgbClr val="108CB5"/>
                </a:solidFill>
              </a:defRPr>
            </a:lvl1pPr>
          </a:lstStyle>
          <a:p>
            <a:r>
              <a:rPr lang="fr-FR" dirty="0"/>
              <a:t>Modifiez le style du titre</a:t>
            </a:r>
            <a:endParaRPr lang="fr-CA" dirty="0"/>
          </a:p>
        </p:txBody>
      </p:sp>
      <p:sp>
        <p:nvSpPr>
          <p:cNvPr id="2" name="TextBox 1"/>
          <p:cNvSpPr txBox="1"/>
          <p:nvPr userDrawn="1"/>
        </p:nvSpPr>
        <p:spPr>
          <a:xfrm>
            <a:off x="6516216" y="6474249"/>
            <a:ext cx="2520280" cy="276999"/>
          </a:xfrm>
          <a:prstGeom prst="rect">
            <a:avLst/>
          </a:prstGeom>
          <a:noFill/>
        </p:spPr>
        <p:txBody>
          <a:bodyPr wrap="square" rtlCol="0">
            <a:spAutoFit/>
          </a:bodyPr>
          <a:lstStyle/>
          <a:p>
            <a:r>
              <a:rPr lang="en-US" sz="1200" b="1" dirty="0">
                <a:solidFill>
                  <a:prstClr val="black"/>
                </a:solidFill>
              </a:rPr>
              <a:t>www.impactresearchprogram.ca</a:t>
            </a:r>
          </a:p>
        </p:txBody>
      </p:sp>
    </p:spTree>
    <p:extLst>
      <p:ext uri="{BB962C8B-B14F-4D97-AF65-F5344CB8AC3E}">
        <p14:creationId xmlns:p14="http://schemas.microsoft.com/office/powerpoint/2010/main" val="15195431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0_Disposition personnalisé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72689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1_Disposition personnalisé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Espace réservé du contenu 2"/>
          <p:cNvSpPr>
            <a:spLocks noGrp="1"/>
          </p:cNvSpPr>
          <p:nvPr>
            <p:ph idx="1"/>
          </p:nvPr>
        </p:nvSpPr>
        <p:spPr>
          <a:xfrm>
            <a:off x="457200" y="1600200"/>
            <a:ext cx="8229600" cy="4525963"/>
          </a:xfrm>
        </p:spPr>
        <p:txBody>
          <a:bodyPr/>
          <a:lstStyle>
            <a:lvl2pPr marL="742950" indent="-285750">
              <a:buFont typeface="Courier New" panose="02070309020205020404" pitchFamily="49" charset="0"/>
              <a:buChar char="o"/>
              <a:defRPr/>
            </a:lvl2pPr>
            <a:lvl3pPr>
              <a:defRPr>
                <a:solidFill>
                  <a:srgbClr val="898989"/>
                </a:solidFill>
              </a:defRPr>
            </a:lvl3pPr>
            <a:lvl4pPr marL="1600200" indent="-228600">
              <a:buFont typeface="Wingdings" panose="05000000000000000000" pitchFamily="2" charset="2"/>
              <a:buChar char="§"/>
              <a:defRPr>
                <a:solidFill>
                  <a:schemeClr val="accent4"/>
                </a:solidFill>
              </a:defRPr>
            </a:lvl4pPr>
            <a:lvl5pPr marL="2057400" indent="-228600">
              <a:buFont typeface="Arial" panose="020B0604020202020204" pitchFamily="34" charset="0"/>
              <a:buChar char="·"/>
              <a:defRPr>
                <a:solidFill>
                  <a:schemeClr val="accent5"/>
                </a:solidFill>
              </a:defRPr>
            </a:lvl5pPr>
          </a:lstStyle>
          <a:p>
            <a:pPr lvl="0"/>
            <a:r>
              <a:rPr lang="en-US" noProof="0" dirty="0" err="1"/>
              <a:t>Modifiez</a:t>
            </a:r>
            <a:r>
              <a:rPr lang="en-US" noProof="0" dirty="0"/>
              <a:t>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
        <p:nvSpPr>
          <p:cNvPr id="7" name="Titre 1"/>
          <p:cNvSpPr>
            <a:spLocks noGrp="1"/>
          </p:cNvSpPr>
          <p:nvPr>
            <p:ph type="title"/>
          </p:nvPr>
        </p:nvSpPr>
        <p:spPr>
          <a:xfrm>
            <a:off x="467544" y="188640"/>
            <a:ext cx="6851104" cy="1143000"/>
          </a:xfrm>
        </p:spPr>
        <p:txBody>
          <a:bodyPr/>
          <a:lstStyle>
            <a:lvl1pPr algn="l">
              <a:defRPr>
                <a:solidFill>
                  <a:schemeClr val="accent4"/>
                </a:solidFill>
              </a:defRPr>
            </a:lvl1pPr>
          </a:lstStyle>
          <a:p>
            <a:r>
              <a:rPr lang="en-US" noProof="0" dirty="0" err="1"/>
              <a:t>Modifiez</a:t>
            </a:r>
            <a:r>
              <a:rPr lang="en-US" noProof="0" dirty="0"/>
              <a:t> le style du </a:t>
            </a:r>
            <a:r>
              <a:rPr lang="en-US" noProof="0" dirty="0" err="1"/>
              <a:t>titre</a:t>
            </a:r>
            <a:endParaRPr lang="en-US" noProof="0" dirty="0"/>
          </a:p>
        </p:txBody>
      </p:sp>
    </p:spTree>
    <p:extLst>
      <p:ext uri="{BB962C8B-B14F-4D97-AF65-F5344CB8AC3E}">
        <p14:creationId xmlns:p14="http://schemas.microsoft.com/office/powerpoint/2010/main" val="27059906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V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Espace réservé du contenu 5"/>
          <p:cNvSpPr>
            <a:spLocks noGrp="1"/>
          </p:cNvSpPr>
          <p:nvPr>
            <p:ph sz="quarter" idx="4"/>
          </p:nvPr>
        </p:nvSpPr>
        <p:spPr>
          <a:xfrm>
            <a:off x="4860033" y="2942006"/>
            <a:ext cx="4032448" cy="3583338"/>
          </a:xfrm>
        </p:spPr>
        <p:txBody>
          <a:bodyPr/>
          <a:lstStyle>
            <a:lvl1pPr marL="0" indent="0">
              <a:buNone/>
              <a:defRPr sz="2400">
                <a:solidFill>
                  <a:schemeClr val="accent4"/>
                </a:solidFill>
              </a:defRPr>
            </a:lvl1pPr>
            <a:lvl2pPr marL="742950" indent="-285750">
              <a:buFont typeface="Arial" panose="020B0604020202020204" pitchFamily="34" charset="0"/>
              <a:buChar char="•"/>
              <a:defRPr sz="2000"/>
            </a:lvl2pPr>
            <a:lvl3pPr marL="1143000" indent="-228600">
              <a:buFont typeface="Courier New" panose="02070309020205020404" pitchFamily="49" charset="0"/>
              <a:buChar char="o"/>
              <a:defRPr sz="1800">
                <a:solidFill>
                  <a:srgbClr val="898989"/>
                </a:solidFill>
              </a:defRPr>
            </a:lvl3pPr>
            <a:lvl4pPr marL="1600200" indent="-228600">
              <a:buFont typeface="Wingdings" panose="05000000000000000000" pitchFamily="2" charset="2"/>
              <a:buChar char="§"/>
              <a:defRPr sz="1600">
                <a:solidFill>
                  <a:schemeClr val="accent4"/>
                </a:solidFill>
              </a:defRPr>
            </a:lvl4pPr>
            <a:lvl5pPr marL="2057400" indent="-228600">
              <a:buFont typeface="Arial" panose="020B0604020202020204" pitchFamily="34" charset="0"/>
              <a:buChar char="·"/>
              <a:defRPr sz="1600">
                <a:solidFill>
                  <a:schemeClr val="accent5"/>
                </a:solidFill>
              </a:defRPr>
            </a:lvl5pPr>
            <a:lvl6pPr>
              <a:defRPr sz="1600"/>
            </a:lvl6pPr>
            <a:lvl7pPr>
              <a:defRPr sz="1600"/>
            </a:lvl7pPr>
            <a:lvl8pPr>
              <a:defRPr sz="1600"/>
            </a:lvl8pPr>
            <a:lvl9pPr>
              <a:defRPr sz="16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Tree>
    <p:extLst>
      <p:ext uri="{BB962C8B-B14F-4D97-AF65-F5344CB8AC3E}">
        <p14:creationId xmlns:p14="http://schemas.microsoft.com/office/powerpoint/2010/main" val="37156056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0B2AE86-FAF7-45A6-9D75-F8B0111FF041}" type="datetimeFigureOut">
              <a:rPr lang="en-US" smtClean="0">
                <a:solidFill>
                  <a:prstClr val="black">
                    <a:tint val="75000"/>
                  </a:prstClr>
                </a:solidFill>
              </a:rPr>
              <a:pPr/>
              <a:t>4/5/2018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22F527-E8EC-4248-9ADE-65203CC89C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7353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isposition personnalisé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Sous-titre 2"/>
          <p:cNvSpPr>
            <a:spLocks noGrp="1"/>
          </p:cNvSpPr>
          <p:nvPr>
            <p:ph type="subTitle" idx="1"/>
          </p:nvPr>
        </p:nvSpPr>
        <p:spPr>
          <a:xfrm>
            <a:off x="981609" y="4941168"/>
            <a:ext cx="7550831" cy="1008112"/>
          </a:xfrm>
        </p:spPr>
        <p:txBody>
          <a:bodyPr>
            <a:normAutofit/>
          </a:bodyPr>
          <a:lstStyle>
            <a:lvl1pPr marL="0" indent="0" algn="r">
              <a:buNone/>
              <a:defRPr sz="24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fr-CA" dirty="0"/>
          </a:p>
        </p:txBody>
      </p:sp>
      <p:sp>
        <p:nvSpPr>
          <p:cNvPr id="4" name="Titre 1"/>
          <p:cNvSpPr>
            <a:spLocks noGrp="1"/>
          </p:cNvSpPr>
          <p:nvPr>
            <p:ph type="title"/>
          </p:nvPr>
        </p:nvSpPr>
        <p:spPr>
          <a:xfrm>
            <a:off x="971600" y="3501008"/>
            <a:ext cx="7560840" cy="1359024"/>
          </a:xfrm>
        </p:spPr>
        <p:txBody>
          <a:bodyPr>
            <a:normAutofit/>
          </a:bodyPr>
          <a:lstStyle>
            <a:lvl1pPr algn="ctr">
              <a:defRPr sz="3600">
                <a:solidFill>
                  <a:srgbClr val="108CB5"/>
                </a:solidFill>
              </a:defRPr>
            </a:lvl1pPr>
          </a:lstStyle>
          <a:p>
            <a:r>
              <a:rPr lang="fr-FR" dirty="0"/>
              <a:t>Modifiez le style du titre</a:t>
            </a:r>
            <a:endParaRPr lang="fr-CA" dirty="0"/>
          </a:p>
        </p:txBody>
      </p:sp>
    </p:spTree>
    <p:extLst>
      <p:ext uri="{BB962C8B-B14F-4D97-AF65-F5344CB8AC3E}">
        <p14:creationId xmlns:p14="http://schemas.microsoft.com/office/powerpoint/2010/main" val="2979804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CA"/>
          </a:p>
        </p:txBody>
      </p:sp>
    </p:spTree>
    <p:extLst>
      <p:ext uri="{BB962C8B-B14F-4D97-AF65-F5344CB8AC3E}">
        <p14:creationId xmlns:p14="http://schemas.microsoft.com/office/powerpoint/2010/main" val="3546288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re et contenu">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6851104" cy="1143000"/>
          </a:xfrm>
        </p:spPr>
        <p:txBody>
          <a:bodyPr/>
          <a:lstStyle>
            <a:lvl1pPr algn="l">
              <a:defRPr>
                <a:solidFill>
                  <a:srgbClr val="4A66AC"/>
                </a:solidFill>
              </a:defRPr>
            </a:lvl1pPr>
          </a:lstStyle>
          <a:p>
            <a:r>
              <a:rPr lang="fr-FR" dirty="0"/>
              <a:t>Modifiez le style du titre</a:t>
            </a:r>
            <a:endParaRPr lang="fr-CA" dirty="0"/>
          </a:p>
        </p:txBody>
      </p:sp>
      <p:sp>
        <p:nvSpPr>
          <p:cNvPr id="3" name="Espace réservé du contenu 2"/>
          <p:cNvSpPr>
            <a:spLocks noGrp="1"/>
          </p:cNvSpPr>
          <p:nvPr>
            <p:ph idx="1"/>
          </p:nvPr>
        </p:nvSpPr>
        <p:spPr/>
        <p:txBody>
          <a:bodyPr/>
          <a:lstStyle>
            <a:lvl2pPr marL="742950" indent="-285750">
              <a:buFont typeface="Courier New" panose="02070309020205020404" pitchFamily="49" charset="0"/>
              <a:buChar char="o"/>
              <a:defRPr/>
            </a:lvl2pPr>
            <a:lvl3pPr>
              <a:defRPr>
                <a:solidFill>
                  <a:srgbClr val="898989"/>
                </a:solidFill>
              </a:defRPr>
            </a:lvl3pPr>
            <a:lvl4pPr marL="1600200" indent="-228600">
              <a:buFont typeface="Wingdings" panose="05000000000000000000" pitchFamily="2" charset="2"/>
              <a:buChar char="§"/>
              <a:defRPr>
                <a:solidFill>
                  <a:schemeClr val="accent4"/>
                </a:solidFill>
              </a:defRPr>
            </a:lvl4pPr>
            <a:lvl5pPr marL="2057400" indent="-228600">
              <a:buFont typeface="Arial" panose="020B0604020202020204" pitchFamily="34" charset="0"/>
              <a:buChar char="·"/>
              <a:defRPr>
                <a:solidFill>
                  <a:schemeClr val="accent5"/>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Tree>
    <p:extLst>
      <p:ext uri="{BB962C8B-B14F-4D97-AF65-F5344CB8AC3E}">
        <p14:creationId xmlns:p14="http://schemas.microsoft.com/office/powerpoint/2010/main" val="1472912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Disposition personnalisé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6462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Disposition personnalisé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Espace réservé du contenu 2"/>
          <p:cNvSpPr>
            <a:spLocks noGrp="1"/>
          </p:cNvSpPr>
          <p:nvPr>
            <p:ph idx="1"/>
          </p:nvPr>
        </p:nvSpPr>
        <p:spPr>
          <a:xfrm>
            <a:off x="457200" y="1600200"/>
            <a:ext cx="8229600" cy="4525963"/>
          </a:xfrm>
        </p:spPr>
        <p:txBody>
          <a:bodyPr/>
          <a:lstStyle>
            <a:lvl2pPr marL="742950" indent="-285750">
              <a:buFont typeface="Courier New" panose="02070309020205020404" pitchFamily="49" charset="0"/>
              <a:buChar char="o"/>
              <a:defRPr/>
            </a:lvl2pPr>
            <a:lvl3pPr>
              <a:defRPr>
                <a:solidFill>
                  <a:srgbClr val="898989"/>
                </a:solidFill>
              </a:defRPr>
            </a:lvl3pPr>
            <a:lvl4pPr marL="1600200" indent="-228600">
              <a:buFont typeface="Wingdings" panose="05000000000000000000" pitchFamily="2" charset="2"/>
              <a:buChar char="§"/>
              <a:defRPr>
                <a:solidFill>
                  <a:schemeClr val="accent4"/>
                </a:solidFill>
              </a:defRPr>
            </a:lvl4pPr>
            <a:lvl5pPr marL="2057400" indent="-228600">
              <a:buFont typeface="Arial" panose="020B0604020202020204" pitchFamily="34" charset="0"/>
              <a:buChar char="·"/>
              <a:defRPr>
                <a:solidFill>
                  <a:schemeClr val="accent5"/>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7" name="Titre 1"/>
          <p:cNvSpPr>
            <a:spLocks noGrp="1"/>
          </p:cNvSpPr>
          <p:nvPr>
            <p:ph type="title"/>
          </p:nvPr>
        </p:nvSpPr>
        <p:spPr>
          <a:xfrm>
            <a:off x="467544" y="188640"/>
            <a:ext cx="6851104" cy="1143000"/>
          </a:xfrm>
        </p:spPr>
        <p:txBody>
          <a:bodyPr/>
          <a:lstStyle>
            <a:lvl1pPr algn="l">
              <a:defRPr>
                <a:solidFill>
                  <a:schemeClr val="accent4"/>
                </a:solidFill>
              </a:defRPr>
            </a:lvl1pPr>
          </a:lstStyle>
          <a:p>
            <a:r>
              <a:rPr lang="fr-FR" dirty="0"/>
              <a:t>Modifiez le style du titre</a:t>
            </a:r>
            <a:endParaRPr lang="fr-CA" dirty="0"/>
          </a:p>
        </p:txBody>
      </p:sp>
    </p:spTree>
    <p:extLst>
      <p:ext uri="{BB962C8B-B14F-4D97-AF65-F5344CB8AC3E}">
        <p14:creationId xmlns:p14="http://schemas.microsoft.com/office/powerpoint/2010/main" val="2320032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Titre de sec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267744" y="4398614"/>
            <a:ext cx="6692280" cy="1100560"/>
          </a:xfrm>
        </p:spPr>
        <p:txBody>
          <a:bodyPr anchor="t">
            <a:normAutofit/>
          </a:bodyPr>
          <a:lstStyle>
            <a:lvl1pPr algn="l">
              <a:defRPr sz="3200" b="1" cap="all" baseline="0">
                <a:solidFill>
                  <a:schemeClr val="accent4"/>
                </a:solidFill>
              </a:defRPr>
            </a:lvl1pPr>
          </a:lstStyle>
          <a:p>
            <a:r>
              <a:rPr lang="fr-FR" dirty="0"/>
              <a:t>Modifiez le style du titre</a:t>
            </a:r>
            <a:endParaRPr lang="fr-CA" dirty="0"/>
          </a:p>
        </p:txBody>
      </p:sp>
      <p:sp>
        <p:nvSpPr>
          <p:cNvPr id="3" name="Espace réservé du texte 2"/>
          <p:cNvSpPr>
            <a:spLocks noGrp="1"/>
          </p:cNvSpPr>
          <p:nvPr>
            <p:ph type="body" idx="1"/>
          </p:nvPr>
        </p:nvSpPr>
        <p:spPr>
          <a:xfrm>
            <a:off x="2267744" y="2924944"/>
            <a:ext cx="6692280" cy="1212155"/>
          </a:xfrm>
        </p:spPr>
        <p:txBody>
          <a:bodyPr anchor="b"/>
          <a:lstStyle>
            <a:lvl1pPr marL="0" indent="0">
              <a:buNone/>
              <a:defRPr sz="2000">
                <a:solidFill>
                  <a:srgbClr val="89898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Modifiez les styles du texte du masque</a:t>
            </a:r>
          </a:p>
        </p:txBody>
      </p:sp>
    </p:spTree>
    <p:extLst>
      <p:ext uri="{BB962C8B-B14F-4D97-AF65-F5344CB8AC3E}">
        <p14:creationId xmlns:p14="http://schemas.microsoft.com/office/powerpoint/2010/main" val="4041175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theme" Target="../theme/theme2.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C3AB2C-4AC1-4550-8F3C-A1950034D8CD}" type="datetimeFigureOut">
              <a:rPr lang="fr-CA" smtClean="0"/>
              <a:pPr/>
              <a:t>2018-04-05</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B74763-A084-46C0-90EE-C870E390BD8C}" type="slidenum">
              <a:rPr lang="fr-CA" smtClean="0"/>
              <a:pPr/>
              <a:t>‹#›</a:t>
            </a:fld>
            <a:endParaRPr lang="fr-CA"/>
          </a:p>
        </p:txBody>
      </p:sp>
    </p:spTree>
    <p:extLst>
      <p:ext uri="{BB962C8B-B14F-4D97-AF65-F5344CB8AC3E}">
        <p14:creationId xmlns:p14="http://schemas.microsoft.com/office/powerpoint/2010/main" val="3507502319"/>
      </p:ext>
    </p:extLst>
  </p:cSld>
  <p:clrMap bg1="lt1" tx1="dk1" bg2="lt2" tx2="dk2" accent1="accent1" accent2="accent2" accent3="accent3" accent4="accent4" accent5="accent5" accent6="accent6" hlink="hlink" folHlink="folHlink"/>
  <p:sldLayoutIdLst>
    <p:sldLayoutId id="2147483663" r:id="rId1"/>
    <p:sldLayoutId id="2147483660" r:id="rId2"/>
    <p:sldLayoutId id="2147483661" r:id="rId3"/>
    <p:sldLayoutId id="2147483662" r:id="rId4"/>
    <p:sldLayoutId id="2147483649" r:id="rId5"/>
    <p:sldLayoutId id="2147483650" r:id="rId6"/>
    <p:sldLayoutId id="2147483665" r:id="rId7"/>
    <p:sldLayoutId id="2147483664" r:id="rId8"/>
    <p:sldLayoutId id="2147483651" r:id="rId9"/>
    <p:sldLayoutId id="2147483652" r:id="rId10"/>
    <p:sldLayoutId id="2147483653" r:id="rId11"/>
    <p:sldLayoutId id="2147483654" r:id="rId12"/>
    <p:sldLayoutId id="2147483655" r:id="rId13"/>
    <p:sldLayoutId id="2147483656" r:id="rId14"/>
    <p:sldLayoutId id="2147483657"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C3AB2C-4AC1-4550-8F3C-A1950034D8CD}" type="datetimeFigureOut">
              <a:rPr lang="fr-CA" smtClean="0">
                <a:solidFill>
                  <a:prstClr val="black">
                    <a:tint val="75000"/>
                  </a:prstClr>
                </a:solidFill>
              </a:rPr>
              <a:pPr/>
              <a:t>2018-04-05</a:t>
            </a:fld>
            <a:endParaRPr lang="fr-CA" dirty="0">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dirty="0">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B74763-A084-46C0-90EE-C870E390BD8C}" type="slidenum">
              <a:rPr lang="fr-CA" smtClean="0">
                <a:solidFill>
                  <a:prstClr val="black">
                    <a:tint val="75000"/>
                  </a:prstClr>
                </a:solidFill>
              </a:rPr>
              <a:pPr/>
              <a:t>‹#›</a:t>
            </a:fld>
            <a:endParaRPr lang="fr-CA" dirty="0">
              <a:solidFill>
                <a:prstClr val="black">
                  <a:tint val="75000"/>
                </a:prstClr>
              </a:solidFill>
            </a:endParaRPr>
          </a:p>
        </p:txBody>
      </p:sp>
    </p:spTree>
    <p:extLst>
      <p:ext uri="{BB962C8B-B14F-4D97-AF65-F5344CB8AC3E}">
        <p14:creationId xmlns:p14="http://schemas.microsoft.com/office/powerpoint/2010/main" val="18942723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3661A0-0537-4E9A-BFE4-AF21DBF9E90F}" type="datetimeFigureOut">
              <a:rPr lang="en-US" smtClean="0">
                <a:solidFill>
                  <a:prstClr val="black">
                    <a:tint val="75000"/>
                  </a:prstClr>
                </a:solidFill>
              </a:rPr>
              <a:pPr/>
              <a:t>4/5/2018</a:t>
            </a:fld>
            <a:endParaRPr lang="en-US">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19E5E9-F3C7-46C7-8DA3-37F6C79F81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7502319"/>
      </p:ext>
    </p:extLst>
  </p:cSld>
  <p:clrMap bg1="lt1" tx1="dk1" bg2="lt2" tx2="dk2" accent1="accent1" accent2="accent2" accent3="accent3" accent4="accent4" accent5="accent5" accent6="accent6" hlink="hlink" folHlink="folHlink"/>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B2AE86-FAF7-45A6-9D75-F8B0111FF041}" type="datetimeFigureOut">
              <a:rPr lang="en-US" smtClean="0">
                <a:solidFill>
                  <a:prstClr val="black">
                    <a:tint val="75000"/>
                  </a:prstClr>
                </a:solidFill>
              </a:rPr>
              <a:pPr/>
              <a:t>4/5/2018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22F527-E8EC-4248-9ADE-65203CC89CB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8839606"/>
      </p:ext>
    </p:extLst>
  </p:cSld>
  <p:clrMap bg1="lt1" tx1="dk1" bg2="lt2" tx2="dk2" accent1="accent1" accent2="accent2" accent3="accent3" accent4="accent4" accent5="accent5" accent6="accent6" hlink="hlink" folHlink="folHlink"/>
  <p:sldLayoutIdLst>
    <p:sldLayoutId id="214748369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diagramColors" Target="../diagrams/colors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QuickStyle" Target="../diagrams/quickStyle2.xml"/><Relationship Id="rId2" Type="http://schemas.openxmlformats.org/officeDocument/2006/relationships/notesSlide" Target="../notesSlides/notesSlide12.xml"/><Relationship Id="rId16" Type="http://schemas.openxmlformats.org/officeDocument/2006/relationships/image" Target="../media/image17.jpeg"/><Relationship Id="rId1" Type="http://schemas.openxmlformats.org/officeDocument/2006/relationships/slideLayout" Target="../slideLayouts/slideLayout23.xml"/><Relationship Id="rId6" Type="http://schemas.openxmlformats.org/officeDocument/2006/relationships/diagramColors" Target="../diagrams/colors1.xml"/><Relationship Id="rId11" Type="http://schemas.openxmlformats.org/officeDocument/2006/relationships/diagramLayout" Target="../diagrams/layout2.xml"/><Relationship Id="rId5" Type="http://schemas.openxmlformats.org/officeDocument/2006/relationships/diagramQuickStyle" Target="../diagrams/quickStyle1.xml"/><Relationship Id="rId15" Type="http://schemas.openxmlformats.org/officeDocument/2006/relationships/image" Target="../media/image22.png"/><Relationship Id="rId10" Type="http://schemas.openxmlformats.org/officeDocument/2006/relationships/diagramData" Target="../diagrams/data2.xml"/><Relationship Id="rId4" Type="http://schemas.openxmlformats.org/officeDocument/2006/relationships/diagramLayout" Target="../diagrams/layout1.xml"/><Relationship Id="rId9" Type="http://schemas.microsoft.com/office/2007/relationships/hdphoto" Target="../media/hdphoto1.wdp"/><Relationship Id="rId14" Type="http://schemas.microsoft.com/office/2007/relationships/diagramDrawing" Target="../diagrams/drawing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patientnavigatortraining.org/" TargetMode="External"/><Relationship Id="rId2" Type="http://schemas.openxmlformats.org/officeDocument/2006/relationships/notesSlide" Target="../notesSlides/notesSlide19.xml"/><Relationship Id="rId1" Type="http://schemas.openxmlformats.org/officeDocument/2006/relationships/slideLayout" Target="../slideLayouts/slideLayout23.xml"/><Relationship Id="rId5" Type="http://schemas.openxmlformats.org/officeDocument/2006/relationships/hyperlink" Target="http://chw.upenn.edu/" TargetMode="External"/><Relationship Id="rId4" Type="http://schemas.openxmlformats.org/officeDocument/2006/relationships/hyperlink" Target="http://healthtapestry.ca/"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38.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hyperlink" Target="https://researchprogram.wixsite.com/arcproject"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3" Type="http://schemas.openxmlformats.org/officeDocument/2006/relationships/hyperlink" Target="http://patientnavigatortraining.org/" TargetMode="External"/><Relationship Id="rId2" Type="http://schemas.openxmlformats.org/officeDocument/2006/relationships/notesSlide" Target="../notesSlides/notesSlide46.xml"/><Relationship Id="rId1" Type="http://schemas.openxmlformats.org/officeDocument/2006/relationships/slideLayout" Target="../slideLayouts/slideLayout23.xml"/><Relationship Id="rId4" Type="http://schemas.openxmlformats.org/officeDocument/2006/relationships/hyperlink" Target="http://www.bmj.com/content/324/7330/156"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www.cfpc.ca/canmedsfm/" TargetMode="External"/><Relationship Id="rId2" Type="http://schemas.openxmlformats.org/officeDocument/2006/relationships/hyperlink" Target="http://chw.upenn.edu/" TargetMode="Externa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981609" y="5157192"/>
            <a:ext cx="7550831" cy="792088"/>
          </a:xfrm>
        </p:spPr>
        <p:txBody>
          <a:bodyPr>
            <a:normAutofit lnSpcReduction="10000"/>
          </a:bodyPr>
          <a:lstStyle/>
          <a:p>
            <a:pPr>
              <a:spcBef>
                <a:spcPts val="0"/>
              </a:spcBef>
            </a:pPr>
            <a:r>
              <a:rPr lang="en-US" b="1" dirty="0">
                <a:solidFill>
                  <a:schemeClr val="accent4"/>
                </a:solidFill>
              </a:rPr>
              <a:t>March 26</a:t>
            </a:r>
            <a:r>
              <a:rPr lang="en-US" b="1" baseline="30000" dirty="0">
                <a:solidFill>
                  <a:schemeClr val="accent4"/>
                </a:solidFill>
              </a:rPr>
              <a:t>th</a:t>
            </a:r>
            <a:r>
              <a:rPr lang="en-US" b="1" dirty="0">
                <a:solidFill>
                  <a:schemeClr val="accent4"/>
                </a:solidFill>
              </a:rPr>
              <a:t>, 2018</a:t>
            </a:r>
          </a:p>
          <a:p>
            <a:pPr>
              <a:spcBef>
                <a:spcPts val="0"/>
              </a:spcBef>
            </a:pPr>
            <a:r>
              <a:rPr lang="en-US" b="1" dirty="0">
                <a:solidFill>
                  <a:schemeClr val="accent4"/>
                </a:solidFill>
              </a:rPr>
              <a:t>Sydney, Australia</a:t>
            </a:r>
          </a:p>
        </p:txBody>
      </p:sp>
      <p:sp>
        <p:nvSpPr>
          <p:cNvPr id="3" name="Titre 2"/>
          <p:cNvSpPr>
            <a:spLocks noGrp="1"/>
          </p:cNvSpPr>
          <p:nvPr>
            <p:ph type="title"/>
          </p:nvPr>
        </p:nvSpPr>
        <p:spPr>
          <a:xfrm>
            <a:off x="971600" y="3501008"/>
            <a:ext cx="7560840" cy="2160240"/>
          </a:xfrm>
        </p:spPr>
        <p:txBody>
          <a:bodyPr>
            <a:normAutofit fontScale="90000"/>
          </a:bodyPr>
          <a:lstStyle/>
          <a:p>
            <a:r>
              <a:rPr lang="en-US" b="1" dirty="0">
                <a:solidFill>
                  <a:schemeClr val="accent4"/>
                </a:solidFill>
              </a:rPr>
              <a:t>Training of a Lay Navigator to</a:t>
            </a:r>
            <a:br>
              <a:rPr lang="en-US" b="1" dirty="0">
                <a:solidFill>
                  <a:schemeClr val="accent4"/>
                </a:solidFill>
              </a:rPr>
            </a:br>
            <a:r>
              <a:rPr lang="en-US" b="1" dirty="0">
                <a:solidFill>
                  <a:schemeClr val="accent4"/>
                </a:solidFill>
              </a:rPr>
              <a:t>Increase Equitable </a:t>
            </a:r>
            <a:r>
              <a:rPr lang="en-US" b="1" u="sng" dirty="0">
                <a:solidFill>
                  <a:schemeClr val="accent4"/>
                </a:solidFill>
              </a:rPr>
              <a:t>A</a:t>
            </a:r>
            <a:r>
              <a:rPr lang="en-US" b="1" dirty="0">
                <a:solidFill>
                  <a:schemeClr val="accent4"/>
                </a:solidFill>
              </a:rPr>
              <a:t>ccess to </a:t>
            </a:r>
            <a:r>
              <a:rPr lang="en-US" b="1" u="sng" dirty="0">
                <a:solidFill>
                  <a:schemeClr val="accent4"/>
                </a:solidFill>
              </a:rPr>
              <a:t>R</a:t>
            </a:r>
            <a:r>
              <a:rPr lang="en-US" b="1" dirty="0">
                <a:solidFill>
                  <a:schemeClr val="accent4"/>
                </a:solidFill>
              </a:rPr>
              <a:t>esources in the </a:t>
            </a:r>
            <a:r>
              <a:rPr lang="en-US" b="1" u="sng" dirty="0">
                <a:solidFill>
                  <a:schemeClr val="accent4"/>
                </a:solidFill>
              </a:rPr>
              <a:t>C</a:t>
            </a:r>
            <a:r>
              <a:rPr lang="en-US" b="1" dirty="0">
                <a:solidFill>
                  <a:schemeClr val="accent4"/>
                </a:solidFill>
              </a:rPr>
              <a:t>ommunity</a:t>
            </a:r>
            <a:br>
              <a:rPr lang="en-US" b="1" dirty="0">
                <a:solidFill>
                  <a:schemeClr val="accent4"/>
                </a:solidFill>
              </a:rPr>
            </a:br>
            <a:r>
              <a:rPr lang="en-US" sz="4400" b="1" dirty="0">
                <a:solidFill>
                  <a:schemeClr val="accent4"/>
                </a:solidFill>
              </a:rPr>
              <a:t>ARC</a:t>
            </a:r>
            <a:endParaRPr lang="en-US" b="1" dirty="0">
              <a:solidFill>
                <a:schemeClr val="accent4"/>
              </a:solidFill>
            </a:endParaRPr>
          </a:p>
        </p:txBody>
      </p:sp>
      <p:pic>
        <p:nvPicPr>
          <p:cNvPr id="4" name="Picture 24"/>
          <p:cNvPicPr>
            <a:picLocks noChangeAspect="1" noChangeArrowheads="1"/>
          </p:cNvPicPr>
          <p:nvPr/>
        </p:nvPicPr>
        <p:blipFill>
          <a:blip r:embed="rId3">
            <a:extLst>
              <a:ext uri="{28A0092B-C50C-407E-A947-70E740481C1C}">
                <a14:useLocalDpi xmlns:a14="http://schemas.microsoft.com/office/drawing/2010/main" val="0"/>
              </a:ext>
            </a:extLst>
          </a:blip>
          <a:srcRect l="25455" t="20790" r="25314" b="20583"/>
          <a:stretch>
            <a:fillRect/>
          </a:stretch>
        </p:blipFill>
        <p:spPr bwMode="auto">
          <a:xfrm>
            <a:off x="323528" y="4841659"/>
            <a:ext cx="2193671"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916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4869160"/>
            <a:ext cx="8136904" cy="1143000"/>
          </a:xfrm>
        </p:spPr>
        <p:txBody>
          <a:bodyPr/>
          <a:lstStyle/>
          <a:p>
            <a:pPr algn="ctr"/>
            <a:r>
              <a:rPr lang="en-US" b="1" dirty="0">
                <a:solidFill>
                  <a:schemeClr val="accent4"/>
                </a:solidFill>
              </a:rPr>
              <a:t>The Curriculum Design Process</a:t>
            </a:r>
          </a:p>
        </p:txBody>
      </p:sp>
    </p:spTree>
    <p:extLst>
      <p:ext uri="{BB962C8B-B14F-4D97-AF65-F5344CB8AC3E}">
        <p14:creationId xmlns:p14="http://schemas.microsoft.com/office/powerpoint/2010/main" val="1657150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66900" y="1126067"/>
            <a:ext cx="5867400" cy="304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black"/>
                </a:solidFill>
              </a:rPr>
              <a:t>Needs Assessment</a:t>
            </a:r>
          </a:p>
        </p:txBody>
      </p:sp>
      <p:sp>
        <p:nvSpPr>
          <p:cNvPr id="4" name="Rectangle 3"/>
          <p:cNvSpPr/>
          <p:nvPr/>
        </p:nvSpPr>
        <p:spPr>
          <a:xfrm>
            <a:off x="457200" y="1676399"/>
            <a:ext cx="3124200" cy="101159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black"/>
                </a:solidFill>
              </a:rPr>
              <a:t>Stakeholder Consultation </a:t>
            </a:r>
          </a:p>
          <a:p>
            <a:pPr algn="ctr"/>
            <a:r>
              <a:rPr lang="en-US" sz="1400" dirty="0">
                <a:solidFill>
                  <a:prstClr val="black"/>
                </a:solidFill>
              </a:rPr>
              <a:t>Patients, PC providers, community members, Health TAPESTRY, Multicultural Health Navigators</a:t>
            </a:r>
          </a:p>
        </p:txBody>
      </p:sp>
      <p:sp>
        <p:nvSpPr>
          <p:cNvPr id="5" name="Rectangle 4"/>
          <p:cNvSpPr/>
          <p:nvPr/>
        </p:nvSpPr>
        <p:spPr>
          <a:xfrm>
            <a:off x="3733800" y="1676399"/>
            <a:ext cx="3048000" cy="101159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a:p>
            <a:pPr algn="ctr"/>
            <a:r>
              <a:rPr lang="en-US" sz="1600" b="1" dirty="0">
                <a:solidFill>
                  <a:prstClr val="black"/>
                </a:solidFill>
              </a:rPr>
              <a:t>Literature Review</a:t>
            </a:r>
          </a:p>
          <a:p>
            <a:pPr algn="ctr"/>
            <a:r>
              <a:rPr lang="en-US" sz="1400" dirty="0">
                <a:solidFill>
                  <a:prstClr val="black"/>
                </a:solidFill>
              </a:rPr>
              <a:t>Patient navigation training programs, scope of practice, different populations, various settings</a:t>
            </a:r>
          </a:p>
          <a:p>
            <a:pPr algn="ctr"/>
            <a:endParaRPr lang="en-US" sz="1400" dirty="0">
              <a:solidFill>
                <a:prstClr val="white"/>
              </a:solidFill>
            </a:endParaRPr>
          </a:p>
        </p:txBody>
      </p:sp>
      <p:sp>
        <p:nvSpPr>
          <p:cNvPr id="6" name="Rectangle 5"/>
          <p:cNvSpPr/>
          <p:nvPr/>
        </p:nvSpPr>
        <p:spPr>
          <a:xfrm>
            <a:off x="6858000" y="1676399"/>
            <a:ext cx="2133600" cy="101159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black"/>
                </a:solidFill>
              </a:rPr>
              <a:t>Analysis of Context</a:t>
            </a:r>
          </a:p>
          <a:p>
            <a:pPr algn="ctr"/>
            <a:r>
              <a:rPr lang="en-US" sz="1400" dirty="0">
                <a:solidFill>
                  <a:prstClr val="black"/>
                </a:solidFill>
              </a:rPr>
              <a:t>Province of Ontario, Champlain Health Region </a:t>
            </a:r>
          </a:p>
        </p:txBody>
      </p:sp>
      <p:sp>
        <p:nvSpPr>
          <p:cNvPr id="7" name="Rectangle 6"/>
          <p:cNvSpPr/>
          <p:nvPr/>
        </p:nvSpPr>
        <p:spPr>
          <a:xfrm>
            <a:off x="2840566" y="2787226"/>
            <a:ext cx="4402667" cy="397933"/>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Navigation Roles/Activities</a:t>
            </a:r>
          </a:p>
        </p:txBody>
      </p:sp>
      <p:sp>
        <p:nvSpPr>
          <p:cNvPr id="8" name="Rectangle 7"/>
          <p:cNvSpPr/>
          <p:nvPr/>
        </p:nvSpPr>
        <p:spPr>
          <a:xfrm>
            <a:off x="2836332" y="3454399"/>
            <a:ext cx="4406901" cy="406399"/>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rPr>
              <a:t>Competencies</a:t>
            </a:r>
          </a:p>
        </p:txBody>
      </p:sp>
      <p:sp>
        <p:nvSpPr>
          <p:cNvPr id="9" name="Rounded Rectangle 8"/>
          <p:cNvSpPr/>
          <p:nvPr/>
        </p:nvSpPr>
        <p:spPr>
          <a:xfrm>
            <a:off x="4210844" y="4038600"/>
            <a:ext cx="1852744" cy="7315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rPr>
              <a:t>Learning Objectives</a:t>
            </a:r>
          </a:p>
        </p:txBody>
      </p:sp>
      <p:sp>
        <p:nvSpPr>
          <p:cNvPr id="10" name="Rounded Rectangle 9"/>
          <p:cNvSpPr/>
          <p:nvPr/>
        </p:nvSpPr>
        <p:spPr>
          <a:xfrm>
            <a:off x="6391664" y="4404360"/>
            <a:ext cx="1852744" cy="7315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rPr>
              <a:t>Program Topics</a:t>
            </a:r>
          </a:p>
        </p:txBody>
      </p:sp>
      <p:sp>
        <p:nvSpPr>
          <p:cNvPr id="11" name="Rounded Rectangle 10"/>
          <p:cNvSpPr/>
          <p:nvPr/>
        </p:nvSpPr>
        <p:spPr>
          <a:xfrm>
            <a:off x="2195736" y="5508413"/>
            <a:ext cx="1852744" cy="7315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rPr>
              <a:t>Learning Resources</a:t>
            </a:r>
          </a:p>
        </p:txBody>
      </p:sp>
      <p:sp>
        <p:nvSpPr>
          <p:cNvPr id="12" name="Rounded Rectangle 11"/>
          <p:cNvSpPr/>
          <p:nvPr/>
        </p:nvSpPr>
        <p:spPr>
          <a:xfrm>
            <a:off x="2195736" y="4443306"/>
            <a:ext cx="1852744" cy="7315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rPr>
              <a:t>Assessment of Learning</a:t>
            </a:r>
            <a:r>
              <a:rPr lang="en-US" dirty="0">
                <a:solidFill>
                  <a:prstClr val="white"/>
                </a:solidFill>
              </a:rPr>
              <a:t> </a:t>
            </a:r>
          </a:p>
        </p:txBody>
      </p:sp>
      <p:sp>
        <p:nvSpPr>
          <p:cNvPr id="14" name="Rounded Rectangle 13"/>
          <p:cNvSpPr/>
          <p:nvPr/>
        </p:nvSpPr>
        <p:spPr>
          <a:xfrm>
            <a:off x="4375440" y="5852156"/>
            <a:ext cx="1852744" cy="7315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rPr>
              <a:t>Teaching Strategies</a:t>
            </a:r>
          </a:p>
        </p:txBody>
      </p:sp>
      <p:cxnSp>
        <p:nvCxnSpPr>
          <p:cNvPr id="17" name="Straight Arrow Connector 16"/>
          <p:cNvCxnSpPr/>
          <p:nvPr/>
        </p:nvCxnSpPr>
        <p:spPr>
          <a:xfrm>
            <a:off x="2497666" y="1430867"/>
            <a:ext cx="0" cy="245533"/>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a:endCxn id="5" idx="0"/>
          </p:cNvCxnSpPr>
          <p:nvPr/>
        </p:nvCxnSpPr>
        <p:spPr>
          <a:xfrm>
            <a:off x="5257800" y="1430867"/>
            <a:ext cx="0" cy="245532"/>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391400" y="1430867"/>
            <a:ext cx="0" cy="245533"/>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a:stCxn id="5" idx="2"/>
          </p:cNvCxnSpPr>
          <p:nvPr/>
        </p:nvCxnSpPr>
        <p:spPr>
          <a:xfrm>
            <a:off x="5257800" y="2687998"/>
            <a:ext cx="0" cy="99228"/>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cxnSpLocks/>
            <a:stCxn id="4" idx="3"/>
            <a:endCxn id="5" idx="1"/>
          </p:cNvCxnSpPr>
          <p:nvPr/>
        </p:nvCxnSpPr>
        <p:spPr>
          <a:xfrm>
            <a:off x="3581400" y="2182199"/>
            <a:ext cx="1524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249333" y="3181773"/>
            <a:ext cx="0" cy="272626"/>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7" name="Rounded Rectangle 56"/>
          <p:cNvSpPr/>
          <p:nvPr/>
        </p:nvSpPr>
        <p:spPr>
          <a:xfrm>
            <a:off x="6391664" y="5486396"/>
            <a:ext cx="1852744" cy="7315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rPr>
              <a:t>Delivery Format</a:t>
            </a:r>
          </a:p>
          <a:p>
            <a:pPr algn="ctr"/>
            <a:r>
              <a:rPr lang="en-US" dirty="0">
                <a:solidFill>
                  <a:prstClr val="black"/>
                </a:solidFill>
              </a:rPr>
              <a:t>F2F, Online</a:t>
            </a:r>
          </a:p>
        </p:txBody>
      </p:sp>
      <p:cxnSp>
        <p:nvCxnSpPr>
          <p:cNvPr id="21" name="Straight Arrow Connector 20"/>
          <p:cNvCxnSpPr>
            <a:stCxn id="57" idx="1"/>
            <a:endCxn id="14" idx="3"/>
          </p:cNvCxnSpPr>
          <p:nvPr/>
        </p:nvCxnSpPr>
        <p:spPr>
          <a:xfrm flipH="1">
            <a:off x="6228184" y="5852156"/>
            <a:ext cx="163480" cy="365760"/>
          </a:xfrm>
          <a:prstGeom prst="straightConnector1">
            <a:avLst/>
          </a:prstGeom>
          <a:ln w="127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0" idx="2"/>
            <a:endCxn id="57" idx="0"/>
          </p:cNvCxnSpPr>
          <p:nvPr/>
        </p:nvCxnSpPr>
        <p:spPr>
          <a:xfrm>
            <a:off x="7318036" y="5135880"/>
            <a:ext cx="0" cy="350516"/>
          </a:xfrm>
          <a:prstGeom prst="straightConnector1">
            <a:avLst/>
          </a:prstGeom>
          <a:ln w="127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4" idx="1"/>
            <a:endCxn id="11" idx="3"/>
          </p:cNvCxnSpPr>
          <p:nvPr/>
        </p:nvCxnSpPr>
        <p:spPr>
          <a:xfrm flipH="1" flipV="1">
            <a:off x="4048480" y="5874173"/>
            <a:ext cx="326960" cy="343743"/>
          </a:xfrm>
          <a:prstGeom prst="straightConnector1">
            <a:avLst/>
          </a:prstGeom>
          <a:ln w="127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0"/>
            <a:endCxn id="12" idx="2"/>
          </p:cNvCxnSpPr>
          <p:nvPr/>
        </p:nvCxnSpPr>
        <p:spPr>
          <a:xfrm flipV="1">
            <a:off x="3122108" y="5174826"/>
            <a:ext cx="0" cy="333587"/>
          </a:xfrm>
          <a:prstGeom prst="straightConnector1">
            <a:avLst/>
          </a:prstGeom>
          <a:ln w="127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2" idx="3"/>
            <a:endCxn id="9" idx="1"/>
          </p:cNvCxnSpPr>
          <p:nvPr/>
        </p:nvCxnSpPr>
        <p:spPr>
          <a:xfrm flipV="1">
            <a:off x="4048480" y="4404360"/>
            <a:ext cx="162364" cy="404706"/>
          </a:xfrm>
          <a:prstGeom prst="straightConnector1">
            <a:avLst/>
          </a:prstGeom>
          <a:ln w="127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9" idx="3"/>
            <a:endCxn id="10" idx="1"/>
          </p:cNvCxnSpPr>
          <p:nvPr/>
        </p:nvCxnSpPr>
        <p:spPr>
          <a:xfrm>
            <a:off x="6063588" y="4404360"/>
            <a:ext cx="328076" cy="365760"/>
          </a:xfrm>
          <a:prstGeom prst="straightConnector1">
            <a:avLst/>
          </a:prstGeom>
          <a:ln w="127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2"/>
            <a:endCxn id="8" idx="2"/>
          </p:cNvCxnSpPr>
          <p:nvPr/>
        </p:nvCxnSpPr>
        <p:spPr>
          <a:xfrm>
            <a:off x="5039783" y="3860798"/>
            <a:ext cx="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endCxn id="9" idx="0"/>
          </p:cNvCxnSpPr>
          <p:nvPr/>
        </p:nvCxnSpPr>
        <p:spPr>
          <a:xfrm flipH="1">
            <a:off x="5137216" y="3860798"/>
            <a:ext cx="120584" cy="17780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3" name="Title 1"/>
          <p:cNvSpPr txBox="1">
            <a:spLocks/>
          </p:cNvSpPr>
          <p:nvPr/>
        </p:nvSpPr>
        <p:spPr>
          <a:xfrm>
            <a:off x="457200" y="188640"/>
            <a:ext cx="8363272"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accent4"/>
                </a:solidFill>
                <a:latin typeface="+mj-lt"/>
                <a:ea typeface="+mj-ea"/>
                <a:cs typeface="+mj-cs"/>
              </a:defRPr>
            </a:lvl1pPr>
          </a:lstStyle>
          <a:p>
            <a:pPr algn="ctr"/>
            <a:r>
              <a:rPr lang="en-US" b="1" dirty="0"/>
              <a:t>Curriculum Mapping</a:t>
            </a:r>
          </a:p>
        </p:txBody>
      </p:sp>
      <p:sp>
        <p:nvSpPr>
          <p:cNvPr id="31" name="Rectangle 30">
            <a:extLst>
              <a:ext uri="{FF2B5EF4-FFF2-40B4-BE49-F238E27FC236}">
                <a16:creationId xmlns:a16="http://schemas.microsoft.com/office/drawing/2014/main" id="{D8087E4A-CFEE-47EC-944E-44301D81E643}"/>
              </a:ext>
            </a:extLst>
          </p:cNvPr>
          <p:cNvSpPr/>
          <p:nvPr/>
        </p:nvSpPr>
        <p:spPr>
          <a:xfrm rot="16200000">
            <a:off x="-2487705" y="3906787"/>
            <a:ext cx="5445225" cy="45720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Curriculum Design: General</a:t>
            </a:r>
          </a:p>
        </p:txBody>
      </p:sp>
    </p:spTree>
    <p:extLst>
      <p:ext uri="{BB962C8B-B14F-4D97-AF65-F5344CB8AC3E}">
        <p14:creationId xmlns:p14="http://schemas.microsoft.com/office/powerpoint/2010/main" val="2668676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008112"/>
          </a:xfrm>
        </p:spPr>
        <p:txBody>
          <a:bodyPr>
            <a:noAutofit/>
          </a:bodyPr>
          <a:lstStyle/>
          <a:p>
            <a:r>
              <a:rPr lang="en-CA" b="1" dirty="0">
                <a:solidFill>
                  <a:schemeClr val="accent4"/>
                </a:solidFill>
              </a:rPr>
              <a:t>Curriculum Development Model</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2163" y="1343096"/>
            <a:ext cx="6290158" cy="5273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463508" y="6074359"/>
            <a:ext cx="2706803" cy="792088"/>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rgbClr val="4A66AC"/>
                </a:solidFill>
                <a:latin typeface="+mj-lt"/>
                <a:ea typeface="+mj-ea"/>
                <a:cs typeface="+mj-cs"/>
              </a:defRPr>
            </a:lvl1pPr>
          </a:lstStyle>
          <a:p>
            <a:r>
              <a:rPr lang="en-CA" sz="1600" b="1" dirty="0"/>
              <a:t>Adapted Kern et al. (2009)</a:t>
            </a:r>
          </a:p>
        </p:txBody>
      </p:sp>
      <p:sp>
        <p:nvSpPr>
          <p:cNvPr id="8" name="Rectangle 7"/>
          <p:cNvSpPr/>
          <p:nvPr/>
        </p:nvSpPr>
        <p:spPr>
          <a:xfrm rot="16200000">
            <a:off x="-2487705" y="3906787"/>
            <a:ext cx="5445225" cy="45720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Curriculum Design: General</a:t>
            </a:r>
          </a:p>
        </p:txBody>
      </p:sp>
      <p:grpSp>
        <p:nvGrpSpPr>
          <p:cNvPr id="3" name="Group 2">
            <a:extLst>
              <a:ext uri="{FF2B5EF4-FFF2-40B4-BE49-F238E27FC236}">
                <a16:creationId xmlns:a16="http://schemas.microsoft.com/office/drawing/2014/main" id="{6DC5A81D-592B-4D02-9BAD-B70D3D8BF146}"/>
              </a:ext>
            </a:extLst>
          </p:cNvPr>
          <p:cNvGrpSpPr/>
          <p:nvPr/>
        </p:nvGrpSpPr>
        <p:grpSpPr>
          <a:xfrm>
            <a:off x="1606468" y="885618"/>
            <a:ext cx="5150887" cy="6143782"/>
            <a:chOff x="1606468" y="885618"/>
            <a:chExt cx="5150887" cy="6143782"/>
          </a:xfrm>
        </p:grpSpPr>
        <p:sp>
          <p:nvSpPr>
            <p:cNvPr id="6" name="TextBox 5"/>
            <p:cNvSpPr txBox="1"/>
            <p:nvPr/>
          </p:nvSpPr>
          <p:spPr>
            <a:xfrm>
              <a:off x="3841829" y="885618"/>
              <a:ext cx="550151" cy="584775"/>
            </a:xfrm>
            <a:prstGeom prst="rect">
              <a:avLst/>
            </a:prstGeom>
            <a:noFill/>
          </p:spPr>
          <p:txBody>
            <a:bodyPr wrap="none" rtlCol="0">
              <a:spAutoFit/>
            </a:bodyPr>
            <a:lstStyle/>
            <a:p>
              <a:r>
                <a:rPr lang="en-US" sz="3200" dirty="0">
                  <a:solidFill>
                    <a:schemeClr val="accent1">
                      <a:lumMod val="75000"/>
                    </a:schemeClr>
                  </a:solidFill>
                  <a:sym typeface="Wingdings 2"/>
                </a:rPr>
                <a:t></a:t>
              </a:r>
              <a:endParaRPr lang="en-US" sz="3200" dirty="0">
                <a:solidFill>
                  <a:schemeClr val="accent1">
                    <a:lumMod val="75000"/>
                  </a:schemeClr>
                </a:solidFill>
              </a:endParaRPr>
            </a:p>
          </p:txBody>
        </p:sp>
        <p:sp>
          <p:nvSpPr>
            <p:cNvPr id="10" name="TextBox 9"/>
            <p:cNvSpPr txBox="1"/>
            <p:nvPr/>
          </p:nvSpPr>
          <p:spPr>
            <a:xfrm>
              <a:off x="6156176" y="2636912"/>
              <a:ext cx="550151" cy="584775"/>
            </a:xfrm>
            <a:prstGeom prst="rect">
              <a:avLst/>
            </a:prstGeom>
            <a:noFill/>
          </p:spPr>
          <p:txBody>
            <a:bodyPr wrap="none" rtlCol="0">
              <a:spAutoFit/>
            </a:bodyPr>
            <a:lstStyle/>
            <a:p>
              <a:r>
                <a:rPr lang="en-US" sz="3200" dirty="0">
                  <a:solidFill>
                    <a:schemeClr val="accent1">
                      <a:lumMod val="75000"/>
                    </a:schemeClr>
                  </a:solidFill>
                  <a:sym typeface="Wingdings 2"/>
                </a:rPr>
                <a:t></a:t>
              </a:r>
              <a:endParaRPr lang="en-US" sz="3200" dirty="0">
                <a:solidFill>
                  <a:schemeClr val="accent1">
                    <a:lumMod val="75000"/>
                  </a:schemeClr>
                </a:solidFill>
              </a:endParaRPr>
            </a:p>
          </p:txBody>
        </p:sp>
        <p:sp>
          <p:nvSpPr>
            <p:cNvPr id="12" name="TextBox 11"/>
            <p:cNvSpPr txBox="1"/>
            <p:nvPr/>
          </p:nvSpPr>
          <p:spPr>
            <a:xfrm>
              <a:off x="6207204" y="4725144"/>
              <a:ext cx="550151" cy="584775"/>
            </a:xfrm>
            <a:prstGeom prst="rect">
              <a:avLst/>
            </a:prstGeom>
            <a:noFill/>
          </p:spPr>
          <p:txBody>
            <a:bodyPr wrap="none" rtlCol="0">
              <a:spAutoFit/>
            </a:bodyPr>
            <a:lstStyle/>
            <a:p>
              <a:r>
                <a:rPr lang="en-US" sz="3200" dirty="0">
                  <a:solidFill>
                    <a:schemeClr val="accent1">
                      <a:lumMod val="75000"/>
                    </a:schemeClr>
                  </a:solidFill>
                  <a:sym typeface="Wingdings 2"/>
                </a:rPr>
                <a:t></a:t>
              </a:r>
              <a:endParaRPr lang="en-US" sz="3200" dirty="0">
                <a:solidFill>
                  <a:schemeClr val="accent1">
                    <a:lumMod val="75000"/>
                  </a:schemeClr>
                </a:solidFill>
              </a:endParaRPr>
            </a:p>
          </p:txBody>
        </p:sp>
        <p:sp>
          <p:nvSpPr>
            <p:cNvPr id="14" name="TextBox 13"/>
            <p:cNvSpPr txBox="1"/>
            <p:nvPr/>
          </p:nvSpPr>
          <p:spPr>
            <a:xfrm>
              <a:off x="1606468" y="4788441"/>
              <a:ext cx="550151" cy="584775"/>
            </a:xfrm>
            <a:prstGeom prst="rect">
              <a:avLst/>
            </a:prstGeom>
            <a:noFill/>
          </p:spPr>
          <p:txBody>
            <a:bodyPr wrap="none" rtlCol="0">
              <a:spAutoFit/>
            </a:bodyPr>
            <a:lstStyle/>
            <a:p>
              <a:r>
                <a:rPr lang="en-US" sz="3200" dirty="0">
                  <a:solidFill>
                    <a:schemeClr val="accent1">
                      <a:lumMod val="75000"/>
                    </a:schemeClr>
                  </a:solidFill>
                  <a:sym typeface="Wingdings 2"/>
                </a:rPr>
                <a:t></a:t>
              </a:r>
              <a:endParaRPr lang="en-US" sz="3200" dirty="0">
                <a:solidFill>
                  <a:schemeClr val="accent1">
                    <a:lumMod val="75000"/>
                  </a:schemeClr>
                </a:solidFill>
              </a:endParaRPr>
            </a:p>
          </p:txBody>
        </p:sp>
        <p:sp>
          <p:nvSpPr>
            <p:cNvPr id="15" name="TextBox 14"/>
            <p:cNvSpPr txBox="1"/>
            <p:nvPr/>
          </p:nvSpPr>
          <p:spPr>
            <a:xfrm>
              <a:off x="1722168" y="2692547"/>
              <a:ext cx="550151" cy="584775"/>
            </a:xfrm>
            <a:prstGeom prst="rect">
              <a:avLst/>
            </a:prstGeom>
            <a:noFill/>
          </p:spPr>
          <p:txBody>
            <a:bodyPr wrap="none" rtlCol="0">
              <a:spAutoFit/>
            </a:bodyPr>
            <a:lstStyle/>
            <a:p>
              <a:r>
                <a:rPr lang="en-US" sz="3200" dirty="0">
                  <a:solidFill>
                    <a:schemeClr val="accent1">
                      <a:lumMod val="75000"/>
                    </a:schemeClr>
                  </a:solidFill>
                  <a:sym typeface="Wingdings 2"/>
                </a:rPr>
                <a:t></a:t>
              </a:r>
              <a:endParaRPr lang="en-US" sz="3200" dirty="0">
                <a:solidFill>
                  <a:schemeClr val="accent1">
                    <a:lumMod val="75000"/>
                  </a:schemeClr>
                </a:solidFill>
              </a:endParaRPr>
            </a:p>
          </p:txBody>
        </p:sp>
        <p:sp>
          <p:nvSpPr>
            <p:cNvPr id="13" name="TextBox 12"/>
            <p:cNvSpPr txBox="1"/>
            <p:nvPr/>
          </p:nvSpPr>
          <p:spPr>
            <a:xfrm>
              <a:off x="3877833" y="6444625"/>
              <a:ext cx="550151" cy="584775"/>
            </a:xfrm>
            <a:prstGeom prst="rect">
              <a:avLst/>
            </a:prstGeom>
            <a:noFill/>
          </p:spPr>
          <p:txBody>
            <a:bodyPr wrap="none" rtlCol="0">
              <a:spAutoFit/>
            </a:bodyPr>
            <a:lstStyle/>
            <a:p>
              <a:r>
                <a:rPr lang="en-US" sz="3200" dirty="0">
                  <a:solidFill>
                    <a:schemeClr val="accent1">
                      <a:lumMod val="75000"/>
                    </a:schemeClr>
                  </a:solidFill>
                  <a:sym typeface="Wingdings 2"/>
                </a:rPr>
                <a:t></a:t>
              </a:r>
              <a:endParaRPr lang="en-US" sz="3200" dirty="0">
                <a:solidFill>
                  <a:schemeClr val="accent1">
                    <a:lumMod val="75000"/>
                  </a:schemeClr>
                </a:solidFill>
              </a:endParaRPr>
            </a:p>
          </p:txBody>
        </p:sp>
      </p:grpSp>
    </p:spTree>
    <p:extLst>
      <p:ext uri="{BB962C8B-B14F-4D97-AF65-F5344CB8AC3E}">
        <p14:creationId xmlns:p14="http://schemas.microsoft.com/office/powerpoint/2010/main" val="286767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marL="0" indent="0">
              <a:buNone/>
            </a:pPr>
            <a:r>
              <a:rPr lang="en-US" dirty="0"/>
              <a:t>Primary Care </a:t>
            </a:r>
            <a:r>
              <a:rPr lang="en-US" u="sng" dirty="0"/>
              <a:t>Providers</a:t>
            </a:r>
            <a:r>
              <a:rPr lang="en-US" dirty="0"/>
              <a:t>:</a:t>
            </a:r>
          </a:p>
        </p:txBody>
      </p:sp>
      <p:sp>
        <p:nvSpPr>
          <p:cNvPr id="7" name="Title 6"/>
          <p:cNvSpPr>
            <a:spLocks noGrp="1"/>
          </p:cNvSpPr>
          <p:nvPr>
            <p:ph type="title"/>
          </p:nvPr>
        </p:nvSpPr>
        <p:spPr>
          <a:xfrm>
            <a:off x="395536" y="188640"/>
            <a:ext cx="9073008" cy="1143000"/>
          </a:xfrm>
        </p:spPr>
        <p:txBody>
          <a:bodyPr>
            <a:noAutofit/>
          </a:bodyPr>
          <a:lstStyle/>
          <a:p>
            <a:pPr marL="514350" lvl="0" indent="-514350"/>
            <a:r>
              <a:rPr lang="en-US" dirty="0">
                <a:sym typeface="Wingdings 2"/>
              </a:rPr>
              <a:t> </a:t>
            </a:r>
            <a:r>
              <a:rPr lang="en-US" b="1" dirty="0">
                <a:sym typeface="Wingdings 2"/>
              </a:rPr>
              <a:t>ARC - </a:t>
            </a:r>
            <a:r>
              <a:rPr lang="en-CA" b="1" dirty="0"/>
              <a:t>Problem &amp; Needs</a:t>
            </a:r>
            <a:endParaRPr lang="en-US" b="1" dirty="0"/>
          </a:p>
        </p:txBody>
      </p:sp>
      <p:sp>
        <p:nvSpPr>
          <p:cNvPr id="9" name="Content Placeholder 8"/>
          <p:cNvSpPr>
            <a:spLocks noGrp="1"/>
          </p:cNvSpPr>
          <p:nvPr>
            <p:ph sz="half" idx="4294967295"/>
          </p:nvPr>
        </p:nvSpPr>
        <p:spPr>
          <a:xfrm>
            <a:off x="5105400" y="1600200"/>
            <a:ext cx="4038600" cy="4525963"/>
          </a:xfrm>
        </p:spPr>
        <p:txBody>
          <a:bodyPr/>
          <a:lstStyle/>
          <a:p>
            <a:pPr marL="0" indent="0">
              <a:buNone/>
            </a:pPr>
            <a:r>
              <a:rPr lang="en-US" dirty="0"/>
              <a:t>Primary Care </a:t>
            </a:r>
            <a:r>
              <a:rPr lang="en-US" u="sng" dirty="0"/>
              <a:t>Patients</a:t>
            </a:r>
            <a:r>
              <a:rPr lang="en-US" dirty="0"/>
              <a:t>:</a:t>
            </a:r>
          </a:p>
        </p:txBody>
      </p:sp>
      <p:grpSp>
        <p:nvGrpSpPr>
          <p:cNvPr id="15" name="Group 14"/>
          <p:cNvGrpSpPr/>
          <p:nvPr/>
        </p:nvGrpSpPr>
        <p:grpSpPr>
          <a:xfrm>
            <a:off x="-12576" y="1860722"/>
            <a:ext cx="4800600" cy="4382073"/>
            <a:chOff x="-180528" y="2304763"/>
            <a:chExt cx="4800600" cy="4382073"/>
          </a:xfrm>
        </p:grpSpPr>
        <p:graphicFrame>
          <p:nvGraphicFramePr>
            <p:cNvPr id="11" name="Content Placeholder 6"/>
            <p:cNvGraphicFramePr>
              <a:graphicFrameLocks/>
            </p:cNvGraphicFramePr>
            <p:nvPr>
              <p:extLst>
                <p:ext uri="{D42A27DB-BD31-4B8C-83A1-F6EECF244321}">
                  <p14:modId xmlns:p14="http://schemas.microsoft.com/office/powerpoint/2010/main" val="2382392106"/>
                </p:ext>
              </p:extLst>
            </p:nvPr>
          </p:nvGraphicFramePr>
          <p:xfrm>
            <a:off x="-180528" y="2304763"/>
            <a:ext cx="4800600" cy="43820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Content Placeholder 7"/>
            <p:cNvPicPr>
              <a:picLocks noChangeAspect="1"/>
            </p:cNvPicPr>
            <p:nvPr/>
          </p:nvPicPr>
          <p:blipFill>
            <a:blip r:embed="rId8" cstate="print">
              <a:extLst>
                <a:ext uri="{BEBA8EAE-BF5A-486C-A8C5-ECC9F3942E4B}">
                  <a14:imgProps xmlns:a14="http://schemas.microsoft.com/office/drawing/2010/main">
                    <a14:imgLayer r:embed="rId9">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a:xfrm>
              <a:off x="611560" y="3988901"/>
              <a:ext cx="1143000" cy="977779"/>
            </a:xfrm>
            <a:prstGeom prst="rect">
              <a:avLst/>
            </a:prstGeom>
          </p:spPr>
        </p:pic>
      </p:grpSp>
      <p:grpSp>
        <p:nvGrpSpPr>
          <p:cNvPr id="16" name="Group 15"/>
          <p:cNvGrpSpPr/>
          <p:nvPr/>
        </p:nvGrpSpPr>
        <p:grpSpPr>
          <a:xfrm>
            <a:off x="3707904" y="2337258"/>
            <a:ext cx="5344344" cy="3828045"/>
            <a:chOff x="3779912" y="2420887"/>
            <a:chExt cx="5102097" cy="3828045"/>
          </a:xfrm>
        </p:grpSpPr>
        <p:graphicFrame>
          <p:nvGraphicFramePr>
            <p:cNvPr id="13" name="Diagram 12"/>
            <p:cNvGraphicFramePr/>
            <p:nvPr>
              <p:extLst>
                <p:ext uri="{D42A27DB-BD31-4B8C-83A1-F6EECF244321}">
                  <p14:modId xmlns:p14="http://schemas.microsoft.com/office/powerpoint/2010/main" val="208348752"/>
                </p:ext>
              </p:extLst>
            </p:nvPr>
          </p:nvGraphicFramePr>
          <p:xfrm>
            <a:off x="3779912" y="2420887"/>
            <a:ext cx="5102097" cy="382804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14" name="Picture 13"/>
            <p:cNvPicPr>
              <a:picLocks noChangeAspect="1"/>
            </p:cNvPicPr>
            <p:nvPr/>
          </p:nvPicPr>
          <p:blipFill>
            <a:blip r:embed="rId15">
              <a:duotone>
                <a:prstClr val="black"/>
                <a:schemeClr val="accent1">
                  <a:tint val="45000"/>
                  <a:satMod val="400000"/>
                </a:schemeClr>
              </a:duotone>
              <a:extLst/>
            </a:blip>
            <a:stretch>
              <a:fillRect/>
            </a:stretch>
          </p:blipFill>
          <p:spPr>
            <a:xfrm>
              <a:off x="4716016" y="3640088"/>
              <a:ext cx="1110568" cy="990600"/>
            </a:xfrm>
            <a:prstGeom prst="rect">
              <a:avLst/>
            </a:prstGeom>
          </p:spPr>
        </p:pic>
      </p:grpSp>
      <p:sp>
        <p:nvSpPr>
          <p:cNvPr id="17" name="Oval 16">
            <a:extLst>
              <a:ext uri="{FF2B5EF4-FFF2-40B4-BE49-F238E27FC236}">
                <a16:creationId xmlns:a16="http://schemas.microsoft.com/office/drawing/2014/main" id="{A5D18CC0-251B-4A06-A512-74AB20C5E8BD}"/>
              </a:ext>
            </a:extLst>
          </p:cNvPr>
          <p:cNvSpPr/>
          <p:nvPr/>
        </p:nvSpPr>
        <p:spPr>
          <a:xfrm>
            <a:off x="5990066" y="2398559"/>
            <a:ext cx="886190" cy="886425"/>
          </a:xfrm>
          <a:prstGeom prst="ellipse">
            <a:avLst/>
          </a:prstGeom>
          <a:blipFill>
            <a:blip r:embed="rId16">
              <a:extLst/>
            </a:blip>
            <a:srcRect/>
            <a:stretch>
              <a:fillRect l="-2000" r="-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8" name="Group 17">
            <a:extLst>
              <a:ext uri="{FF2B5EF4-FFF2-40B4-BE49-F238E27FC236}">
                <a16:creationId xmlns:a16="http://schemas.microsoft.com/office/drawing/2014/main" id="{FCB1B2D3-EE15-4829-BAD1-B67F22E5238E}"/>
              </a:ext>
            </a:extLst>
          </p:cNvPr>
          <p:cNvGrpSpPr/>
          <p:nvPr/>
        </p:nvGrpSpPr>
        <p:grpSpPr>
          <a:xfrm>
            <a:off x="6900301" y="2230749"/>
            <a:ext cx="1530625" cy="1126243"/>
            <a:chOff x="3310320" y="902782"/>
            <a:chExt cx="1530625" cy="1126243"/>
          </a:xfrm>
        </p:grpSpPr>
        <p:sp>
          <p:nvSpPr>
            <p:cNvPr id="19" name="Rectangle 18">
              <a:extLst>
                <a:ext uri="{FF2B5EF4-FFF2-40B4-BE49-F238E27FC236}">
                  <a16:creationId xmlns:a16="http://schemas.microsoft.com/office/drawing/2014/main" id="{923DD6FB-848B-49AE-9F9D-BF7C4E66A59C}"/>
                </a:ext>
              </a:extLst>
            </p:cNvPr>
            <p:cNvSpPr/>
            <p:nvPr/>
          </p:nvSpPr>
          <p:spPr>
            <a:xfrm>
              <a:off x="3310320" y="902782"/>
              <a:ext cx="1530625" cy="112624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TextBox 19">
              <a:extLst>
                <a:ext uri="{FF2B5EF4-FFF2-40B4-BE49-F238E27FC236}">
                  <a16:creationId xmlns:a16="http://schemas.microsoft.com/office/drawing/2014/main" id="{F27C5191-A7A4-4AAD-B1A6-3EE732B99D31}"/>
                </a:ext>
              </a:extLst>
            </p:cNvPr>
            <p:cNvSpPr txBox="1"/>
            <p:nvPr/>
          </p:nvSpPr>
          <p:spPr>
            <a:xfrm>
              <a:off x="3310320" y="902782"/>
              <a:ext cx="1530625" cy="112624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4130" tIns="24130" rIns="24130" bIns="24130" numCol="1" spcCol="1270" anchor="ctr" anchorCtr="0">
              <a:noAutofit/>
            </a:bodyPr>
            <a:lstStyle/>
            <a:p>
              <a:pPr marL="0" lvl="0" indent="0" algn="l" defTabSz="844550">
                <a:lnSpc>
                  <a:spcPct val="90000"/>
                </a:lnSpc>
                <a:spcBef>
                  <a:spcPct val="0"/>
                </a:spcBef>
                <a:spcAft>
                  <a:spcPct val="10000"/>
                </a:spcAft>
                <a:buNone/>
              </a:pPr>
              <a:r>
                <a:rPr lang="en-CA" kern="1200" dirty="0"/>
                <a:t>Limited </a:t>
              </a:r>
              <a:r>
                <a:rPr lang="en-CA" b="1" kern="1200" dirty="0">
                  <a:solidFill>
                    <a:srgbClr val="FF0000"/>
                  </a:solidFill>
                </a:rPr>
                <a:t>AWARENESS</a:t>
              </a:r>
              <a:r>
                <a:rPr lang="en-CA" kern="1200" dirty="0"/>
                <a:t> of resources</a:t>
              </a:r>
              <a:endParaRPr lang="en-US" kern="1200" dirty="0"/>
            </a:p>
          </p:txBody>
        </p:sp>
      </p:grpSp>
      <p:sp>
        <p:nvSpPr>
          <p:cNvPr id="21" name="Rectangle 20"/>
          <p:cNvSpPr/>
          <p:nvPr/>
        </p:nvSpPr>
        <p:spPr>
          <a:xfrm rot="16200000">
            <a:off x="-2487705" y="3906787"/>
            <a:ext cx="5445225" cy="45720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Curriculum : Needs Assessment</a:t>
            </a:r>
          </a:p>
        </p:txBody>
      </p:sp>
    </p:spTree>
    <p:extLst>
      <p:ext uri="{BB962C8B-B14F-4D97-AF65-F5344CB8AC3E}">
        <p14:creationId xmlns:p14="http://schemas.microsoft.com/office/powerpoint/2010/main" val="1451045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a:t>Priority Access Gap and Need for Navigation </a:t>
            </a:r>
          </a:p>
          <a:p>
            <a:endParaRPr lang="en-US" dirty="0"/>
          </a:p>
        </p:txBody>
      </p:sp>
      <p:sp>
        <p:nvSpPr>
          <p:cNvPr id="3" name="Title 2"/>
          <p:cNvSpPr>
            <a:spLocks noGrp="1"/>
          </p:cNvSpPr>
          <p:nvPr>
            <p:ph type="title"/>
          </p:nvPr>
        </p:nvSpPr>
        <p:spPr>
          <a:xfrm>
            <a:off x="395536" y="188640"/>
            <a:ext cx="8649469" cy="1143000"/>
          </a:xfrm>
        </p:spPr>
        <p:txBody>
          <a:bodyPr>
            <a:normAutofit/>
          </a:bodyPr>
          <a:lstStyle/>
          <a:p>
            <a:r>
              <a:rPr lang="en-US" dirty="0">
                <a:sym typeface="Wingdings 2"/>
              </a:rPr>
              <a:t> </a:t>
            </a:r>
            <a:r>
              <a:rPr lang="en-US" b="1" dirty="0">
                <a:sym typeface="Wingdings 2"/>
              </a:rPr>
              <a:t>ARC - </a:t>
            </a:r>
            <a:r>
              <a:rPr lang="en-CA" b="1" dirty="0"/>
              <a:t>Problem &amp; Needs</a:t>
            </a:r>
            <a:endParaRPr lang="en-US" dirty="0"/>
          </a:p>
        </p:txBody>
      </p:sp>
      <p:grpSp>
        <p:nvGrpSpPr>
          <p:cNvPr id="4" name="Group 3"/>
          <p:cNvGrpSpPr/>
          <p:nvPr/>
        </p:nvGrpSpPr>
        <p:grpSpPr>
          <a:xfrm>
            <a:off x="463509" y="2316237"/>
            <a:ext cx="8356964" cy="2637750"/>
            <a:chOff x="0" y="3037029"/>
            <a:chExt cx="9144000" cy="3004857"/>
          </a:xfrm>
        </p:grpSpPr>
        <p:sp>
          <p:nvSpPr>
            <p:cNvPr id="5" name="TextBox 4"/>
            <p:cNvSpPr txBox="1"/>
            <p:nvPr/>
          </p:nvSpPr>
          <p:spPr>
            <a:xfrm>
              <a:off x="263091" y="5318125"/>
              <a:ext cx="2518639" cy="707886"/>
            </a:xfrm>
            <a:prstGeom prst="rect">
              <a:avLst/>
            </a:prstGeom>
            <a:noFill/>
          </p:spPr>
          <p:txBody>
            <a:bodyPr wrap="none">
              <a:spAutoFit/>
            </a:bodyPr>
            <a:lstStyle/>
            <a:p>
              <a:pPr algn="ctr" fontAlgn="auto">
                <a:spcBef>
                  <a:spcPts val="0"/>
                </a:spcBef>
                <a:spcAft>
                  <a:spcPts val="0"/>
                </a:spcAft>
                <a:defRPr/>
              </a:pPr>
              <a:r>
                <a:rPr lang="en-US" sz="2000" dirty="0">
                  <a:solidFill>
                    <a:srgbClr val="002060"/>
                  </a:solidFill>
                  <a:latin typeface="+mn-lt"/>
                  <a:cs typeface="+mn-cs"/>
                </a:rPr>
                <a:t>Barriers to access </a:t>
              </a:r>
            </a:p>
            <a:p>
              <a:pPr algn="ctr" fontAlgn="auto">
                <a:spcBef>
                  <a:spcPts val="0"/>
                </a:spcBef>
                <a:spcAft>
                  <a:spcPts val="0"/>
                </a:spcAft>
                <a:defRPr/>
              </a:pPr>
              <a:r>
                <a:rPr lang="en-US" sz="2000" dirty="0">
                  <a:solidFill>
                    <a:srgbClr val="002060"/>
                  </a:solidFill>
                  <a:latin typeface="+mn-lt"/>
                  <a:cs typeface="+mn-cs"/>
                </a:rPr>
                <a:t>community resources</a:t>
              </a:r>
            </a:p>
          </p:txBody>
        </p:sp>
        <p:sp>
          <p:nvSpPr>
            <p:cNvPr id="6" name="Rectangle 5"/>
            <p:cNvSpPr/>
            <p:nvPr/>
          </p:nvSpPr>
          <p:spPr>
            <a:xfrm>
              <a:off x="3296330" y="5334000"/>
              <a:ext cx="2452916" cy="707886"/>
            </a:xfrm>
            <a:prstGeom prst="rect">
              <a:avLst/>
            </a:prstGeom>
          </p:spPr>
          <p:txBody>
            <a:bodyPr wrap="none">
              <a:spAutoFit/>
            </a:bodyPr>
            <a:lstStyle/>
            <a:p>
              <a:pPr algn="ctr" fontAlgn="auto">
                <a:spcBef>
                  <a:spcPts val="0"/>
                </a:spcBef>
                <a:spcAft>
                  <a:spcPts val="0"/>
                </a:spcAft>
                <a:defRPr/>
              </a:pPr>
              <a:r>
                <a:rPr lang="en-US" sz="2000" dirty="0">
                  <a:solidFill>
                    <a:srgbClr val="002060"/>
                  </a:solidFill>
                  <a:latin typeface="+mn-lt"/>
                  <a:cs typeface="+mn-cs"/>
                </a:rPr>
                <a:t>Underutilized health </a:t>
              </a:r>
            </a:p>
            <a:p>
              <a:pPr algn="ctr" fontAlgn="auto">
                <a:spcBef>
                  <a:spcPts val="0"/>
                </a:spcBef>
                <a:spcAft>
                  <a:spcPts val="0"/>
                </a:spcAft>
                <a:defRPr/>
              </a:pPr>
              <a:r>
                <a:rPr lang="en-US" sz="2000" dirty="0">
                  <a:solidFill>
                    <a:srgbClr val="002060"/>
                  </a:solidFill>
                  <a:latin typeface="+mn-lt"/>
                  <a:cs typeface="+mn-cs"/>
                </a:rPr>
                <a:t>and social services</a:t>
              </a:r>
            </a:p>
          </p:txBody>
        </p:sp>
        <p:sp>
          <p:nvSpPr>
            <p:cNvPr id="7" name="Rectangle 6"/>
            <p:cNvSpPr/>
            <p:nvPr/>
          </p:nvSpPr>
          <p:spPr>
            <a:xfrm>
              <a:off x="6324600" y="5334000"/>
              <a:ext cx="2819400" cy="707886"/>
            </a:xfrm>
            <a:prstGeom prst="rect">
              <a:avLst/>
            </a:prstGeom>
          </p:spPr>
          <p:txBody>
            <a:bodyPr wrap="square">
              <a:spAutoFit/>
            </a:bodyPr>
            <a:lstStyle/>
            <a:p>
              <a:pPr algn="ctr" fontAlgn="auto">
                <a:spcBef>
                  <a:spcPts val="0"/>
                </a:spcBef>
                <a:spcAft>
                  <a:spcPts val="0"/>
                </a:spcAft>
                <a:defRPr/>
              </a:pPr>
              <a:r>
                <a:rPr lang="en-US" sz="2000" dirty="0">
                  <a:solidFill>
                    <a:srgbClr val="002060"/>
                  </a:solidFill>
                  <a:latin typeface="+mn-lt"/>
                  <a:cs typeface="+mn-cs"/>
                </a:rPr>
                <a:t>Increased unmet health needs and inequities</a:t>
              </a:r>
              <a:endParaRPr lang="en-US" sz="2000" dirty="0">
                <a:solidFill>
                  <a:srgbClr val="002060"/>
                </a:solidFill>
                <a:latin typeface="Calibri" panose="020F0502020204030204" pitchFamily="34" charset="0"/>
                <a:cs typeface="+mn-cs"/>
              </a:endParaRPr>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971800" y="3037029"/>
              <a:ext cx="3124200" cy="215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2413" y="3048000"/>
              <a:ext cx="2514600"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0" y="3125789"/>
              <a:ext cx="2601369" cy="174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03900" y="3435350"/>
              <a:ext cx="798513"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30488" y="3435350"/>
              <a:ext cx="798512"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Rectangle 13"/>
          <p:cNvSpPr/>
          <p:nvPr/>
        </p:nvSpPr>
        <p:spPr>
          <a:xfrm rot="16200000">
            <a:off x="-2487705" y="3906787"/>
            <a:ext cx="5445225" cy="45720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Curriculum : Needs Assessment</a:t>
            </a:r>
          </a:p>
        </p:txBody>
      </p:sp>
    </p:spTree>
    <p:extLst>
      <p:ext uri="{BB962C8B-B14F-4D97-AF65-F5344CB8AC3E}">
        <p14:creationId xmlns:p14="http://schemas.microsoft.com/office/powerpoint/2010/main" val="3141305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CA" dirty="0"/>
              <a:t>Most common needs areas: </a:t>
            </a:r>
          </a:p>
          <a:p>
            <a:pPr>
              <a:buFontTx/>
              <a:buChar char="-"/>
            </a:pPr>
            <a:r>
              <a:rPr lang="en-CA" dirty="0"/>
              <a:t>Care coordination</a:t>
            </a:r>
          </a:p>
          <a:p>
            <a:pPr>
              <a:buFontTx/>
              <a:buChar char="-"/>
            </a:pPr>
            <a:r>
              <a:rPr lang="en-CA" dirty="0"/>
              <a:t>Overcoming barriers to care (e.g. financial, transportation)</a:t>
            </a:r>
          </a:p>
          <a:p>
            <a:pPr>
              <a:buFontTx/>
              <a:buChar char="-"/>
            </a:pPr>
            <a:r>
              <a:rPr lang="en-CA" dirty="0"/>
              <a:t>Psychosocial needs</a:t>
            </a:r>
          </a:p>
          <a:p>
            <a:pPr>
              <a:buFontTx/>
              <a:buChar char="-"/>
            </a:pPr>
            <a:r>
              <a:rPr lang="en-CA" dirty="0"/>
              <a:t>Navigator skills (communication, cultural competency, developing trust relationships) </a:t>
            </a:r>
          </a:p>
          <a:p>
            <a:pPr>
              <a:buFontTx/>
              <a:buChar char="-"/>
            </a:pPr>
            <a:r>
              <a:rPr lang="en-CA" dirty="0"/>
              <a:t>Health education </a:t>
            </a:r>
            <a:endParaRPr lang="en-US" dirty="0"/>
          </a:p>
        </p:txBody>
      </p:sp>
      <p:sp>
        <p:nvSpPr>
          <p:cNvPr id="6" name="Title 6">
            <a:extLst>
              <a:ext uri="{FF2B5EF4-FFF2-40B4-BE49-F238E27FC236}">
                <a16:creationId xmlns:a16="http://schemas.microsoft.com/office/drawing/2014/main" id="{59CB73F4-280F-4BFC-B13F-E80D4488EE40}"/>
              </a:ext>
            </a:extLst>
          </p:cNvPr>
          <p:cNvSpPr>
            <a:spLocks noGrp="1"/>
          </p:cNvSpPr>
          <p:nvPr>
            <p:ph type="title"/>
          </p:nvPr>
        </p:nvSpPr>
        <p:spPr>
          <a:xfrm>
            <a:off x="395536" y="188640"/>
            <a:ext cx="9073008" cy="1143000"/>
          </a:xfrm>
        </p:spPr>
        <p:txBody>
          <a:bodyPr>
            <a:noAutofit/>
          </a:bodyPr>
          <a:lstStyle/>
          <a:p>
            <a:pPr marL="514350" lvl="0" indent="-514350"/>
            <a:r>
              <a:rPr lang="en-US" dirty="0">
                <a:sym typeface="Wingdings 2"/>
              </a:rPr>
              <a:t> </a:t>
            </a:r>
            <a:r>
              <a:rPr lang="en-US" b="1" dirty="0">
                <a:sym typeface="Wingdings 2"/>
              </a:rPr>
              <a:t>ARC -</a:t>
            </a:r>
            <a:r>
              <a:rPr lang="en-US" dirty="0">
                <a:sym typeface="Wingdings 2"/>
              </a:rPr>
              <a:t> </a:t>
            </a:r>
            <a:r>
              <a:rPr lang="en-US" b="1" dirty="0"/>
              <a:t>Learner needs (Role)</a:t>
            </a:r>
          </a:p>
        </p:txBody>
      </p:sp>
      <p:sp>
        <p:nvSpPr>
          <p:cNvPr id="7" name="Rectangle 6">
            <a:extLst>
              <a:ext uri="{FF2B5EF4-FFF2-40B4-BE49-F238E27FC236}">
                <a16:creationId xmlns:a16="http://schemas.microsoft.com/office/drawing/2014/main" id="{7853C0D2-A5BC-4A56-9594-F23632165D77}"/>
              </a:ext>
            </a:extLst>
          </p:cNvPr>
          <p:cNvSpPr/>
          <p:nvPr/>
        </p:nvSpPr>
        <p:spPr>
          <a:xfrm rot="16200000">
            <a:off x="-2487705" y="3906787"/>
            <a:ext cx="5445225" cy="45720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Curriculum : Needs Assessment</a:t>
            </a:r>
          </a:p>
        </p:txBody>
      </p:sp>
    </p:spTree>
    <p:extLst>
      <p:ext uri="{BB962C8B-B14F-4D97-AF65-F5344CB8AC3E}">
        <p14:creationId xmlns:p14="http://schemas.microsoft.com/office/powerpoint/2010/main" val="321480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070" y="269775"/>
            <a:ext cx="8499418" cy="1143000"/>
          </a:xfrm>
        </p:spPr>
        <p:txBody>
          <a:bodyPr>
            <a:normAutofit/>
          </a:bodyPr>
          <a:lstStyle/>
          <a:p>
            <a:r>
              <a:rPr lang="en-US" dirty="0">
                <a:solidFill>
                  <a:schemeClr val="accent4"/>
                </a:solidFill>
                <a:sym typeface="Wingdings 2"/>
              </a:rPr>
              <a:t> </a:t>
            </a:r>
            <a:r>
              <a:rPr lang="en-US" b="1" dirty="0">
                <a:solidFill>
                  <a:schemeClr val="accent4"/>
                </a:solidFill>
                <a:sym typeface="Wingdings 2"/>
              </a:rPr>
              <a:t>ARC - </a:t>
            </a:r>
            <a:r>
              <a:rPr lang="en-US" b="1" dirty="0">
                <a:solidFill>
                  <a:schemeClr val="accent4"/>
                </a:solidFill>
              </a:rPr>
              <a:t>Learner needs (Role)</a:t>
            </a:r>
          </a:p>
        </p:txBody>
      </p:sp>
      <p:sp>
        <p:nvSpPr>
          <p:cNvPr id="3" name="Content Placeholder 2"/>
          <p:cNvSpPr>
            <a:spLocks noGrp="1"/>
          </p:cNvSpPr>
          <p:nvPr>
            <p:ph idx="1"/>
          </p:nvPr>
        </p:nvSpPr>
        <p:spPr/>
        <p:txBody>
          <a:bodyPr>
            <a:noAutofit/>
          </a:bodyPr>
          <a:lstStyle/>
          <a:p>
            <a:pPr marL="460375" lvl="1" indent="-457200">
              <a:buFont typeface="Wingdings" panose="05000000000000000000" pitchFamily="2" charset="2"/>
              <a:buChar char="§"/>
            </a:pPr>
            <a:r>
              <a:rPr lang="en-CA" sz="3200" dirty="0"/>
              <a:t>Research evidence</a:t>
            </a:r>
          </a:p>
          <a:p>
            <a:pPr marL="460375" lvl="1" indent="-457200">
              <a:buFont typeface="Wingdings" panose="05000000000000000000" pitchFamily="2" charset="2"/>
              <a:buChar char="§"/>
            </a:pPr>
            <a:r>
              <a:rPr lang="en-CA" sz="3200" dirty="0"/>
              <a:t>LIP core team</a:t>
            </a:r>
          </a:p>
          <a:p>
            <a:pPr marL="460375" lvl="1" indent="-457200">
              <a:buFont typeface="Wingdings" panose="05000000000000000000" pitchFamily="2" charset="2"/>
              <a:buChar char="§"/>
            </a:pPr>
            <a:r>
              <a:rPr lang="en-CA" sz="3200" dirty="0"/>
              <a:t>Focus groups, interviews, stakeholder consultation </a:t>
            </a:r>
            <a:endParaRPr lang="en-US" sz="3200" dirty="0"/>
          </a:p>
          <a:p>
            <a:pPr marL="460375" lvl="1" indent="-457200">
              <a:buFont typeface="Wingdings" panose="05000000000000000000" pitchFamily="2" charset="2"/>
              <a:buChar char="§"/>
            </a:pPr>
            <a:r>
              <a:rPr lang="en-CA" sz="3200" dirty="0"/>
              <a:t>Consultation with other Canadian programs</a:t>
            </a:r>
          </a:p>
          <a:p>
            <a:pPr marL="915988" lvl="2" indent="0">
              <a:buNone/>
            </a:pPr>
            <a:r>
              <a:rPr lang="en-CA" sz="2800" dirty="0">
                <a:solidFill>
                  <a:schemeClr val="tx1"/>
                </a:solidFill>
              </a:rPr>
              <a:t>Multicultural health navigators, </a:t>
            </a:r>
          </a:p>
          <a:p>
            <a:pPr marL="915988" lvl="2" indent="0">
              <a:buNone/>
            </a:pPr>
            <a:r>
              <a:rPr lang="en-CA" sz="2800" dirty="0">
                <a:solidFill>
                  <a:schemeClr val="tx1"/>
                </a:solidFill>
              </a:rPr>
              <a:t>McMaster University Health TAPESTRY navigation program </a:t>
            </a:r>
            <a:endParaRPr lang="en-US" sz="2800" dirty="0">
              <a:solidFill>
                <a:schemeClr val="tx1"/>
              </a:solidFill>
            </a:endParaRPr>
          </a:p>
          <a:p>
            <a:pPr marL="0" indent="0">
              <a:buNone/>
            </a:pPr>
            <a:endParaRPr lang="en-US" dirty="0"/>
          </a:p>
          <a:p>
            <a:pPr marL="0" indent="0">
              <a:buNone/>
            </a:pPr>
            <a:endParaRPr lang="en-US" dirty="0"/>
          </a:p>
        </p:txBody>
      </p:sp>
      <p:sp>
        <p:nvSpPr>
          <p:cNvPr id="4" name="Rectangle 3"/>
          <p:cNvSpPr/>
          <p:nvPr/>
        </p:nvSpPr>
        <p:spPr>
          <a:xfrm rot="16200000">
            <a:off x="-2487705" y="3906787"/>
            <a:ext cx="5445225" cy="45720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Curriculum : Learner’s Needs</a:t>
            </a:r>
          </a:p>
        </p:txBody>
      </p:sp>
    </p:spTree>
    <p:extLst>
      <p:ext uri="{BB962C8B-B14F-4D97-AF65-F5344CB8AC3E}">
        <p14:creationId xmlns:p14="http://schemas.microsoft.com/office/powerpoint/2010/main" val="1118150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buFont typeface="+mj-lt"/>
              <a:buAutoNum type="alphaLcParenR"/>
            </a:pPr>
            <a:r>
              <a:rPr lang="en-CA" sz="3500" dirty="0"/>
              <a:t>Theoretical foundation</a:t>
            </a:r>
          </a:p>
          <a:p>
            <a:pPr marL="514350" indent="-514350">
              <a:buFont typeface="+mj-lt"/>
              <a:buAutoNum type="alphaLcParenR"/>
            </a:pPr>
            <a:r>
              <a:rPr lang="en-CA" sz="3500" dirty="0"/>
              <a:t>Learning objectives </a:t>
            </a:r>
          </a:p>
          <a:p>
            <a:pPr marL="514350" indent="-514350">
              <a:buFont typeface="+mj-lt"/>
              <a:buAutoNum type="alphaLcParenR"/>
            </a:pPr>
            <a:r>
              <a:rPr lang="en-CA" sz="3500" dirty="0"/>
              <a:t>Identification of competencies  </a:t>
            </a:r>
          </a:p>
          <a:p>
            <a:endParaRPr lang="en-US" dirty="0"/>
          </a:p>
        </p:txBody>
      </p:sp>
      <p:sp>
        <p:nvSpPr>
          <p:cNvPr id="4" name="Title 1"/>
          <p:cNvSpPr txBox="1">
            <a:spLocks/>
          </p:cNvSpPr>
          <p:nvPr/>
        </p:nvSpPr>
        <p:spPr>
          <a:xfrm>
            <a:off x="467544" y="188640"/>
            <a:ext cx="7704856"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rgbClr val="4A66AC"/>
                </a:solidFill>
                <a:latin typeface="+mj-lt"/>
                <a:ea typeface="+mj-ea"/>
                <a:cs typeface="+mj-cs"/>
              </a:defRPr>
            </a:lvl1pPr>
          </a:lstStyle>
          <a:p>
            <a:r>
              <a:rPr lang="en-US" dirty="0">
                <a:sym typeface="Wingdings 2"/>
              </a:rPr>
              <a:t> </a:t>
            </a:r>
            <a:r>
              <a:rPr lang="en-US" b="1" dirty="0"/>
              <a:t>Program Goals: Approach </a:t>
            </a:r>
            <a:endParaRPr lang="en-US" dirty="0"/>
          </a:p>
        </p:txBody>
      </p:sp>
      <p:sp>
        <p:nvSpPr>
          <p:cNvPr id="5" name="Rectangle 4"/>
          <p:cNvSpPr/>
          <p:nvPr/>
        </p:nvSpPr>
        <p:spPr>
          <a:xfrm rot="16200000">
            <a:off x="-2487705" y="3906787"/>
            <a:ext cx="5445225" cy="45720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Curriculum : Program Goals </a:t>
            </a:r>
          </a:p>
        </p:txBody>
      </p:sp>
    </p:spTree>
    <p:extLst>
      <p:ext uri="{BB962C8B-B14F-4D97-AF65-F5344CB8AC3E}">
        <p14:creationId xmlns:p14="http://schemas.microsoft.com/office/powerpoint/2010/main" val="69065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CA" dirty="0"/>
              <a:t>Founded in humanistic and sociocultural theories of learning </a:t>
            </a:r>
          </a:p>
          <a:p>
            <a:r>
              <a:rPr lang="en-CA" dirty="0"/>
              <a:t>Main tenets :</a:t>
            </a:r>
          </a:p>
          <a:p>
            <a:pPr lvl="1"/>
            <a:r>
              <a:rPr lang="en-CA" dirty="0"/>
              <a:t>Authentic problem-centred practice</a:t>
            </a:r>
          </a:p>
          <a:p>
            <a:pPr lvl="1"/>
            <a:r>
              <a:rPr lang="en-CA" dirty="0"/>
              <a:t>Agency of the learner and self-directedness</a:t>
            </a:r>
          </a:p>
          <a:p>
            <a:pPr lvl="1"/>
            <a:r>
              <a:rPr lang="en-CA" dirty="0"/>
              <a:t>Experiential, participatory and collaborative learning</a:t>
            </a:r>
          </a:p>
          <a:p>
            <a:pPr lvl="1"/>
            <a:r>
              <a:rPr lang="en-CA" dirty="0"/>
              <a:t>Critical thinking</a:t>
            </a:r>
          </a:p>
          <a:p>
            <a:pPr lvl="1"/>
            <a:r>
              <a:rPr lang="en-CA" dirty="0"/>
              <a:t>Peer mentorship</a:t>
            </a:r>
            <a:endParaRPr lang="en-US" dirty="0"/>
          </a:p>
          <a:p>
            <a:endParaRPr lang="en-US" dirty="0"/>
          </a:p>
        </p:txBody>
      </p:sp>
      <p:sp>
        <p:nvSpPr>
          <p:cNvPr id="3" name="Title 2"/>
          <p:cNvSpPr>
            <a:spLocks noGrp="1"/>
          </p:cNvSpPr>
          <p:nvPr>
            <p:ph type="title"/>
          </p:nvPr>
        </p:nvSpPr>
        <p:spPr>
          <a:xfrm>
            <a:off x="467544" y="125760"/>
            <a:ext cx="8568952" cy="1143000"/>
          </a:xfrm>
        </p:spPr>
        <p:txBody>
          <a:bodyPr>
            <a:normAutofit/>
          </a:bodyPr>
          <a:lstStyle/>
          <a:p>
            <a:r>
              <a:rPr lang="en-US" dirty="0">
                <a:sym typeface="Wingdings 2"/>
              </a:rPr>
              <a:t> </a:t>
            </a:r>
            <a:r>
              <a:rPr lang="en-US" b="1" dirty="0">
                <a:sym typeface="Wingdings 2"/>
              </a:rPr>
              <a:t>a) ARC - </a:t>
            </a:r>
            <a:r>
              <a:rPr lang="en-US" b="1" dirty="0"/>
              <a:t>Theoretical Foundation </a:t>
            </a:r>
          </a:p>
        </p:txBody>
      </p:sp>
      <p:sp>
        <p:nvSpPr>
          <p:cNvPr id="4" name="Rectangle 3"/>
          <p:cNvSpPr/>
          <p:nvPr/>
        </p:nvSpPr>
        <p:spPr>
          <a:xfrm rot="16200000">
            <a:off x="-2487705" y="3906787"/>
            <a:ext cx="5445225" cy="45720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Curriculum : Program Goals </a:t>
            </a:r>
          </a:p>
        </p:txBody>
      </p:sp>
    </p:spTree>
    <p:extLst>
      <p:ext uri="{BB962C8B-B14F-4D97-AF65-F5344CB8AC3E}">
        <p14:creationId xmlns:p14="http://schemas.microsoft.com/office/powerpoint/2010/main" val="3569721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a:t>Participants will develop the knowledge, skills and abilities to work with primary care practices to support individuals experiencing social barriers reach community health and social resources.</a:t>
            </a:r>
            <a:endParaRPr lang="en-US" dirty="0"/>
          </a:p>
        </p:txBody>
      </p:sp>
      <p:sp>
        <p:nvSpPr>
          <p:cNvPr id="3" name="Title 2"/>
          <p:cNvSpPr>
            <a:spLocks noGrp="1"/>
          </p:cNvSpPr>
          <p:nvPr>
            <p:ph type="title"/>
          </p:nvPr>
        </p:nvSpPr>
        <p:spPr/>
        <p:txBody>
          <a:bodyPr>
            <a:normAutofit/>
          </a:bodyPr>
          <a:lstStyle/>
          <a:p>
            <a:r>
              <a:rPr lang="en-US" dirty="0">
                <a:sym typeface="Wingdings 2"/>
              </a:rPr>
              <a:t> </a:t>
            </a:r>
            <a:r>
              <a:rPr lang="en-US" b="1" dirty="0">
                <a:sym typeface="Wingdings 2"/>
              </a:rPr>
              <a:t>b) </a:t>
            </a:r>
            <a:r>
              <a:rPr lang="en-US" b="1" dirty="0"/>
              <a:t>Learning Objectives</a:t>
            </a:r>
          </a:p>
        </p:txBody>
      </p:sp>
      <p:sp>
        <p:nvSpPr>
          <p:cNvPr id="4" name="Rectangle 3"/>
          <p:cNvSpPr/>
          <p:nvPr/>
        </p:nvSpPr>
        <p:spPr>
          <a:xfrm rot="16200000">
            <a:off x="-2487705" y="3906787"/>
            <a:ext cx="5445225" cy="45720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Curriculum : Program Goals </a:t>
            </a:r>
          </a:p>
        </p:txBody>
      </p:sp>
    </p:spTree>
    <p:extLst>
      <p:ext uri="{BB962C8B-B14F-4D97-AF65-F5344CB8AC3E}">
        <p14:creationId xmlns:p14="http://schemas.microsoft.com/office/powerpoint/2010/main" val="1742327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14474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507288" cy="5069160"/>
          </a:xfrm>
        </p:spPr>
        <p:txBody>
          <a:bodyPr>
            <a:normAutofit fontScale="92500"/>
          </a:bodyPr>
          <a:lstStyle/>
          <a:p>
            <a:r>
              <a:rPr lang="en-CA" dirty="0"/>
              <a:t>Identified the foundational knowledge and skills for patient navigation through review of evidence and other Navigation Programs </a:t>
            </a:r>
          </a:p>
          <a:p>
            <a:pPr marL="0" indent="0">
              <a:buNone/>
            </a:pPr>
            <a:r>
              <a:rPr lang="en-CA" dirty="0"/>
              <a:t>e.g. </a:t>
            </a:r>
          </a:p>
          <a:p>
            <a:r>
              <a:rPr lang="en-CA" dirty="0"/>
              <a:t>Colorado Patient Navigator Training Collaborative </a:t>
            </a:r>
            <a:r>
              <a:rPr lang="en-US" dirty="0">
                <a:hlinkClick r:id="rId3"/>
              </a:rPr>
              <a:t>http://patientnavigatortraining.org/</a:t>
            </a:r>
            <a:endParaRPr lang="en-US" dirty="0"/>
          </a:p>
          <a:p>
            <a:r>
              <a:rPr lang="en-CA" dirty="0"/>
              <a:t>McMaster University Health TAPESTRY </a:t>
            </a:r>
            <a:r>
              <a:rPr lang="en-CA" dirty="0">
                <a:hlinkClick r:id="rId4"/>
              </a:rPr>
              <a:t>http://healthtapestry.ca/</a:t>
            </a:r>
            <a:endParaRPr lang="en-CA" dirty="0"/>
          </a:p>
          <a:p>
            <a:r>
              <a:rPr lang="en-CA" dirty="0"/>
              <a:t>IMPaCT: Penn Center for Community Health Workers </a:t>
            </a:r>
            <a:r>
              <a:rPr lang="en-CA" dirty="0">
                <a:hlinkClick r:id="rId5"/>
              </a:rPr>
              <a:t>http://chw.upenn.edu/</a:t>
            </a:r>
            <a:endParaRPr lang="en-CA" dirty="0"/>
          </a:p>
          <a:p>
            <a:endParaRPr lang="en-US" dirty="0"/>
          </a:p>
        </p:txBody>
      </p:sp>
      <p:sp>
        <p:nvSpPr>
          <p:cNvPr id="4" name="Title 1"/>
          <p:cNvSpPr txBox="1">
            <a:spLocks/>
          </p:cNvSpPr>
          <p:nvPr/>
        </p:nvSpPr>
        <p:spPr>
          <a:xfrm>
            <a:off x="457200" y="188640"/>
            <a:ext cx="8363272"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accent4"/>
                </a:solidFill>
                <a:latin typeface="+mj-lt"/>
                <a:ea typeface="+mj-ea"/>
                <a:cs typeface="+mj-cs"/>
              </a:defRPr>
            </a:lvl1pPr>
          </a:lstStyle>
          <a:p>
            <a:r>
              <a:rPr lang="en-US" dirty="0">
                <a:sym typeface="Wingdings 2"/>
              </a:rPr>
              <a:t></a:t>
            </a:r>
            <a:r>
              <a:rPr lang="en-US" b="1" dirty="0"/>
              <a:t> b) </a:t>
            </a:r>
            <a:r>
              <a:rPr lang="en-US" b="1" dirty="0">
                <a:sym typeface="Wingdings 2"/>
              </a:rPr>
              <a:t>ARC - Learning Objectives</a:t>
            </a:r>
            <a:endParaRPr lang="en-US" b="1" dirty="0"/>
          </a:p>
        </p:txBody>
      </p:sp>
      <p:sp>
        <p:nvSpPr>
          <p:cNvPr id="5" name="Rectangle 4"/>
          <p:cNvSpPr/>
          <p:nvPr/>
        </p:nvSpPr>
        <p:spPr>
          <a:xfrm rot="16200000">
            <a:off x="-2487705" y="3906787"/>
            <a:ext cx="5445225" cy="45720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t>Curriculum : Educational Strategies</a:t>
            </a:r>
          </a:p>
        </p:txBody>
      </p:sp>
    </p:spTree>
    <p:extLst>
      <p:ext uri="{BB962C8B-B14F-4D97-AF65-F5344CB8AC3E}">
        <p14:creationId xmlns:p14="http://schemas.microsoft.com/office/powerpoint/2010/main" val="441490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43744" y="1600200"/>
            <a:ext cx="4244280" cy="4781128"/>
          </a:xfrm>
        </p:spPr>
        <p:txBody>
          <a:bodyPr>
            <a:normAutofit lnSpcReduction="10000"/>
          </a:bodyPr>
          <a:lstStyle/>
          <a:p>
            <a:pPr marL="268288" indent="-268288">
              <a:spcAft>
                <a:spcPts val="600"/>
              </a:spcAft>
              <a:buFont typeface="+mj-lt"/>
              <a:buAutoNum type="arabicPeriod"/>
            </a:pPr>
            <a:r>
              <a:rPr lang="en-CA" sz="1800" dirty="0"/>
              <a:t>Describe the ARC project and the scope of the Patient Navigator role.  </a:t>
            </a:r>
            <a:endParaRPr lang="en-US" sz="1800" dirty="0"/>
          </a:p>
          <a:p>
            <a:pPr marL="268288" indent="-268288">
              <a:spcAft>
                <a:spcPts val="600"/>
              </a:spcAft>
              <a:buFont typeface="+mj-lt"/>
              <a:buAutoNum type="arabicPeriod"/>
            </a:pPr>
            <a:r>
              <a:rPr lang="en-CA" sz="1800" dirty="0"/>
              <a:t> Apply basic knowledge and skills in cultural humility and health literacy to navigation.  </a:t>
            </a:r>
            <a:endParaRPr lang="en-US" sz="1800" dirty="0"/>
          </a:p>
          <a:p>
            <a:pPr marL="268288" indent="-268288">
              <a:spcAft>
                <a:spcPts val="600"/>
              </a:spcAft>
              <a:buFont typeface="+mj-lt"/>
              <a:buAutoNum type="arabicPeriod"/>
            </a:pPr>
            <a:r>
              <a:rPr lang="en-CA" sz="1800" dirty="0"/>
              <a:t>Demonstrate effective communication skills with the primary care team and patients, and sensitivity in working with underserved populations.</a:t>
            </a:r>
            <a:endParaRPr lang="en-US" sz="1800" dirty="0"/>
          </a:p>
          <a:p>
            <a:pPr marL="268288" indent="-268288">
              <a:spcAft>
                <a:spcPts val="600"/>
              </a:spcAft>
              <a:buFont typeface="+mj-lt"/>
              <a:buAutoNum type="arabicPeriod"/>
            </a:pPr>
            <a:r>
              <a:rPr lang="en-CA" sz="1800" dirty="0"/>
              <a:t>Know how to help patients identify goals and priorities related to their health and develop an action plan to reach this goal.</a:t>
            </a:r>
          </a:p>
          <a:p>
            <a:pPr marL="268288" indent="-268288">
              <a:spcAft>
                <a:spcPts val="600"/>
              </a:spcAft>
              <a:buFont typeface="+mj-lt"/>
              <a:buAutoNum type="arabicPeriod"/>
            </a:pPr>
            <a:r>
              <a:rPr lang="en-CA" sz="1800" dirty="0"/>
              <a:t>Know how to problem-solve barriers to patients’ self-care and support their self-management </a:t>
            </a:r>
          </a:p>
          <a:p>
            <a:pPr>
              <a:spcAft>
                <a:spcPts val="600"/>
              </a:spcAft>
              <a:buFont typeface="+mj-lt"/>
              <a:buAutoNum type="arabicPeriod"/>
            </a:pPr>
            <a:endParaRPr lang="en-US" sz="1200" dirty="0"/>
          </a:p>
        </p:txBody>
      </p:sp>
      <p:sp>
        <p:nvSpPr>
          <p:cNvPr id="4" name="Content Placeholder 3"/>
          <p:cNvSpPr>
            <a:spLocks noGrp="1"/>
          </p:cNvSpPr>
          <p:nvPr>
            <p:ph sz="half" idx="2"/>
          </p:nvPr>
        </p:nvSpPr>
        <p:spPr>
          <a:xfrm>
            <a:off x="4864224" y="1600200"/>
            <a:ext cx="4244280" cy="4525963"/>
          </a:xfrm>
        </p:spPr>
        <p:txBody>
          <a:bodyPr>
            <a:noAutofit/>
          </a:bodyPr>
          <a:lstStyle/>
          <a:p>
            <a:pPr>
              <a:spcAft>
                <a:spcPts val="600"/>
              </a:spcAft>
              <a:buFont typeface="+mj-lt"/>
              <a:buAutoNum type="arabicPeriod" startAt="6"/>
            </a:pPr>
            <a:r>
              <a:rPr lang="en-CA" sz="1800" dirty="0"/>
              <a:t>Identify social barriers to access community health and social resources and ways to assist patients to reach these resources.</a:t>
            </a:r>
          </a:p>
          <a:p>
            <a:pPr marL="268288" indent="-268288">
              <a:spcAft>
                <a:spcPts val="600"/>
              </a:spcAft>
              <a:buFont typeface="+mj-lt"/>
              <a:buAutoNum type="arabicPeriod" startAt="6"/>
            </a:pPr>
            <a:r>
              <a:rPr lang="en-CA" sz="1800" dirty="0"/>
              <a:t>Identify and appraise available community resources and programs to ensure that they are appropriate and relevant for patients’ needs and goals.</a:t>
            </a:r>
          </a:p>
          <a:p>
            <a:pPr marL="268288" indent="-268288">
              <a:spcAft>
                <a:spcPts val="600"/>
              </a:spcAft>
              <a:buFont typeface="+mj-lt"/>
              <a:buAutoNum type="arabicPeriod" startAt="6"/>
            </a:pPr>
            <a:r>
              <a:rPr lang="en-CA" sz="1800" dirty="0"/>
              <a:t>Demonstrate the ability to document navigation activities and gather data for the ARC project as required. </a:t>
            </a:r>
            <a:endParaRPr lang="en-US" sz="1800" dirty="0"/>
          </a:p>
          <a:p>
            <a:pPr>
              <a:spcAft>
                <a:spcPts val="600"/>
              </a:spcAft>
            </a:pPr>
            <a:endParaRPr lang="en-US" sz="1800" dirty="0"/>
          </a:p>
        </p:txBody>
      </p:sp>
      <p:sp>
        <p:nvSpPr>
          <p:cNvPr id="7" name="Title 1"/>
          <p:cNvSpPr txBox="1">
            <a:spLocks/>
          </p:cNvSpPr>
          <p:nvPr/>
        </p:nvSpPr>
        <p:spPr>
          <a:xfrm>
            <a:off x="457200" y="188640"/>
            <a:ext cx="8363272"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accent4"/>
                </a:solidFill>
                <a:latin typeface="+mj-lt"/>
                <a:ea typeface="+mj-ea"/>
                <a:cs typeface="+mj-cs"/>
              </a:defRPr>
            </a:lvl1pPr>
          </a:lstStyle>
          <a:p>
            <a:r>
              <a:rPr lang="en-US" b="1" dirty="0">
                <a:sym typeface="Wingdings 2"/>
              </a:rPr>
              <a:t> b) ARC - Learning Objectives</a:t>
            </a:r>
            <a:endParaRPr lang="en-US" b="1" dirty="0"/>
          </a:p>
        </p:txBody>
      </p:sp>
      <p:sp>
        <p:nvSpPr>
          <p:cNvPr id="8" name="Rectangle 7"/>
          <p:cNvSpPr/>
          <p:nvPr/>
        </p:nvSpPr>
        <p:spPr>
          <a:xfrm rot="16200000">
            <a:off x="-2487705" y="3906787"/>
            <a:ext cx="5445225" cy="45720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Curriculum : Program Goals </a:t>
            </a:r>
          </a:p>
        </p:txBody>
      </p:sp>
    </p:spTree>
    <p:extLst>
      <p:ext uri="{BB962C8B-B14F-4D97-AF65-F5344CB8AC3E}">
        <p14:creationId xmlns:p14="http://schemas.microsoft.com/office/powerpoint/2010/main" val="743682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US" sz="2800" dirty="0"/>
              <a:t>“What a person should be able to do upon completion of the training”</a:t>
            </a:r>
          </a:p>
          <a:p>
            <a:pPr marL="0" indent="0" algn="ctr">
              <a:buNone/>
            </a:pPr>
            <a:endParaRPr lang="en-US" sz="2800" dirty="0"/>
          </a:p>
          <a:p>
            <a:r>
              <a:rPr lang="en-US" sz="2800" dirty="0"/>
              <a:t>Competencies define the applied abilities including skills and knowledge that are required by people to successfully perform a particular role.</a:t>
            </a:r>
          </a:p>
          <a:p>
            <a:endParaRPr lang="en-US" dirty="0"/>
          </a:p>
        </p:txBody>
      </p:sp>
      <p:sp>
        <p:nvSpPr>
          <p:cNvPr id="3" name="Title 2"/>
          <p:cNvSpPr>
            <a:spLocks noGrp="1"/>
          </p:cNvSpPr>
          <p:nvPr>
            <p:ph type="title"/>
          </p:nvPr>
        </p:nvSpPr>
        <p:spPr>
          <a:xfrm>
            <a:off x="467544" y="188640"/>
            <a:ext cx="8280920" cy="1143000"/>
          </a:xfrm>
        </p:spPr>
        <p:txBody>
          <a:bodyPr>
            <a:normAutofit/>
          </a:bodyPr>
          <a:lstStyle/>
          <a:p>
            <a:r>
              <a:rPr lang="en-US" dirty="0">
                <a:sym typeface="Wingdings 2"/>
              </a:rPr>
              <a:t> </a:t>
            </a:r>
            <a:r>
              <a:rPr lang="en-US" b="1" dirty="0">
                <a:sym typeface="Wingdings 2"/>
              </a:rPr>
              <a:t>c) </a:t>
            </a:r>
            <a:r>
              <a:rPr lang="en-US" b="1" dirty="0"/>
              <a:t>Competencies</a:t>
            </a:r>
          </a:p>
        </p:txBody>
      </p:sp>
      <p:sp>
        <p:nvSpPr>
          <p:cNvPr id="7" name="Rectangle 6"/>
          <p:cNvSpPr/>
          <p:nvPr/>
        </p:nvSpPr>
        <p:spPr>
          <a:xfrm rot="16200000">
            <a:off x="-2487705" y="3906787"/>
            <a:ext cx="5445225" cy="45720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Curriculum : Program Goals </a:t>
            </a:r>
          </a:p>
        </p:txBody>
      </p:sp>
    </p:spTree>
    <p:extLst>
      <p:ext uri="{BB962C8B-B14F-4D97-AF65-F5344CB8AC3E}">
        <p14:creationId xmlns:p14="http://schemas.microsoft.com/office/powerpoint/2010/main" val="3926290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686800" cy="1143000"/>
          </a:xfrm>
        </p:spPr>
        <p:txBody>
          <a:bodyPr>
            <a:noAutofit/>
          </a:bodyPr>
          <a:lstStyle/>
          <a:p>
            <a:r>
              <a:rPr lang="en-US" dirty="0">
                <a:sym typeface="Wingdings 2"/>
              </a:rPr>
              <a:t> </a:t>
            </a:r>
            <a:r>
              <a:rPr lang="en-US" b="1" dirty="0">
                <a:sym typeface="Wingdings 2"/>
              </a:rPr>
              <a:t>c) </a:t>
            </a:r>
            <a:r>
              <a:rPr lang="en-US" b="1" dirty="0"/>
              <a:t>Example: Competencies</a:t>
            </a:r>
          </a:p>
        </p:txBody>
      </p:sp>
      <p:sp>
        <p:nvSpPr>
          <p:cNvPr id="5" name="TextBox 4"/>
          <p:cNvSpPr txBox="1"/>
          <p:nvPr/>
        </p:nvSpPr>
        <p:spPr>
          <a:xfrm>
            <a:off x="251520" y="5085184"/>
            <a:ext cx="5688632" cy="369332"/>
          </a:xfrm>
          <a:prstGeom prst="rect">
            <a:avLst/>
          </a:prstGeom>
          <a:noFill/>
        </p:spPr>
        <p:txBody>
          <a:bodyPr wrap="square" rtlCol="0">
            <a:spAutoFit/>
          </a:bodyPr>
          <a:lstStyle/>
          <a:p>
            <a:endParaRPr lang="en-US" dirty="0"/>
          </a:p>
        </p:txBody>
      </p:sp>
      <p:pic>
        <p:nvPicPr>
          <p:cNvPr id="2050" name="Picture 2" descr="Image result for canmed cfp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1628800"/>
            <a:ext cx="4788937" cy="532769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932190" y="3923314"/>
            <a:ext cx="3106941" cy="369332"/>
          </a:xfrm>
          <a:prstGeom prst="rect">
            <a:avLst/>
          </a:prstGeom>
          <a:noFill/>
        </p:spPr>
        <p:txBody>
          <a:bodyPr wrap="none" rtlCol="0">
            <a:spAutoFit/>
          </a:bodyPr>
          <a:lstStyle/>
          <a:p>
            <a:r>
              <a:rPr lang="en-US" b="1" dirty="0"/>
              <a:t>Adapted from </a:t>
            </a:r>
            <a:r>
              <a:rPr lang="en-US" b="1" dirty="0" err="1"/>
              <a:t>CanMeds</a:t>
            </a:r>
            <a:r>
              <a:rPr lang="en-US" b="1" dirty="0"/>
              <a:t>, CFPC</a:t>
            </a:r>
          </a:p>
        </p:txBody>
      </p:sp>
      <p:sp>
        <p:nvSpPr>
          <p:cNvPr id="9" name="Rectangle 8"/>
          <p:cNvSpPr/>
          <p:nvPr/>
        </p:nvSpPr>
        <p:spPr>
          <a:xfrm rot="16200000">
            <a:off x="-2487705" y="3906787"/>
            <a:ext cx="5445225" cy="45720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Curriculum : Program Goals </a:t>
            </a:r>
          </a:p>
        </p:txBody>
      </p:sp>
    </p:spTree>
    <p:extLst>
      <p:ext uri="{BB962C8B-B14F-4D97-AF65-F5344CB8AC3E}">
        <p14:creationId xmlns:p14="http://schemas.microsoft.com/office/powerpoint/2010/main" val="20642161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
          <p:cNvSpPr>
            <a:spLocks noGrp="1"/>
          </p:cNvSpPr>
          <p:nvPr>
            <p:ph idx="1"/>
          </p:nvPr>
        </p:nvSpPr>
        <p:spPr>
          <a:xfrm>
            <a:off x="683568" y="1639341"/>
            <a:ext cx="4799384" cy="4525963"/>
          </a:xfrm>
        </p:spPr>
        <p:txBody>
          <a:bodyPr>
            <a:normAutofit/>
          </a:bodyPr>
          <a:lstStyle/>
          <a:p>
            <a:pPr lvl="0"/>
            <a:r>
              <a:rPr lang="en-US" b="1" dirty="0"/>
              <a:t>Navigator (integrating role) </a:t>
            </a:r>
          </a:p>
          <a:p>
            <a:pPr lvl="0"/>
            <a:r>
              <a:rPr lang="en-US" b="1" dirty="0"/>
              <a:t>Communicator</a:t>
            </a:r>
          </a:p>
          <a:p>
            <a:pPr lvl="0"/>
            <a:r>
              <a:rPr lang="en-US" b="1" dirty="0"/>
              <a:t>Collaborator</a:t>
            </a:r>
          </a:p>
          <a:p>
            <a:pPr lvl="0"/>
            <a:r>
              <a:rPr lang="en-US" b="1" dirty="0"/>
              <a:t>Advocate</a:t>
            </a:r>
          </a:p>
          <a:p>
            <a:pPr lvl="0"/>
            <a:r>
              <a:rPr lang="en-US" b="1" dirty="0"/>
              <a:t>Educator</a:t>
            </a:r>
          </a:p>
          <a:p>
            <a:pPr lvl="0"/>
            <a:r>
              <a:rPr lang="en-US" b="1" dirty="0"/>
              <a:t>Professional</a:t>
            </a:r>
          </a:p>
          <a:p>
            <a:pPr marL="0" lvl="0" indent="0">
              <a:buNone/>
            </a:pPr>
            <a:endParaRPr lang="en-US" b="1" dirty="0"/>
          </a:p>
          <a:p>
            <a:endParaRPr lang="en-US" b="1" dirty="0"/>
          </a:p>
        </p:txBody>
      </p:sp>
      <p:sp>
        <p:nvSpPr>
          <p:cNvPr id="5" name="TextBox 4"/>
          <p:cNvSpPr txBox="1"/>
          <p:nvPr/>
        </p:nvSpPr>
        <p:spPr>
          <a:xfrm>
            <a:off x="251520" y="5085184"/>
            <a:ext cx="5688632" cy="369332"/>
          </a:xfrm>
          <a:prstGeom prst="rect">
            <a:avLst/>
          </a:prstGeom>
          <a:noFill/>
        </p:spPr>
        <p:txBody>
          <a:bodyPr wrap="square" rtlCol="0">
            <a:spAutoFit/>
          </a:bodyPr>
          <a:lstStyle/>
          <a:p>
            <a:endParaRPr lang="en-US" dirty="0"/>
          </a:p>
        </p:txBody>
      </p:sp>
      <p:grpSp>
        <p:nvGrpSpPr>
          <p:cNvPr id="2" name="Group 1">
            <a:extLst>
              <a:ext uri="{FF2B5EF4-FFF2-40B4-BE49-F238E27FC236}">
                <a16:creationId xmlns:a16="http://schemas.microsoft.com/office/drawing/2014/main" id="{81560830-F352-4A72-88FC-3DC35A6BEDDD}"/>
              </a:ext>
            </a:extLst>
          </p:cNvPr>
          <p:cNvGrpSpPr/>
          <p:nvPr/>
        </p:nvGrpSpPr>
        <p:grpSpPr>
          <a:xfrm>
            <a:off x="3707904" y="2277771"/>
            <a:ext cx="5400600" cy="5687733"/>
            <a:chOff x="2267744" y="2169759"/>
            <a:chExt cx="5400600" cy="5687733"/>
          </a:xfrm>
        </p:grpSpPr>
        <p:grpSp>
          <p:nvGrpSpPr>
            <p:cNvPr id="10" name="Group 9"/>
            <p:cNvGrpSpPr/>
            <p:nvPr/>
          </p:nvGrpSpPr>
          <p:grpSpPr>
            <a:xfrm>
              <a:off x="2267744" y="2169759"/>
              <a:ext cx="5400600" cy="5687733"/>
              <a:chOff x="2123728" y="1556792"/>
              <a:chExt cx="5400600" cy="5687733"/>
            </a:xfrm>
          </p:grpSpPr>
          <p:pic>
            <p:nvPicPr>
              <p:cNvPr id="2050" name="Picture 2" descr="Image result for canmed cfp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1556792"/>
                <a:ext cx="5112568" cy="568773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123728" y="4860032"/>
                <a:ext cx="2088232"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292080" y="4869160"/>
                <a:ext cx="2232248"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401770" y="6022187"/>
                <a:ext cx="4906534"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4427984" y="3659711"/>
              <a:ext cx="936104" cy="504056"/>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Navigation</a:t>
              </a:r>
            </a:p>
          </p:txBody>
        </p:sp>
        <p:sp>
          <p:nvSpPr>
            <p:cNvPr id="8" name="Rectangle 7"/>
            <p:cNvSpPr/>
            <p:nvPr/>
          </p:nvSpPr>
          <p:spPr>
            <a:xfrm>
              <a:off x="4282963" y="2836125"/>
              <a:ext cx="828092" cy="252028"/>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Educator</a:t>
              </a:r>
            </a:p>
          </p:txBody>
        </p:sp>
        <p:sp>
          <p:nvSpPr>
            <p:cNvPr id="9" name="Rectangle 8"/>
            <p:cNvSpPr/>
            <p:nvPr/>
          </p:nvSpPr>
          <p:spPr>
            <a:xfrm>
              <a:off x="5349837" y="3487613"/>
              <a:ext cx="706348" cy="252028"/>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endParaRPr>
            </a:p>
          </p:txBody>
        </p:sp>
      </p:grpSp>
      <p:sp>
        <p:nvSpPr>
          <p:cNvPr id="15" name="Title 1"/>
          <p:cNvSpPr txBox="1">
            <a:spLocks/>
          </p:cNvSpPr>
          <p:nvPr/>
        </p:nvSpPr>
        <p:spPr>
          <a:xfrm>
            <a:off x="457200" y="188640"/>
            <a:ext cx="8507288"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accent4"/>
                </a:solidFill>
                <a:latin typeface="+mj-lt"/>
                <a:ea typeface="+mj-ea"/>
                <a:cs typeface="+mj-cs"/>
              </a:defRPr>
            </a:lvl1pPr>
          </a:lstStyle>
          <a:p>
            <a:r>
              <a:rPr lang="en-US" dirty="0">
                <a:sym typeface="Wingdings 2"/>
              </a:rPr>
              <a:t> </a:t>
            </a:r>
            <a:r>
              <a:rPr lang="en-US" b="1" dirty="0">
                <a:sym typeface="Wingdings 2"/>
              </a:rPr>
              <a:t>c) </a:t>
            </a:r>
            <a:r>
              <a:rPr lang="en-US" b="1" dirty="0"/>
              <a:t>ARC - Competencies</a:t>
            </a:r>
          </a:p>
        </p:txBody>
      </p:sp>
      <p:sp>
        <p:nvSpPr>
          <p:cNvPr id="16" name="Rectangle 15"/>
          <p:cNvSpPr/>
          <p:nvPr/>
        </p:nvSpPr>
        <p:spPr>
          <a:xfrm rot="16200000">
            <a:off x="-2487705" y="3906787"/>
            <a:ext cx="5445225" cy="45720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Curriculum : Program Goals </a:t>
            </a:r>
          </a:p>
        </p:txBody>
      </p:sp>
    </p:spTree>
    <p:extLst>
      <p:ext uri="{BB962C8B-B14F-4D97-AF65-F5344CB8AC3E}">
        <p14:creationId xmlns:p14="http://schemas.microsoft.com/office/powerpoint/2010/main" val="3609342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67544" y="1497388"/>
            <a:ext cx="6875147" cy="1728192"/>
            <a:chOff x="467544" y="1497388"/>
            <a:chExt cx="6875147" cy="1728192"/>
          </a:xfrm>
        </p:grpSpPr>
        <p:grpSp>
          <p:nvGrpSpPr>
            <p:cNvPr id="4" name="Group 3"/>
            <p:cNvGrpSpPr/>
            <p:nvPr/>
          </p:nvGrpSpPr>
          <p:grpSpPr>
            <a:xfrm>
              <a:off x="467544" y="1497388"/>
              <a:ext cx="3528392" cy="1728192"/>
              <a:chOff x="179512" y="1484784"/>
              <a:chExt cx="2088232" cy="1728192"/>
            </a:xfrm>
          </p:grpSpPr>
          <p:sp>
            <p:nvSpPr>
              <p:cNvPr id="6" name="Chevron 5"/>
              <p:cNvSpPr/>
              <p:nvPr/>
            </p:nvSpPr>
            <p:spPr>
              <a:xfrm>
                <a:off x="1353231" y="1484784"/>
                <a:ext cx="914513" cy="172819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179512" y="1991056"/>
                <a:ext cx="1003931" cy="646331"/>
              </a:xfrm>
              <a:prstGeom prst="rect">
                <a:avLst/>
              </a:prstGeom>
              <a:noFill/>
            </p:spPr>
            <p:txBody>
              <a:bodyPr wrap="none" rtlCol="0">
                <a:spAutoFit/>
              </a:bodyPr>
              <a:lstStyle/>
              <a:p>
                <a:r>
                  <a:rPr lang="en-US" sz="3600" b="1" dirty="0">
                    <a:solidFill>
                      <a:schemeClr val="accent2">
                        <a:lumMod val="75000"/>
                      </a:schemeClr>
                    </a:solidFill>
                  </a:rPr>
                  <a:t>Activity</a:t>
                </a:r>
              </a:p>
            </p:txBody>
          </p:sp>
        </p:grpSp>
        <p:sp>
          <p:nvSpPr>
            <p:cNvPr id="10" name="TextBox 9"/>
            <p:cNvSpPr txBox="1"/>
            <p:nvPr/>
          </p:nvSpPr>
          <p:spPr>
            <a:xfrm>
              <a:off x="4355976" y="2086056"/>
              <a:ext cx="2986715" cy="550856"/>
            </a:xfrm>
            <a:prstGeom prst="rect">
              <a:avLst/>
            </a:prstGeom>
            <a:noFill/>
          </p:spPr>
          <p:txBody>
            <a:bodyPr wrap="none" rtlCol="0">
              <a:spAutoFit/>
            </a:bodyPr>
            <a:lstStyle/>
            <a:p>
              <a:pPr algn="ctr">
                <a:lnSpc>
                  <a:spcPts val="3500"/>
                </a:lnSpc>
              </a:pPr>
              <a:r>
                <a:rPr lang="en-US" sz="3600" b="1" dirty="0">
                  <a:solidFill>
                    <a:schemeClr val="accent2">
                      <a:lumMod val="75000"/>
                    </a:schemeClr>
                  </a:solidFill>
                </a:rPr>
                <a:t>Competencies</a:t>
              </a:r>
            </a:p>
          </p:txBody>
        </p:sp>
      </p:grpSp>
      <p:sp>
        <p:nvSpPr>
          <p:cNvPr id="11" name="Title 1"/>
          <p:cNvSpPr txBox="1">
            <a:spLocks/>
          </p:cNvSpPr>
          <p:nvPr/>
        </p:nvSpPr>
        <p:spPr>
          <a:xfrm>
            <a:off x="457200" y="188640"/>
            <a:ext cx="8507288"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accent4"/>
                </a:solidFill>
                <a:latin typeface="+mj-lt"/>
                <a:ea typeface="+mj-ea"/>
                <a:cs typeface="+mj-cs"/>
              </a:defRPr>
            </a:lvl1pPr>
          </a:lstStyle>
          <a:p>
            <a:r>
              <a:rPr lang="en-US" dirty="0">
                <a:sym typeface="Wingdings 2"/>
              </a:rPr>
              <a:t> </a:t>
            </a:r>
            <a:r>
              <a:rPr lang="en-US" b="1" dirty="0">
                <a:sym typeface="Wingdings 2"/>
              </a:rPr>
              <a:t>c) </a:t>
            </a:r>
            <a:r>
              <a:rPr lang="en-US" b="1" dirty="0"/>
              <a:t>Competencies</a:t>
            </a:r>
          </a:p>
        </p:txBody>
      </p:sp>
      <p:sp>
        <p:nvSpPr>
          <p:cNvPr id="12" name="Rectangle 11"/>
          <p:cNvSpPr/>
          <p:nvPr/>
        </p:nvSpPr>
        <p:spPr>
          <a:xfrm rot="16200000">
            <a:off x="-2487705" y="3906787"/>
            <a:ext cx="5445225" cy="45720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Curriculum : Program Goals </a:t>
            </a:r>
          </a:p>
        </p:txBody>
      </p:sp>
    </p:spTree>
    <p:extLst>
      <p:ext uri="{BB962C8B-B14F-4D97-AF65-F5344CB8AC3E}">
        <p14:creationId xmlns:p14="http://schemas.microsoft.com/office/powerpoint/2010/main" val="30095780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121672157"/>
              </p:ext>
            </p:extLst>
          </p:nvPr>
        </p:nvGraphicFramePr>
        <p:xfrm>
          <a:off x="467543" y="3356991"/>
          <a:ext cx="8603339" cy="3513249"/>
        </p:xfrm>
        <a:graphic>
          <a:graphicData uri="http://schemas.openxmlformats.org/drawingml/2006/table">
            <a:tbl>
              <a:tblPr firstRow="1" bandRow="1">
                <a:tableStyleId>{5C22544A-7EE6-4342-B048-85BDC9FD1C3A}</a:tableStyleId>
              </a:tblPr>
              <a:tblGrid>
                <a:gridCol w="3888433">
                  <a:extLst>
                    <a:ext uri="{9D8B030D-6E8A-4147-A177-3AD203B41FA5}">
                      <a16:colId xmlns:a16="http://schemas.microsoft.com/office/drawing/2014/main" val="20000"/>
                    </a:ext>
                  </a:extLst>
                </a:gridCol>
                <a:gridCol w="4714906">
                  <a:extLst>
                    <a:ext uri="{9D8B030D-6E8A-4147-A177-3AD203B41FA5}">
                      <a16:colId xmlns:a16="http://schemas.microsoft.com/office/drawing/2014/main" val="20001"/>
                    </a:ext>
                  </a:extLst>
                </a:gridCol>
              </a:tblGrid>
              <a:tr h="678609">
                <a:tc>
                  <a:txBody>
                    <a:bodyPr/>
                    <a:lstStyle/>
                    <a:p>
                      <a:r>
                        <a:rPr lang="en-US" sz="2800" b="1" dirty="0"/>
                        <a:t>Activities</a:t>
                      </a:r>
                    </a:p>
                  </a:txBody>
                  <a:tcPr/>
                </a:tc>
                <a:tc>
                  <a:txBody>
                    <a:bodyPr/>
                    <a:lstStyle/>
                    <a:p>
                      <a:r>
                        <a:rPr lang="en-US" sz="2800" b="1" dirty="0"/>
                        <a:t>Key Competencies</a:t>
                      </a:r>
                    </a:p>
                  </a:txBody>
                  <a:tcPr/>
                </a:tc>
                <a:extLst>
                  <a:ext uri="{0D108BD9-81ED-4DB2-BD59-A6C34878D82A}">
                    <a16:rowId xmlns:a16="http://schemas.microsoft.com/office/drawing/2014/main" val="10000"/>
                  </a:ext>
                </a:extLst>
              </a:tr>
              <a:tr h="550428">
                <a:tc>
                  <a:txBody>
                    <a:bodyPr/>
                    <a:lstStyle/>
                    <a:p>
                      <a:r>
                        <a:rPr lang="en-US" sz="2400" dirty="0"/>
                        <a:t>Interacts with PC, patients and community resources</a:t>
                      </a:r>
                    </a:p>
                  </a:txBody>
                  <a:tcPr/>
                </a:tc>
                <a:tc>
                  <a:txBody>
                    <a:bodyPr/>
                    <a:lstStyle/>
                    <a:p>
                      <a:r>
                        <a:rPr lang="en-US" sz="2400" dirty="0"/>
                        <a:t>Demonstrates effective interpersonal and communication skills </a:t>
                      </a:r>
                    </a:p>
                  </a:txBody>
                  <a:tcPr/>
                </a:tc>
                <a:extLst>
                  <a:ext uri="{0D108BD9-81ED-4DB2-BD59-A6C34878D82A}">
                    <a16:rowId xmlns:a16="http://schemas.microsoft.com/office/drawing/2014/main" val="10001"/>
                  </a:ext>
                </a:extLst>
              </a:tr>
              <a:tr h="550428">
                <a:tc>
                  <a:txBody>
                    <a:bodyPr/>
                    <a:lstStyle/>
                    <a:p>
                      <a:endParaRPr lang="en-US" sz="2400" dirty="0"/>
                    </a:p>
                  </a:txBody>
                  <a:tcPr/>
                </a:tc>
                <a:tc>
                  <a:txBody>
                    <a:bodyPr/>
                    <a:lstStyle/>
                    <a:p>
                      <a:r>
                        <a:rPr lang="en-US" sz="2400" dirty="0"/>
                        <a:t>Demonstrates knowledge of health literacy and cultural humility</a:t>
                      </a:r>
                    </a:p>
                  </a:txBody>
                  <a:tcPr/>
                </a:tc>
                <a:extLst>
                  <a:ext uri="{0D108BD9-81ED-4DB2-BD59-A6C34878D82A}">
                    <a16:rowId xmlns:a16="http://schemas.microsoft.com/office/drawing/2014/main" val="10002"/>
                  </a:ext>
                </a:extLst>
              </a:tr>
              <a:tr h="550428">
                <a:tc>
                  <a:txBody>
                    <a:bodyPr/>
                    <a:lstStyle/>
                    <a:p>
                      <a:r>
                        <a:rPr lang="en-US" sz="2400" dirty="0"/>
                        <a:t>Encourages</a:t>
                      </a:r>
                      <a:r>
                        <a:rPr lang="en-US" sz="2400" baseline="0" dirty="0"/>
                        <a:t> patients to engage in self care</a:t>
                      </a:r>
                      <a:endParaRPr lang="en-US" sz="2400" dirty="0"/>
                    </a:p>
                  </a:txBody>
                  <a:tcPr/>
                </a:tc>
                <a:tc>
                  <a:txBody>
                    <a:bodyPr/>
                    <a:lstStyle/>
                    <a:p>
                      <a:r>
                        <a:rPr lang="en-US" sz="2400" dirty="0"/>
                        <a:t>Applies appropriate communication skills to motivate</a:t>
                      </a:r>
                    </a:p>
                  </a:txBody>
                  <a:tcPr/>
                </a:tc>
                <a:extLst>
                  <a:ext uri="{0D108BD9-81ED-4DB2-BD59-A6C34878D82A}">
                    <a16:rowId xmlns:a16="http://schemas.microsoft.com/office/drawing/2014/main" val="10003"/>
                  </a:ext>
                </a:extLst>
              </a:tr>
            </a:tbl>
          </a:graphicData>
        </a:graphic>
      </p:graphicFrame>
      <p:grpSp>
        <p:nvGrpSpPr>
          <p:cNvPr id="11" name="Group 10"/>
          <p:cNvGrpSpPr/>
          <p:nvPr/>
        </p:nvGrpSpPr>
        <p:grpSpPr>
          <a:xfrm>
            <a:off x="467544" y="1497388"/>
            <a:ext cx="6941674" cy="1728192"/>
            <a:chOff x="467544" y="1497388"/>
            <a:chExt cx="6941674" cy="1728192"/>
          </a:xfrm>
        </p:grpSpPr>
        <p:grpSp>
          <p:nvGrpSpPr>
            <p:cNvPr id="12" name="Group 11"/>
            <p:cNvGrpSpPr/>
            <p:nvPr/>
          </p:nvGrpSpPr>
          <p:grpSpPr>
            <a:xfrm>
              <a:off x="467544" y="1497388"/>
              <a:ext cx="3528392" cy="1728192"/>
              <a:chOff x="179512" y="1484784"/>
              <a:chExt cx="2088232" cy="1728192"/>
            </a:xfrm>
          </p:grpSpPr>
          <p:sp>
            <p:nvSpPr>
              <p:cNvPr id="14" name="Chevron 13"/>
              <p:cNvSpPr/>
              <p:nvPr/>
            </p:nvSpPr>
            <p:spPr>
              <a:xfrm>
                <a:off x="1353231" y="1484784"/>
                <a:ext cx="914513" cy="172819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179512" y="1991056"/>
                <a:ext cx="1193675" cy="646331"/>
              </a:xfrm>
              <a:prstGeom prst="rect">
                <a:avLst/>
              </a:prstGeom>
              <a:noFill/>
            </p:spPr>
            <p:txBody>
              <a:bodyPr wrap="none" rtlCol="0">
                <a:spAutoFit/>
              </a:bodyPr>
              <a:lstStyle/>
              <a:p>
                <a:r>
                  <a:rPr lang="en-US" sz="3600" b="1" dirty="0">
                    <a:solidFill>
                      <a:schemeClr val="accent2">
                        <a:lumMod val="75000"/>
                      </a:schemeClr>
                    </a:solidFill>
                  </a:rPr>
                  <a:t>Activities</a:t>
                </a:r>
              </a:p>
            </p:txBody>
          </p:sp>
        </p:grpSp>
        <p:sp>
          <p:nvSpPr>
            <p:cNvPr id="13" name="TextBox 12"/>
            <p:cNvSpPr txBox="1"/>
            <p:nvPr/>
          </p:nvSpPr>
          <p:spPr>
            <a:xfrm>
              <a:off x="4289454" y="1844824"/>
              <a:ext cx="3119764" cy="999697"/>
            </a:xfrm>
            <a:prstGeom prst="rect">
              <a:avLst/>
            </a:prstGeom>
            <a:noFill/>
          </p:spPr>
          <p:txBody>
            <a:bodyPr wrap="none" rtlCol="0">
              <a:spAutoFit/>
            </a:bodyPr>
            <a:lstStyle/>
            <a:p>
              <a:pPr algn="ctr">
                <a:lnSpc>
                  <a:spcPts val="3500"/>
                </a:lnSpc>
              </a:pPr>
              <a:r>
                <a:rPr lang="en-US" sz="3600" b="1" dirty="0">
                  <a:solidFill>
                    <a:schemeClr val="accent2">
                      <a:lumMod val="75000"/>
                    </a:schemeClr>
                  </a:solidFill>
                </a:rPr>
                <a:t>Competency: </a:t>
              </a:r>
            </a:p>
            <a:p>
              <a:pPr algn="ctr">
                <a:lnSpc>
                  <a:spcPts val="3500"/>
                </a:lnSpc>
              </a:pPr>
              <a:r>
                <a:rPr lang="en-US" sz="3600" b="1" dirty="0">
                  <a:solidFill>
                    <a:schemeClr val="accent2">
                      <a:lumMod val="75000"/>
                    </a:schemeClr>
                  </a:solidFill>
                </a:rPr>
                <a:t>Communicator</a:t>
              </a:r>
            </a:p>
          </p:txBody>
        </p:sp>
      </p:grpSp>
      <p:sp>
        <p:nvSpPr>
          <p:cNvPr id="16" name="Title 1"/>
          <p:cNvSpPr txBox="1">
            <a:spLocks/>
          </p:cNvSpPr>
          <p:nvPr/>
        </p:nvSpPr>
        <p:spPr>
          <a:xfrm>
            <a:off x="457200" y="188640"/>
            <a:ext cx="8363272"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accent4"/>
                </a:solidFill>
                <a:latin typeface="+mj-lt"/>
                <a:ea typeface="+mj-ea"/>
                <a:cs typeface="+mj-cs"/>
              </a:defRPr>
            </a:lvl1pPr>
          </a:lstStyle>
          <a:p>
            <a:r>
              <a:rPr lang="en-US" sz="4200" dirty="0">
                <a:sym typeface="Wingdings 2"/>
              </a:rPr>
              <a:t> </a:t>
            </a:r>
            <a:r>
              <a:rPr lang="en-US" sz="4200" b="1" dirty="0">
                <a:sym typeface="Wingdings 2"/>
              </a:rPr>
              <a:t>c) ARC - </a:t>
            </a:r>
            <a:r>
              <a:rPr lang="en-US" sz="4200" b="1" dirty="0"/>
              <a:t>Example </a:t>
            </a:r>
            <a:r>
              <a:rPr lang="en-US" sz="4200" b="1" u="sng" dirty="0"/>
              <a:t>Communicator</a:t>
            </a:r>
            <a:endParaRPr lang="en-US" sz="4200" b="1" dirty="0"/>
          </a:p>
        </p:txBody>
      </p:sp>
      <p:sp>
        <p:nvSpPr>
          <p:cNvPr id="17" name="Rectangle 16"/>
          <p:cNvSpPr/>
          <p:nvPr/>
        </p:nvSpPr>
        <p:spPr>
          <a:xfrm rot="16200000">
            <a:off x="-2487705" y="3906787"/>
            <a:ext cx="5445225" cy="45720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Curriculum : Program Goals </a:t>
            </a:r>
          </a:p>
        </p:txBody>
      </p:sp>
    </p:spTree>
    <p:extLst>
      <p:ext uri="{BB962C8B-B14F-4D97-AF65-F5344CB8AC3E}">
        <p14:creationId xmlns:p14="http://schemas.microsoft.com/office/powerpoint/2010/main" val="151998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buFont typeface="Wingdings" panose="05000000000000000000" pitchFamily="2" charset="2"/>
              <a:buChar char="§"/>
            </a:pPr>
            <a:r>
              <a:rPr lang="en-US" b="1" dirty="0"/>
              <a:t>Identify three key activities</a:t>
            </a:r>
          </a:p>
          <a:p>
            <a:pPr lvl="0">
              <a:buFont typeface="Wingdings" panose="05000000000000000000" pitchFamily="2" charset="2"/>
              <a:buChar char="§"/>
            </a:pPr>
            <a:r>
              <a:rPr lang="en-US" b="1" dirty="0"/>
              <a:t>Map each to a competency</a:t>
            </a:r>
          </a:p>
          <a:p>
            <a:pPr lvl="0">
              <a:buFont typeface="Wingdings" panose="05000000000000000000" pitchFamily="2" charset="2"/>
              <a:buChar char="§"/>
            </a:pPr>
            <a:r>
              <a:rPr lang="en-US" b="1" dirty="0"/>
              <a:t>For each identify key/Enabling competencies</a:t>
            </a:r>
          </a:p>
          <a:p>
            <a:pPr marL="0" indent="0" algn="ctr">
              <a:lnSpc>
                <a:spcPts val="2400"/>
              </a:lnSpc>
              <a:buNone/>
            </a:pPr>
            <a:r>
              <a:rPr lang="en-US" sz="2400" i="1" dirty="0"/>
              <a:t>“What a person should be able to do upon </a:t>
            </a:r>
          </a:p>
          <a:p>
            <a:pPr marL="0" indent="0" algn="ctr">
              <a:lnSpc>
                <a:spcPts val="2400"/>
              </a:lnSpc>
              <a:buNone/>
            </a:pPr>
            <a:r>
              <a:rPr lang="en-US" sz="2400" i="1" dirty="0"/>
              <a:t>completion of the training”</a:t>
            </a:r>
          </a:p>
          <a:p>
            <a:pPr lvl="0">
              <a:buFont typeface="Wingdings" panose="05000000000000000000" pitchFamily="2" charset="2"/>
              <a:buChar char="§"/>
            </a:pPr>
            <a:endParaRPr lang="en-US" b="1" dirty="0"/>
          </a:p>
          <a:p>
            <a:pPr lvl="0">
              <a:buFont typeface="Wingdings" panose="05000000000000000000" pitchFamily="2" charset="2"/>
              <a:buChar char="§"/>
            </a:pPr>
            <a:endParaRPr lang="en-US" dirty="0"/>
          </a:p>
          <a:p>
            <a:pPr>
              <a:buFont typeface="Wingdings" panose="05000000000000000000" pitchFamily="2" charset="2"/>
              <a:buChar char="§"/>
            </a:pPr>
            <a:endParaRPr lang="en-US" dirty="0"/>
          </a:p>
        </p:txBody>
      </p:sp>
      <p:sp>
        <p:nvSpPr>
          <p:cNvPr id="4" name="Title 1"/>
          <p:cNvSpPr txBox="1">
            <a:spLocks/>
          </p:cNvSpPr>
          <p:nvPr/>
        </p:nvSpPr>
        <p:spPr>
          <a:xfrm>
            <a:off x="457200" y="188640"/>
            <a:ext cx="8363272"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accent4"/>
                </a:solidFill>
                <a:latin typeface="+mj-lt"/>
                <a:ea typeface="+mj-ea"/>
                <a:cs typeface="+mj-cs"/>
              </a:defRPr>
            </a:lvl1pPr>
          </a:lstStyle>
          <a:p>
            <a:r>
              <a:rPr lang="en-US" b="1" dirty="0">
                <a:solidFill>
                  <a:srgbClr val="FF0000"/>
                </a:solidFill>
                <a:sym typeface="Wingdings 2"/>
              </a:rPr>
              <a:t> </a:t>
            </a:r>
            <a:r>
              <a:rPr lang="en-US" b="1" dirty="0">
                <a:solidFill>
                  <a:srgbClr val="FF0000"/>
                </a:solidFill>
              </a:rPr>
              <a:t>Exercise (10 minutes)</a:t>
            </a:r>
          </a:p>
        </p:txBody>
      </p:sp>
      <p:sp>
        <p:nvSpPr>
          <p:cNvPr id="5" name="Rectangle 4"/>
          <p:cNvSpPr/>
          <p:nvPr/>
        </p:nvSpPr>
        <p:spPr>
          <a:xfrm rot="16200000">
            <a:off x="-2487705" y="3906788"/>
            <a:ext cx="5445225" cy="45720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Curriculum : Program Goals </a:t>
            </a:r>
          </a:p>
        </p:txBody>
      </p:sp>
      <p:grpSp>
        <p:nvGrpSpPr>
          <p:cNvPr id="3" name="Group 2">
            <a:extLst>
              <a:ext uri="{FF2B5EF4-FFF2-40B4-BE49-F238E27FC236}">
                <a16:creationId xmlns:a16="http://schemas.microsoft.com/office/drawing/2014/main" id="{E1F48A67-2D64-4FF2-8B20-FD1AD2B038E4}"/>
              </a:ext>
            </a:extLst>
          </p:cNvPr>
          <p:cNvGrpSpPr/>
          <p:nvPr/>
        </p:nvGrpSpPr>
        <p:grpSpPr>
          <a:xfrm>
            <a:off x="1022633" y="5013176"/>
            <a:ext cx="7221775" cy="1756792"/>
            <a:chOff x="1167999" y="4677401"/>
            <a:chExt cx="7221775" cy="1756792"/>
          </a:xfrm>
        </p:grpSpPr>
        <p:grpSp>
          <p:nvGrpSpPr>
            <p:cNvPr id="6" name="Group 5">
              <a:extLst>
                <a:ext uri="{FF2B5EF4-FFF2-40B4-BE49-F238E27FC236}">
                  <a16:creationId xmlns:a16="http://schemas.microsoft.com/office/drawing/2014/main" id="{0126B172-C6EF-4EF2-AF28-9C15D9F66DFF}"/>
                </a:ext>
              </a:extLst>
            </p:cNvPr>
            <p:cNvGrpSpPr/>
            <p:nvPr/>
          </p:nvGrpSpPr>
          <p:grpSpPr>
            <a:xfrm>
              <a:off x="1167999" y="4677401"/>
              <a:ext cx="4241260" cy="1728192"/>
              <a:chOff x="467544" y="1508258"/>
              <a:chExt cx="4159094" cy="1728192"/>
            </a:xfrm>
          </p:grpSpPr>
          <p:grpSp>
            <p:nvGrpSpPr>
              <p:cNvPr id="7" name="Group 6">
                <a:extLst>
                  <a:ext uri="{FF2B5EF4-FFF2-40B4-BE49-F238E27FC236}">
                    <a16:creationId xmlns:a16="http://schemas.microsoft.com/office/drawing/2014/main" id="{A6630C32-EB53-4DD1-A808-B19AE2FFF173}"/>
                  </a:ext>
                </a:extLst>
              </p:cNvPr>
              <p:cNvGrpSpPr/>
              <p:nvPr/>
            </p:nvGrpSpPr>
            <p:grpSpPr>
              <a:xfrm>
                <a:off x="467544" y="1508258"/>
                <a:ext cx="2241857" cy="1728192"/>
                <a:chOff x="179512" y="1495654"/>
                <a:chExt cx="1326813" cy="1728192"/>
              </a:xfrm>
            </p:grpSpPr>
            <p:sp>
              <p:nvSpPr>
                <p:cNvPr id="9" name="Chevron 13">
                  <a:extLst>
                    <a:ext uri="{FF2B5EF4-FFF2-40B4-BE49-F238E27FC236}">
                      <a16:creationId xmlns:a16="http://schemas.microsoft.com/office/drawing/2014/main" id="{0D36E98C-2A42-42A4-9DFD-0FD87E6EDC4F}"/>
                    </a:ext>
                  </a:extLst>
                </p:cNvPr>
                <p:cNvSpPr/>
                <p:nvPr/>
              </p:nvSpPr>
              <p:spPr>
                <a:xfrm>
                  <a:off x="835899" y="1495654"/>
                  <a:ext cx="670426" cy="172819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10" name="TextBox 9">
                  <a:extLst>
                    <a:ext uri="{FF2B5EF4-FFF2-40B4-BE49-F238E27FC236}">
                      <a16:creationId xmlns:a16="http://schemas.microsoft.com/office/drawing/2014/main" id="{81533914-4505-4FA6-9354-8DEC6C379155}"/>
                    </a:ext>
                  </a:extLst>
                </p:cNvPr>
                <p:cNvSpPr txBox="1"/>
                <p:nvPr/>
              </p:nvSpPr>
              <p:spPr>
                <a:xfrm>
                  <a:off x="179512" y="2114109"/>
                  <a:ext cx="834111" cy="461665"/>
                </a:xfrm>
                <a:prstGeom prst="rect">
                  <a:avLst/>
                </a:prstGeom>
                <a:noFill/>
              </p:spPr>
              <p:txBody>
                <a:bodyPr wrap="none" rtlCol="0">
                  <a:spAutoFit/>
                </a:bodyPr>
                <a:lstStyle/>
                <a:p>
                  <a:r>
                    <a:rPr lang="en-US" sz="2400" b="1" dirty="0">
                      <a:solidFill>
                        <a:schemeClr val="accent2">
                          <a:lumMod val="75000"/>
                        </a:schemeClr>
                      </a:solidFill>
                    </a:rPr>
                    <a:t>Activities</a:t>
                  </a:r>
                </a:p>
              </p:txBody>
            </p:sp>
          </p:grpSp>
          <p:sp>
            <p:nvSpPr>
              <p:cNvPr id="8" name="TextBox 7">
                <a:extLst>
                  <a:ext uri="{FF2B5EF4-FFF2-40B4-BE49-F238E27FC236}">
                    <a16:creationId xmlns:a16="http://schemas.microsoft.com/office/drawing/2014/main" id="{5874766E-7BFF-454F-8738-A8C43E1361B2}"/>
                  </a:ext>
                </a:extLst>
              </p:cNvPr>
              <p:cNvSpPr txBox="1"/>
              <p:nvPr/>
            </p:nvSpPr>
            <p:spPr>
              <a:xfrm>
                <a:off x="2787673" y="2060057"/>
                <a:ext cx="1838965" cy="510204"/>
              </a:xfrm>
              <a:prstGeom prst="rect">
                <a:avLst/>
              </a:prstGeom>
              <a:noFill/>
            </p:spPr>
            <p:txBody>
              <a:bodyPr wrap="none" rtlCol="0">
                <a:spAutoFit/>
              </a:bodyPr>
              <a:lstStyle/>
              <a:p>
                <a:pPr algn="ctr">
                  <a:lnSpc>
                    <a:spcPts val="3500"/>
                  </a:lnSpc>
                </a:pPr>
                <a:r>
                  <a:rPr lang="en-US" sz="2400" b="1" dirty="0">
                    <a:solidFill>
                      <a:schemeClr val="accent2">
                        <a:lumMod val="75000"/>
                      </a:schemeClr>
                    </a:solidFill>
                  </a:rPr>
                  <a:t>Competency</a:t>
                </a:r>
              </a:p>
            </p:txBody>
          </p:sp>
        </p:grpSp>
        <p:sp>
          <p:nvSpPr>
            <p:cNvPr id="13" name="Chevron 13">
              <a:extLst>
                <a:ext uri="{FF2B5EF4-FFF2-40B4-BE49-F238E27FC236}">
                  <a16:creationId xmlns:a16="http://schemas.microsoft.com/office/drawing/2014/main" id="{F9983233-08F5-4CFF-BC6C-C798A1B6AB38}"/>
                </a:ext>
              </a:extLst>
            </p:cNvPr>
            <p:cNvSpPr/>
            <p:nvPr/>
          </p:nvSpPr>
          <p:spPr>
            <a:xfrm>
              <a:off x="5065604" y="4706001"/>
              <a:ext cx="1132789" cy="172819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14" name="TextBox 13">
              <a:extLst>
                <a:ext uri="{FF2B5EF4-FFF2-40B4-BE49-F238E27FC236}">
                  <a16:creationId xmlns:a16="http://schemas.microsoft.com/office/drawing/2014/main" id="{735FB5C1-6285-4713-8B3B-51C87D07411D}"/>
                </a:ext>
              </a:extLst>
            </p:cNvPr>
            <p:cNvSpPr txBox="1"/>
            <p:nvPr/>
          </p:nvSpPr>
          <p:spPr>
            <a:xfrm>
              <a:off x="6337610" y="5229200"/>
              <a:ext cx="2052164" cy="605294"/>
            </a:xfrm>
            <a:prstGeom prst="rect">
              <a:avLst/>
            </a:prstGeom>
            <a:noFill/>
          </p:spPr>
          <p:txBody>
            <a:bodyPr wrap="none" rtlCol="0">
              <a:spAutoFit/>
            </a:bodyPr>
            <a:lstStyle/>
            <a:p>
              <a:pPr algn="ctr">
                <a:lnSpc>
                  <a:spcPts val="2000"/>
                </a:lnSpc>
              </a:pPr>
              <a:r>
                <a:rPr lang="en-US" sz="2400" b="1" dirty="0">
                  <a:solidFill>
                    <a:schemeClr val="accent2">
                      <a:lumMod val="75000"/>
                    </a:schemeClr>
                  </a:solidFill>
                </a:rPr>
                <a:t>Key/Enabling</a:t>
              </a:r>
            </a:p>
            <a:p>
              <a:pPr algn="ctr">
                <a:lnSpc>
                  <a:spcPts val="2000"/>
                </a:lnSpc>
              </a:pPr>
              <a:r>
                <a:rPr lang="en-US" sz="2400" b="1" dirty="0">
                  <a:solidFill>
                    <a:schemeClr val="accent2">
                      <a:lumMod val="75000"/>
                    </a:schemeClr>
                  </a:solidFill>
                </a:rPr>
                <a:t>Competencies</a:t>
              </a:r>
            </a:p>
          </p:txBody>
        </p:sp>
      </p:grpSp>
    </p:spTree>
    <p:extLst>
      <p:ext uri="{BB962C8B-B14F-4D97-AF65-F5344CB8AC3E}">
        <p14:creationId xmlns:p14="http://schemas.microsoft.com/office/powerpoint/2010/main" val="97181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592" y="-27520"/>
            <a:ext cx="10332640" cy="7041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067944" y="46749"/>
            <a:ext cx="5580112" cy="7030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4"/>
                </a:solidFill>
              </a:rPr>
              <a:t>Communication</a:t>
            </a:r>
          </a:p>
        </p:txBody>
      </p:sp>
      <p:sp>
        <p:nvSpPr>
          <p:cNvPr id="3" name="Rectangle 2">
            <a:extLst>
              <a:ext uri="{FF2B5EF4-FFF2-40B4-BE49-F238E27FC236}">
                <a16:creationId xmlns:a16="http://schemas.microsoft.com/office/drawing/2014/main" id="{F1BDC921-6CD0-4098-A7BB-5FD254CCAFE4}"/>
              </a:ext>
            </a:extLst>
          </p:cNvPr>
          <p:cNvSpPr/>
          <p:nvPr/>
        </p:nvSpPr>
        <p:spPr>
          <a:xfrm>
            <a:off x="-666828" y="-27520"/>
            <a:ext cx="1148093" cy="1284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B40AB585-AA71-4AC6-B966-F56E02E05026}"/>
              </a:ext>
            </a:extLst>
          </p:cNvPr>
          <p:cNvSpPr/>
          <p:nvPr/>
        </p:nvSpPr>
        <p:spPr>
          <a:xfrm rot="16200000">
            <a:off x="-3150550" y="3243942"/>
            <a:ext cx="6770916" cy="45720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Curriculum : Program Goals </a:t>
            </a:r>
          </a:p>
        </p:txBody>
      </p:sp>
    </p:spTree>
    <p:extLst>
      <p:ext uri="{BB962C8B-B14F-4D97-AF65-F5344CB8AC3E}">
        <p14:creationId xmlns:p14="http://schemas.microsoft.com/office/powerpoint/2010/main" val="29619999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188640"/>
            <a:ext cx="8507288"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accent4"/>
                </a:solidFill>
                <a:latin typeface="+mj-lt"/>
                <a:ea typeface="+mj-ea"/>
                <a:cs typeface="+mj-cs"/>
              </a:defRPr>
            </a:lvl1pPr>
          </a:lstStyle>
          <a:p>
            <a:r>
              <a:rPr lang="en-US" dirty="0">
                <a:solidFill>
                  <a:schemeClr val="accent1">
                    <a:lumMod val="75000"/>
                  </a:schemeClr>
                </a:solidFill>
                <a:sym typeface="Wingdings 2"/>
              </a:rPr>
              <a:t></a:t>
            </a:r>
            <a:r>
              <a:rPr lang="en-US" dirty="0">
                <a:sym typeface="Wingdings 2"/>
              </a:rPr>
              <a:t> </a:t>
            </a:r>
            <a:r>
              <a:rPr lang="en-US" b="1" dirty="0"/>
              <a:t>Training Content</a:t>
            </a:r>
          </a:p>
        </p:txBody>
      </p:sp>
      <p:sp>
        <p:nvSpPr>
          <p:cNvPr id="12" name="Rectangle 11"/>
          <p:cNvSpPr/>
          <p:nvPr/>
        </p:nvSpPr>
        <p:spPr>
          <a:xfrm rot="16200000">
            <a:off x="-2487705" y="3906787"/>
            <a:ext cx="5445225" cy="45720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t>Curriculum : Educational Strategies</a:t>
            </a:r>
          </a:p>
        </p:txBody>
      </p:sp>
      <p:grpSp>
        <p:nvGrpSpPr>
          <p:cNvPr id="9" name="Group 8">
            <a:extLst>
              <a:ext uri="{FF2B5EF4-FFF2-40B4-BE49-F238E27FC236}">
                <a16:creationId xmlns:a16="http://schemas.microsoft.com/office/drawing/2014/main" id="{E85296E9-4A9C-43BE-A33F-B86038657F6A}"/>
              </a:ext>
            </a:extLst>
          </p:cNvPr>
          <p:cNvGrpSpPr/>
          <p:nvPr/>
        </p:nvGrpSpPr>
        <p:grpSpPr>
          <a:xfrm>
            <a:off x="611560" y="2132856"/>
            <a:ext cx="7369926" cy="1756792"/>
            <a:chOff x="1167999" y="4677401"/>
            <a:chExt cx="7369926" cy="1756792"/>
          </a:xfrm>
        </p:grpSpPr>
        <p:grpSp>
          <p:nvGrpSpPr>
            <p:cNvPr id="13" name="Group 12">
              <a:extLst>
                <a:ext uri="{FF2B5EF4-FFF2-40B4-BE49-F238E27FC236}">
                  <a16:creationId xmlns:a16="http://schemas.microsoft.com/office/drawing/2014/main" id="{4671703A-F83B-44E6-937B-1C1184078C80}"/>
                </a:ext>
              </a:extLst>
            </p:cNvPr>
            <p:cNvGrpSpPr/>
            <p:nvPr/>
          </p:nvGrpSpPr>
          <p:grpSpPr>
            <a:xfrm>
              <a:off x="1167999" y="4677401"/>
              <a:ext cx="4128073" cy="1728192"/>
              <a:chOff x="467544" y="1508258"/>
              <a:chExt cx="4048100" cy="1728192"/>
            </a:xfrm>
          </p:grpSpPr>
          <p:grpSp>
            <p:nvGrpSpPr>
              <p:cNvPr id="16" name="Group 15">
                <a:extLst>
                  <a:ext uri="{FF2B5EF4-FFF2-40B4-BE49-F238E27FC236}">
                    <a16:creationId xmlns:a16="http://schemas.microsoft.com/office/drawing/2014/main" id="{6D053E4E-8E94-47B9-9CAB-563DE5FFBD64}"/>
                  </a:ext>
                </a:extLst>
              </p:cNvPr>
              <p:cNvGrpSpPr/>
              <p:nvPr/>
            </p:nvGrpSpPr>
            <p:grpSpPr>
              <a:xfrm>
                <a:off x="467544" y="1508258"/>
                <a:ext cx="2241857" cy="1728192"/>
                <a:chOff x="179512" y="1495654"/>
                <a:chExt cx="1326813" cy="1728192"/>
              </a:xfrm>
            </p:grpSpPr>
            <p:sp>
              <p:nvSpPr>
                <p:cNvPr id="18" name="Chevron 13">
                  <a:extLst>
                    <a:ext uri="{FF2B5EF4-FFF2-40B4-BE49-F238E27FC236}">
                      <a16:creationId xmlns:a16="http://schemas.microsoft.com/office/drawing/2014/main" id="{72732C8F-5A93-4FA2-8368-B27046DF312E}"/>
                    </a:ext>
                  </a:extLst>
                </p:cNvPr>
                <p:cNvSpPr/>
                <p:nvPr/>
              </p:nvSpPr>
              <p:spPr>
                <a:xfrm>
                  <a:off x="835899" y="1495654"/>
                  <a:ext cx="670426" cy="172819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19" name="TextBox 18">
                  <a:extLst>
                    <a:ext uri="{FF2B5EF4-FFF2-40B4-BE49-F238E27FC236}">
                      <a16:creationId xmlns:a16="http://schemas.microsoft.com/office/drawing/2014/main" id="{50C63A79-AEB0-4FC5-8AFE-2FF137854AC8}"/>
                    </a:ext>
                  </a:extLst>
                </p:cNvPr>
                <p:cNvSpPr txBox="1"/>
                <p:nvPr/>
              </p:nvSpPr>
              <p:spPr>
                <a:xfrm>
                  <a:off x="179512" y="1991056"/>
                  <a:ext cx="834111" cy="461665"/>
                </a:xfrm>
                <a:prstGeom prst="rect">
                  <a:avLst/>
                </a:prstGeom>
                <a:noFill/>
              </p:spPr>
              <p:txBody>
                <a:bodyPr wrap="none" rtlCol="0">
                  <a:spAutoFit/>
                </a:bodyPr>
                <a:lstStyle/>
                <a:p>
                  <a:r>
                    <a:rPr lang="en-US" sz="2400" b="1" dirty="0">
                      <a:solidFill>
                        <a:schemeClr val="accent2">
                          <a:lumMod val="75000"/>
                        </a:schemeClr>
                      </a:solidFill>
                    </a:rPr>
                    <a:t>Activities</a:t>
                  </a:r>
                </a:p>
              </p:txBody>
            </p:sp>
          </p:grpSp>
          <p:sp>
            <p:nvSpPr>
              <p:cNvPr id="17" name="TextBox 16">
                <a:extLst>
                  <a:ext uri="{FF2B5EF4-FFF2-40B4-BE49-F238E27FC236}">
                    <a16:creationId xmlns:a16="http://schemas.microsoft.com/office/drawing/2014/main" id="{26C2862B-5EB3-4E61-B4FC-27AF39D8FFF6}"/>
                  </a:ext>
                </a:extLst>
              </p:cNvPr>
              <p:cNvSpPr txBox="1"/>
              <p:nvPr/>
            </p:nvSpPr>
            <p:spPr>
              <a:xfrm>
                <a:off x="2712305" y="1898923"/>
                <a:ext cx="1803339" cy="1054135"/>
              </a:xfrm>
              <a:prstGeom prst="rect">
                <a:avLst/>
              </a:prstGeom>
              <a:noFill/>
            </p:spPr>
            <p:txBody>
              <a:bodyPr wrap="none" rtlCol="0">
                <a:spAutoFit/>
              </a:bodyPr>
              <a:lstStyle/>
              <a:p>
                <a:pPr algn="ctr">
                  <a:lnSpc>
                    <a:spcPts val="3500"/>
                  </a:lnSpc>
                </a:pPr>
                <a:r>
                  <a:rPr lang="en-US" sz="2400" b="1" dirty="0">
                    <a:solidFill>
                      <a:schemeClr val="accent2">
                        <a:lumMod val="75000"/>
                      </a:schemeClr>
                    </a:solidFill>
                  </a:rPr>
                  <a:t>Competency</a:t>
                </a:r>
              </a:p>
              <a:p>
                <a:pPr algn="ctr">
                  <a:lnSpc>
                    <a:spcPts val="2000"/>
                  </a:lnSpc>
                </a:pPr>
                <a:r>
                  <a:rPr lang="en-US" sz="2000" b="1" dirty="0">
                    <a:solidFill>
                      <a:schemeClr val="accent2">
                        <a:lumMod val="75000"/>
                      </a:schemeClr>
                    </a:solidFill>
                  </a:rPr>
                  <a:t>Key/Enabling</a:t>
                </a:r>
              </a:p>
              <a:p>
                <a:pPr algn="ctr">
                  <a:lnSpc>
                    <a:spcPts val="2000"/>
                  </a:lnSpc>
                </a:pPr>
                <a:r>
                  <a:rPr lang="en-US" sz="2000" b="1" dirty="0">
                    <a:solidFill>
                      <a:schemeClr val="accent2">
                        <a:lumMod val="75000"/>
                      </a:schemeClr>
                    </a:solidFill>
                  </a:rPr>
                  <a:t>Competencies</a:t>
                </a:r>
              </a:p>
            </p:txBody>
          </p:sp>
        </p:grpSp>
        <p:sp>
          <p:nvSpPr>
            <p:cNvPr id="14" name="Chevron 13">
              <a:extLst>
                <a:ext uri="{FF2B5EF4-FFF2-40B4-BE49-F238E27FC236}">
                  <a16:creationId xmlns:a16="http://schemas.microsoft.com/office/drawing/2014/main" id="{D6276CEB-ECC8-41FD-8AB7-325D474E2E10}"/>
                </a:ext>
              </a:extLst>
            </p:cNvPr>
            <p:cNvSpPr/>
            <p:nvPr/>
          </p:nvSpPr>
          <p:spPr>
            <a:xfrm>
              <a:off x="5065604" y="4706001"/>
              <a:ext cx="1132789" cy="172819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15" name="TextBox 14">
              <a:extLst>
                <a:ext uri="{FF2B5EF4-FFF2-40B4-BE49-F238E27FC236}">
                  <a16:creationId xmlns:a16="http://schemas.microsoft.com/office/drawing/2014/main" id="{8AA7E6A1-C99E-4796-BFCA-CA31524B2323}"/>
                </a:ext>
              </a:extLst>
            </p:cNvPr>
            <p:cNvSpPr txBox="1"/>
            <p:nvPr/>
          </p:nvSpPr>
          <p:spPr>
            <a:xfrm>
              <a:off x="6172406" y="5412166"/>
              <a:ext cx="2365519" cy="365934"/>
            </a:xfrm>
            <a:prstGeom prst="rect">
              <a:avLst/>
            </a:prstGeom>
            <a:noFill/>
          </p:spPr>
          <p:txBody>
            <a:bodyPr wrap="none" rtlCol="0">
              <a:spAutoFit/>
            </a:bodyPr>
            <a:lstStyle/>
            <a:p>
              <a:pPr algn="ctr">
                <a:lnSpc>
                  <a:spcPts val="2000"/>
                </a:lnSpc>
              </a:pPr>
              <a:r>
                <a:rPr lang="en-US" sz="2400" b="1" dirty="0">
                  <a:solidFill>
                    <a:schemeClr val="accent2">
                      <a:lumMod val="75000"/>
                    </a:schemeClr>
                  </a:solidFill>
                </a:rPr>
                <a:t>Training content</a:t>
              </a:r>
            </a:p>
          </p:txBody>
        </p:sp>
      </p:grpSp>
    </p:spTree>
    <p:extLst>
      <p:ext uri="{BB962C8B-B14F-4D97-AF65-F5344CB8AC3E}">
        <p14:creationId xmlns:p14="http://schemas.microsoft.com/office/powerpoint/2010/main" val="19894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0" lvl="0" indent="0" eaLnBrk="0" fontAlgn="base" hangingPunct="0">
              <a:spcBef>
                <a:spcPts val="0"/>
              </a:spcBef>
              <a:spcAft>
                <a:spcPct val="0"/>
              </a:spcAft>
              <a:buClr>
                <a:srgbClr val="31B6FD"/>
              </a:buClr>
              <a:buSzPct val="100000"/>
              <a:buNone/>
            </a:pPr>
            <a:r>
              <a:rPr lang="en-US" sz="1400" b="1" dirty="0">
                <a:solidFill>
                  <a:srgbClr val="073E87"/>
                </a:solidFill>
              </a:rPr>
              <a:t>Simone Dahrouge, PhD</a:t>
            </a:r>
          </a:p>
          <a:p>
            <a:pPr marL="0" lvl="0" indent="0" eaLnBrk="0" fontAlgn="base" hangingPunct="0">
              <a:spcBef>
                <a:spcPts val="0"/>
              </a:spcBef>
              <a:spcAft>
                <a:spcPct val="0"/>
              </a:spcAft>
              <a:buClr>
                <a:srgbClr val="31B6FD"/>
              </a:buClr>
              <a:buSzPct val="100000"/>
              <a:buNone/>
            </a:pPr>
            <a:r>
              <a:rPr lang="en-US" sz="1400" dirty="0">
                <a:solidFill>
                  <a:srgbClr val="073E87"/>
                </a:solidFill>
              </a:rPr>
              <a:t>Dept. of Family Medicine, University of Ottawa</a:t>
            </a:r>
          </a:p>
          <a:p>
            <a:pPr marL="0" lvl="0" indent="0" eaLnBrk="0" fontAlgn="base" hangingPunct="0">
              <a:spcBef>
                <a:spcPts val="0"/>
              </a:spcBef>
              <a:spcAft>
                <a:spcPct val="0"/>
              </a:spcAft>
              <a:buClr>
                <a:srgbClr val="31B6FD"/>
              </a:buClr>
              <a:buSzPct val="100000"/>
              <a:buNone/>
            </a:pPr>
            <a:endParaRPr lang="en-US" sz="1400" b="1" dirty="0">
              <a:solidFill>
                <a:srgbClr val="073E87"/>
              </a:solidFill>
            </a:endParaRPr>
          </a:p>
          <a:p>
            <a:pPr marL="0" lvl="0" indent="0" eaLnBrk="0" fontAlgn="base" hangingPunct="0">
              <a:spcBef>
                <a:spcPts val="0"/>
              </a:spcBef>
              <a:spcAft>
                <a:spcPct val="0"/>
              </a:spcAft>
              <a:buClr>
                <a:srgbClr val="31B6FD"/>
              </a:buClr>
              <a:buSzPct val="100000"/>
              <a:buNone/>
            </a:pPr>
            <a:r>
              <a:rPr lang="en-US" sz="1400" b="1" dirty="0">
                <a:solidFill>
                  <a:srgbClr val="073E87"/>
                </a:solidFill>
              </a:rPr>
              <a:t>François Chiocchio, PhD, PMP, CHRL</a:t>
            </a:r>
          </a:p>
          <a:p>
            <a:pPr marL="0" lvl="0" indent="0" eaLnBrk="0" fontAlgn="base" hangingPunct="0">
              <a:spcBef>
                <a:spcPts val="0"/>
              </a:spcBef>
              <a:spcAft>
                <a:spcPct val="0"/>
              </a:spcAft>
              <a:buClr>
                <a:srgbClr val="31B6FD"/>
              </a:buClr>
              <a:buSzPct val="100000"/>
              <a:buNone/>
            </a:pPr>
            <a:r>
              <a:rPr lang="en-US" sz="1400" dirty="0">
                <a:solidFill>
                  <a:srgbClr val="073E87"/>
                </a:solidFill>
              </a:rPr>
              <a:t>Telfer School of Management, University of Ottawa</a:t>
            </a:r>
          </a:p>
          <a:p>
            <a:pPr marL="0" lvl="0" indent="0" eaLnBrk="0" fontAlgn="base" hangingPunct="0">
              <a:spcBef>
                <a:spcPts val="0"/>
              </a:spcBef>
              <a:spcAft>
                <a:spcPct val="0"/>
              </a:spcAft>
              <a:buClr>
                <a:srgbClr val="31B6FD"/>
              </a:buClr>
              <a:buSzPct val="100000"/>
              <a:buNone/>
            </a:pPr>
            <a:endParaRPr lang="en-US" sz="1400" b="1" dirty="0">
              <a:solidFill>
                <a:srgbClr val="073E87"/>
              </a:solidFill>
            </a:endParaRPr>
          </a:p>
          <a:p>
            <a:pPr marL="0" lvl="0" indent="0" eaLnBrk="0" fontAlgn="base" hangingPunct="0">
              <a:spcBef>
                <a:spcPts val="0"/>
              </a:spcBef>
              <a:spcAft>
                <a:spcPct val="0"/>
              </a:spcAft>
              <a:buClr>
                <a:srgbClr val="31B6FD"/>
              </a:buClr>
              <a:buSzPct val="100000"/>
              <a:buNone/>
            </a:pPr>
            <a:r>
              <a:rPr lang="en-US" sz="1400" b="1" dirty="0">
                <a:solidFill>
                  <a:srgbClr val="073E87"/>
                </a:solidFill>
              </a:rPr>
              <a:t>Denis Prud’homme, MD, MSc</a:t>
            </a:r>
          </a:p>
          <a:p>
            <a:pPr marL="0" lvl="0" indent="0" eaLnBrk="0" fontAlgn="base" hangingPunct="0">
              <a:spcBef>
                <a:spcPts val="0"/>
              </a:spcBef>
              <a:spcAft>
                <a:spcPct val="0"/>
              </a:spcAft>
              <a:buClr>
                <a:srgbClr val="31B6FD"/>
              </a:buClr>
              <a:buSzPct val="100000"/>
              <a:buNone/>
            </a:pPr>
            <a:r>
              <a:rPr lang="en-US" sz="1400" dirty="0" err="1">
                <a:solidFill>
                  <a:srgbClr val="073E87"/>
                </a:solidFill>
              </a:rPr>
              <a:t>Institut</a:t>
            </a:r>
            <a:r>
              <a:rPr lang="en-US" sz="1400" dirty="0">
                <a:solidFill>
                  <a:srgbClr val="073E87"/>
                </a:solidFill>
              </a:rPr>
              <a:t> de </a:t>
            </a:r>
            <a:r>
              <a:rPr lang="en-US" sz="1400" dirty="0" err="1">
                <a:solidFill>
                  <a:srgbClr val="073E87"/>
                </a:solidFill>
              </a:rPr>
              <a:t>recherche</a:t>
            </a:r>
            <a:r>
              <a:rPr lang="en-US" sz="1400" dirty="0">
                <a:solidFill>
                  <a:srgbClr val="073E87"/>
                </a:solidFill>
              </a:rPr>
              <a:t> de </a:t>
            </a:r>
            <a:r>
              <a:rPr lang="en-US" sz="1400" dirty="0" err="1">
                <a:solidFill>
                  <a:srgbClr val="073E87"/>
                </a:solidFill>
              </a:rPr>
              <a:t>l’Hôpital</a:t>
            </a:r>
            <a:r>
              <a:rPr lang="en-US" sz="1400" dirty="0">
                <a:solidFill>
                  <a:srgbClr val="073E87"/>
                </a:solidFill>
              </a:rPr>
              <a:t> Montfort /</a:t>
            </a:r>
          </a:p>
          <a:p>
            <a:pPr marL="0" lvl="0" indent="0" eaLnBrk="0" fontAlgn="base" hangingPunct="0">
              <a:spcBef>
                <a:spcPts val="0"/>
              </a:spcBef>
              <a:spcAft>
                <a:spcPct val="0"/>
              </a:spcAft>
              <a:buClr>
                <a:srgbClr val="31B6FD"/>
              </a:buClr>
              <a:buSzPct val="100000"/>
              <a:buNone/>
            </a:pPr>
            <a:endParaRPr lang="en-US" sz="1400" dirty="0">
              <a:solidFill>
                <a:srgbClr val="073E87"/>
              </a:solidFill>
            </a:endParaRPr>
          </a:p>
          <a:p>
            <a:pPr marL="0" lvl="0" indent="0" eaLnBrk="0" fontAlgn="base" hangingPunct="0">
              <a:spcBef>
                <a:spcPts val="0"/>
              </a:spcBef>
              <a:spcAft>
                <a:spcPct val="0"/>
              </a:spcAft>
              <a:buClr>
                <a:srgbClr val="31B6FD"/>
              </a:buClr>
              <a:buSzPct val="100000"/>
              <a:buNone/>
            </a:pPr>
            <a:r>
              <a:rPr lang="en-US" sz="1400" b="1" dirty="0">
                <a:solidFill>
                  <a:srgbClr val="073E87"/>
                </a:solidFill>
              </a:rPr>
              <a:t>Justin Presseau, PhD</a:t>
            </a:r>
          </a:p>
          <a:p>
            <a:pPr marL="0" lvl="0" indent="0" eaLnBrk="0" fontAlgn="base" hangingPunct="0">
              <a:spcBef>
                <a:spcPts val="0"/>
              </a:spcBef>
              <a:spcAft>
                <a:spcPct val="0"/>
              </a:spcAft>
              <a:buClr>
                <a:srgbClr val="31B6FD"/>
              </a:buClr>
              <a:buSzPct val="100000"/>
              <a:buNone/>
            </a:pPr>
            <a:r>
              <a:rPr lang="en-US" sz="1400" dirty="0">
                <a:solidFill>
                  <a:srgbClr val="073E87"/>
                </a:solidFill>
              </a:rPr>
              <a:t>Methodologist, Ottawa Methods Centre,</a:t>
            </a:r>
          </a:p>
          <a:p>
            <a:pPr marL="0" lvl="0" indent="0" eaLnBrk="0" fontAlgn="base" hangingPunct="0">
              <a:spcBef>
                <a:spcPts val="0"/>
              </a:spcBef>
              <a:spcAft>
                <a:spcPct val="0"/>
              </a:spcAft>
              <a:buClr>
                <a:srgbClr val="31B6FD"/>
              </a:buClr>
              <a:buSzPct val="100000"/>
              <a:buNone/>
            </a:pPr>
            <a:endParaRPr lang="en-US" sz="1400" b="1" dirty="0">
              <a:solidFill>
                <a:srgbClr val="073E87"/>
              </a:solidFill>
            </a:endParaRPr>
          </a:p>
          <a:p>
            <a:pPr marL="0" lvl="0" indent="0" eaLnBrk="0" fontAlgn="base" hangingPunct="0">
              <a:spcBef>
                <a:spcPts val="0"/>
              </a:spcBef>
              <a:spcAft>
                <a:spcPct val="0"/>
              </a:spcAft>
              <a:buClr>
                <a:srgbClr val="31B6FD"/>
              </a:buClr>
              <a:buSzPct val="100000"/>
              <a:buNone/>
            </a:pPr>
            <a:r>
              <a:rPr lang="en-US" sz="1400" b="1" dirty="0">
                <a:solidFill>
                  <a:srgbClr val="073E87"/>
                </a:solidFill>
              </a:rPr>
              <a:t>Monica </a:t>
            </a:r>
            <a:r>
              <a:rPr lang="en-US" sz="1400" b="1" dirty="0" err="1">
                <a:solidFill>
                  <a:srgbClr val="073E87"/>
                </a:solidFill>
              </a:rPr>
              <a:t>Taljaard</a:t>
            </a:r>
            <a:r>
              <a:rPr lang="en-US" sz="1400" b="1" dirty="0">
                <a:solidFill>
                  <a:srgbClr val="073E87"/>
                </a:solidFill>
              </a:rPr>
              <a:t>, PhD</a:t>
            </a:r>
          </a:p>
          <a:p>
            <a:pPr marL="0" lvl="0" indent="0" eaLnBrk="0" fontAlgn="base" hangingPunct="0">
              <a:spcBef>
                <a:spcPts val="0"/>
              </a:spcBef>
              <a:spcAft>
                <a:spcPct val="0"/>
              </a:spcAft>
              <a:buClr>
                <a:srgbClr val="31B6FD"/>
              </a:buClr>
              <a:buSzPct val="100000"/>
              <a:buNone/>
            </a:pPr>
            <a:r>
              <a:rPr lang="en-US" sz="1400" dirty="0">
                <a:solidFill>
                  <a:srgbClr val="073E87"/>
                </a:solidFill>
              </a:rPr>
              <a:t>Statistician, Ottawa Methods Centre, </a:t>
            </a:r>
          </a:p>
          <a:p>
            <a:pPr marL="0" lvl="0" indent="0" eaLnBrk="0" fontAlgn="base" hangingPunct="0">
              <a:spcBef>
                <a:spcPts val="0"/>
              </a:spcBef>
              <a:spcAft>
                <a:spcPct val="0"/>
              </a:spcAft>
              <a:buClr>
                <a:srgbClr val="31B6FD"/>
              </a:buClr>
              <a:buSzPct val="100000"/>
              <a:buNone/>
            </a:pPr>
            <a:endParaRPr lang="en-US" sz="1400" dirty="0">
              <a:solidFill>
                <a:srgbClr val="073E87"/>
              </a:solidFill>
            </a:endParaRPr>
          </a:p>
          <a:p>
            <a:pPr marL="0" lvl="0" indent="0" eaLnBrk="0" fontAlgn="base" hangingPunct="0">
              <a:spcBef>
                <a:spcPts val="0"/>
              </a:spcBef>
              <a:spcAft>
                <a:spcPct val="0"/>
              </a:spcAft>
              <a:buClr>
                <a:srgbClr val="31B6FD"/>
              </a:buClr>
              <a:buSzPct val="100000"/>
              <a:buNone/>
            </a:pPr>
            <a:r>
              <a:rPr lang="en-US" sz="1400" b="1" dirty="0">
                <a:solidFill>
                  <a:srgbClr val="073E87"/>
                </a:solidFill>
              </a:rPr>
              <a:t>Alain Gauthier, PhD</a:t>
            </a:r>
          </a:p>
          <a:p>
            <a:pPr marL="0" lvl="0" indent="0" eaLnBrk="0" fontAlgn="base" hangingPunct="0">
              <a:spcBef>
                <a:spcPts val="0"/>
              </a:spcBef>
              <a:spcAft>
                <a:spcPct val="0"/>
              </a:spcAft>
              <a:buClr>
                <a:srgbClr val="31B6FD"/>
              </a:buClr>
              <a:buSzPct val="100000"/>
              <a:buNone/>
            </a:pPr>
            <a:r>
              <a:rPr lang="en-US" sz="1400" dirty="0">
                <a:solidFill>
                  <a:srgbClr val="073E87"/>
                </a:solidFill>
              </a:rPr>
              <a:t>Centre for Rural and Northern Health Research</a:t>
            </a:r>
          </a:p>
          <a:p>
            <a:pPr marL="0" lvl="0" indent="0" eaLnBrk="0" fontAlgn="base" hangingPunct="0">
              <a:spcBef>
                <a:spcPts val="0"/>
              </a:spcBef>
              <a:spcAft>
                <a:spcPct val="0"/>
              </a:spcAft>
              <a:buClr>
                <a:srgbClr val="31B6FD"/>
              </a:buClr>
              <a:buSzPct val="100000"/>
              <a:buNone/>
            </a:pPr>
            <a:endParaRPr lang="en-US" sz="1400" b="1" dirty="0">
              <a:solidFill>
                <a:srgbClr val="073E87"/>
              </a:solidFill>
            </a:endParaRPr>
          </a:p>
          <a:p>
            <a:pPr marL="0" lvl="0" indent="0" eaLnBrk="0" fontAlgn="base" hangingPunct="0">
              <a:spcBef>
                <a:spcPts val="0"/>
              </a:spcBef>
              <a:spcAft>
                <a:spcPct val="0"/>
              </a:spcAft>
              <a:buClr>
                <a:srgbClr val="31B6FD"/>
              </a:buClr>
              <a:buSzPct val="100000"/>
              <a:buNone/>
            </a:pPr>
            <a:r>
              <a:rPr lang="en-US" sz="1400" b="1" dirty="0">
                <a:solidFill>
                  <a:srgbClr val="073E87"/>
                </a:solidFill>
              </a:rPr>
              <a:t>Manon Lemonde PhD (RN)</a:t>
            </a:r>
          </a:p>
          <a:p>
            <a:pPr marL="0" lvl="0" indent="0" eaLnBrk="0" fontAlgn="base" hangingPunct="0">
              <a:spcBef>
                <a:spcPts val="0"/>
              </a:spcBef>
              <a:spcAft>
                <a:spcPct val="0"/>
              </a:spcAft>
              <a:buClr>
                <a:srgbClr val="31B6FD"/>
              </a:buClr>
              <a:buSzPct val="100000"/>
              <a:buNone/>
            </a:pPr>
            <a:r>
              <a:rPr lang="en-US" sz="1400" dirty="0">
                <a:solidFill>
                  <a:srgbClr val="073E87"/>
                </a:solidFill>
              </a:rPr>
              <a:t>Nursing, Faculty of Health Sciences</a:t>
            </a:r>
          </a:p>
          <a:p>
            <a:pPr marL="0" indent="0">
              <a:buNone/>
            </a:pPr>
            <a:endParaRPr lang="en-US" sz="1400" dirty="0"/>
          </a:p>
          <a:p>
            <a:pPr marL="0" lvl="0" indent="0" eaLnBrk="0" fontAlgn="base" hangingPunct="0">
              <a:spcBef>
                <a:spcPts val="0"/>
              </a:spcBef>
              <a:spcAft>
                <a:spcPct val="0"/>
              </a:spcAft>
              <a:buClr>
                <a:srgbClr val="31B6FD"/>
              </a:buClr>
              <a:buSzPct val="100000"/>
              <a:buNone/>
            </a:pPr>
            <a:endParaRPr lang="en-US" sz="1400" dirty="0">
              <a:solidFill>
                <a:srgbClr val="073E87"/>
              </a:solidFill>
            </a:endParaRPr>
          </a:p>
        </p:txBody>
      </p:sp>
      <p:sp>
        <p:nvSpPr>
          <p:cNvPr id="3" name="Titre 2"/>
          <p:cNvSpPr>
            <a:spLocks noGrp="1"/>
          </p:cNvSpPr>
          <p:nvPr>
            <p:ph type="title"/>
          </p:nvPr>
        </p:nvSpPr>
        <p:spPr/>
        <p:txBody>
          <a:bodyPr/>
          <a:lstStyle/>
          <a:p>
            <a:r>
              <a:rPr lang="en-US" b="1" dirty="0"/>
              <a:t>Investigators</a:t>
            </a:r>
          </a:p>
        </p:txBody>
      </p:sp>
      <p:sp>
        <p:nvSpPr>
          <p:cNvPr id="5" name="Content Placeholder 4"/>
          <p:cNvSpPr>
            <a:spLocks noGrp="1"/>
          </p:cNvSpPr>
          <p:nvPr>
            <p:ph sz="half" idx="4294967295"/>
          </p:nvPr>
        </p:nvSpPr>
        <p:spPr>
          <a:xfrm>
            <a:off x="5105400" y="1600200"/>
            <a:ext cx="4038600" cy="4525963"/>
          </a:xfrm>
        </p:spPr>
        <p:txBody>
          <a:bodyPr>
            <a:normAutofit/>
          </a:bodyPr>
          <a:lstStyle/>
          <a:p>
            <a:pPr marL="0" lvl="0" indent="0" eaLnBrk="0" fontAlgn="base" hangingPunct="0">
              <a:spcBef>
                <a:spcPts val="0"/>
              </a:spcBef>
              <a:spcAft>
                <a:spcPct val="0"/>
              </a:spcAft>
              <a:buClr>
                <a:srgbClr val="31B6FD"/>
              </a:buClr>
              <a:buSzPct val="100000"/>
              <a:buNone/>
            </a:pPr>
            <a:r>
              <a:rPr lang="en-US" sz="1400" b="1" dirty="0">
                <a:solidFill>
                  <a:srgbClr val="073E87"/>
                </a:solidFill>
              </a:rPr>
              <a:t>Darene Toal-Sullivan, PhD, OT. </a:t>
            </a:r>
            <a:r>
              <a:rPr lang="en-US" sz="1400" b="1" dirty="0" err="1">
                <a:solidFill>
                  <a:srgbClr val="073E87"/>
                </a:solidFill>
              </a:rPr>
              <a:t>Reg</a:t>
            </a:r>
            <a:r>
              <a:rPr lang="en-US" sz="1400" b="1" dirty="0">
                <a:solidFill>
                  <a:srgbClr val="073E87"/>
                </a:solidFill>
              </a:rPr>
              <a:t> (Ont.)</a:t>
            </a:r>
          </a:p>
          <a:p>
            <a:pPr marL="0" lvl="0" indent="0" eaLnBrk="0" fontAlgn="base" hangingPunct="0">
              <a:spcBef>
                <a:spcPts val="0"/>
              </a:spcBef>
              <a:spcAft>
                <a:spcPct val="0"/>
              </a:spcAft>
              <a:buClr>
                <a:srgbClr val="31B6FD"/>
              </a:buClr>
              <a:buSzPct val="100000"/>
              <a:buNone/>
            </a:pPr>
            <a:r>
              <a:rPr lang="en-US" sz="1400" dirty="0">
                <a:solidFill>
                  <a:srgbClr val="073E87"/>
                </a:solidFill>
              </a:rPr>
              <a:t>Research Associate, </a:t>
            </a:r>
            <a:r>
              <a:rPr lang="en-US" sz="1400" b="1" dirty="0">
                <a:solidFill>
                  <a:srgbClr val="FF0000"/>
                </a:solidFill>
              </a:rPr>
              <a:t>Educator</a:t>
            </a:r>
          </a:p>
          <a:p>
            <a:pPr marL="0" lvl="0" indent="0" eaLnBrk="0" fontAlgn="base" hangingPunct="0">
              <a:spcBef>
                <a:spcPts val="0"/>
              </a:spcBef>
              <a:spcAft>
                <a:spcPct val="0"/>
              </a:spcAft>
              <a:buClr>
                <a:srgbClr val="31B6FD"/>
              </a:buClr>
              <a:buSzPct val="100000"/>
              <a:buNone/>
            </a:pPr>
            <a:endParaRPr lang="en-US" sz="1400" b="1" dirty="0">
              <a:solidFill>
                <a:srgbClr val="073E87"/>
              </a:solidFill>
            </a:endParaRPr>
          </a:p>
          <a:p>
            <a:pPr marL="0" lvl="0" indent="0" eaLnBrk="0" fontAlgn="base" hangingPunct="0">
              <a:spcBef>
                <a:spcPts val="0"/>
              </a:spcBef>
              <a:spcAft>
                <a:spcPct val="0"/>
              </a:spcAft>
              <a:buClr>
                <a:srgbClr val="31B6FD"/>
              </a:buClr>
              <a:buSzPct val="100000"/>
              <a:buNone/>
            </a:pPr>
            <a:r>
              <a:rPr lang="en-US" sz="1400" b="1" dirty="0">
                <a:solidFill>
                  <a:srgbClr val="073E87"/>
                </a:solidFill>
              </a:rPr>
              <a:t>Andrea Perna, PhD, MSc</a:t>
            </a:r>
          </a:p>
          <a:p>
            <a:pPr marL="0" lvl="0" indent="0" eaLnBrk="0" fontAlgn="base" hangingPunct="0">
              <a:spcBef>
                <a:spcPts val="0"/>
              </a:spcBef>
              <a:spcAft>
                <a:spcPct val="0"/>
              </a:spcAft>
              <a:buClr>
                <a:srgbClr val="31B6FD"/>
              </a:buClr>
              <a:buSzPct val="100000"/>
              <a:buNone/>
            </a:pPr>
            <a:r>
              <a:rPr lang="en-US" sz="1400" dirty="0">
                <a:solidFill>
                  <a:srgbClr val="073E87"/>
                </a:solidFill>
              </a:rPr>
              <a:t>ARC study Coordinator, Research Associate</a:t>
            </a:r>
          </a:p>
          <a:p>
            <a:pPr marL="0" lvl="0" indent="0" eaLnBrk="0" fontAlgn="base" hangingPunct="0">
              <a:spcBef>
                <a:spcPts val="0"/>
              </a:spcBef>
              <a:spcAft>
                <a:spcPct val="0"/>
              </a:spcAft>
              <a:buClr>
                <a:srgbClr val="31B6FD"/>
              </a:buClr>
              <a:buSzPct val="100000"/>
              <a:buNone/>
            </a:pPr>
            <a:endParaRPr lang="en-US" sz="1400" dirty="0">
              <a:solidFill>
                <a:srgbClr val="073E87"/>
              </a:solidFill>
            </a:endParaRPr>
          </a:p>
          <a:p>
            <a:pPr marL="0" lvl="0" indent="0" eaLnBrk="0" fontAlgn="base" hangingPunct="0">
              <a:spcBef>
                <a:spcPts val="0"/>
              </a:spcBef>
              <a:spcAft>
                <a:spcPct val="0"/>
              </a:spcAft>
              <a:buClr>
                <a:srgbClr val="31B6FD"/>
              </a:buClr>
              <a:buSzPct val="100000"/>
              <a:buNone/>
            </a:pPr>
            <a:r>
              <a:rPr lang="en-US" sz="1400" b="1" dirty="0">
                <a:solidFill>
                  <a:srgbClr val="073E87"/>
                </a:solidFill>
              </a:rPr>
              <a:t>Tanya Karyakina, Hon. BSc</a:t>
            </a:r>
          </a:p>
          <a:p>
            <a:pPr marL="0" lvl="0" indent="0" eaLnBrk="0" fontAlgn="base" hangingPunct="0">
              <a:spcBef>
                <a:spcPts val="0"/>
              </a:spcBef>
              <a:spcAft>
                <a:spcPct val="0"/>
              </a:spcAft>
              <a:buClr>
                <a:srgbClr val="31B6FD"/>
              </a:buClr>
              <a:buSzPct val="100000"/>
              <a:buNone/>
            </a:pPr>
            <a:r>
              <a:rPr lang="en-US" sz="1400" dirty="0">
                <a:solidFill>
                  <a:srgbClr val="073E87"/>
                </a:solidFill>
              </a:rPr>
              <a:t>ARC Research Assistant</a:t>
            </a:r>
          </a:p>
          <a:p>
            <a:pPr marL="0" lvl="0" indent="0" eaLnBrk="0" fontAlgn="base" hangingPunct="0">
              <a:spcBef>
                <a:spcPts val="0"/>
              </a:spcBef>
              <a:spcAft>
                <a:spcPct val="0"/>
              </a:spcAft>
              <a:buClr>
                <a:srgbClr val="31B6FD"/>
              </a:buClr>
              <a:buSzPct val="100000"/>
              <a:buNone/>
            </a:pPr>
            <a:endParaRPr lang="en-US" sz="1400" dirty="0">
              <a:solidFill>
                <a:srgbClr val="073E87"/>
              </a:solidFill>
            </a:endParaRPr>
          </a:p>
          <a:p>
            <a:pPr marL="0" lvl="0" indent="0" eaLnBrk="0" fontAlgn="base" hangingPunct="0">
              <a:spcBef>
                <a:spcPts val="0"/>
              </a:spcBef>
              <a:spcAft>
                <a:spcPct val="0"/>
              </a:spcAft>
              <a:buClr>
                <a:srgbClr val="31B6FD"/>
              </a:buClr>
              <a:buSzPct val="100000"/>
              <a:buNone/>
            </a:pPr>
            <a:r>
              <a:rPr lang="en-US" sz="1400" b="1" dirty="0">
                <a:solidFill>
                  <a:srgbClr val="073E87"/>
                </a:solidFill>
              </a:rPr>
              <a:t>Am</a:t>
            </a:r>
            <a:r>
              <a:rPr lang="fr-CA" sz="1400" b="1" dirty="0">
                <a:solidFill>
                  <a:srgbClr val="073E87"/>
                </a:solidFill>
              </a:rPr>
              <a:t>é</a:t>
            </a:r>
            <a:r>
              <a:rPr lang="en-US" sz="1400" b="1" dirty="0">
                <a:solidFill>
                  <a:srgbClr val="073E87"/>
                </a:solidFill>
              </a:rPr>
              <a:t>lie Cardinal, Hon. BSc</a:t>
            </a:r>
          </a:p>
          <a:p>
            <a:pPr marL="0" lvl="0" indent="0" eaLnBrk="0" fontAlgn="base" hangingPunct="0">
              <a:spcBef>
                <a:spcPts val="0"/>
              </a:spcBef>
              <a:spcAft>
                <a:spcPct val="0"/>
              </a:spcAft>
              <a:buClr>
                <a:srgbClr val="31B6FD"/>
              </a:buClr>
              <a:buSzPct val="100000"/>
              <a:buNone/>
            </a:pPr>
            <a:r>
              <a:rPr lang="en-US" sz="1400" dirty="0">
                <a:solidFill>
                  <a:srgbClr val="073E87"/>
                </a:solidFill>
              </a:rPr>
              <a:t>Patient Navigator</a:t>
            </a:r>
          </a:p>
          <a:p>
            <a:pPr marL="0" lvl="0" indent="0" eaLnBrk="0" fontAlgn="base" hangingPunct="0">
              <a:spcBef>
                <a:spcPts val="0"/>
              </a:spcBef>
              <a:spcAft>
                <a:spcPct val="0"/>
              </a:spcAft>
              <a:buClr>
                <a:srgbClr val="31B6FD"/>
              </a:buClr>
              <a:buSzPct val="100000"/>
              <a:buNone/>
            </a:pPr>
            <a:endParaRPr lang="en-US" sz="1400" b="1" dirty="0">
              <a:solidFill>
                <a:srgbClr val="073E87"/>
              </a:solidFill>
            </a:endParaRPr>
          </a:p>
          <a:p>
            <a:pPr marL="0" lvl="0" indent="0" eaLnBrk="0" fontAlgn="base" hangingPunct="0">
              <a:spcBef>
                <a:spcPts val="0"/>
              </a:spcBef>
              <a:spcAft>
                <a:spcPct val="0"/>
              </a:spcAft>
              <a:buClr>
                <a:srgbClr val="31B6FD"/>
              </a:buClr>
              <a:buSzPct val="100000"/>
              <a:buNone/>
            </a:pPr>
            <a:r>
              <a:rPr lang="en-US" sz="1400" b="1" dirty="0">
                <a:solidFill>
                  <a:srgbClr val="073E87"/>
                </a:solidFill>
              </a:rPr>
              <a:t>Patrick Timony, PhD, MA</a:t>
            </a:r>
          </a:p>
          <a:p>
            <a:pPr marL="0" indent="0" eaLnBrk="0" fontAlgn="base" hangingPunct="0">
              <a:spcBef>
                <a:spcPts val="0"/>
              </a:spcBef>
              <a:spcAft>
                <a:spcPct val="0"/>
              </a:spcAft>
              <a:buClr>
                <a:srgbClr val="31B6FD"/>
              </a:buClr>
              <a:buSzPct val="100000"/>
              <a:buNone/>
            </a:pPr>
            <a:r>
              <a:rPr lang="en-US" sz="1400" dirty="0">
                <a:solidFill>
                  <a:srgbClr val="073E87"/>
                </a:solidFill>
              </a:rPr>
              <a:t>Sudbury ARC Study Coordinator</a:t>
            </a:r>
          </a:p>
          <a:p>
            <a:pPr marL="0" indent="0">
              <a:buNone/>
            </a:pPr>
            <a:endParaRPr lang="en-US" sz="1400" dirty="0"/>
          </a:p>
        </p:txBody>
      </p:sp>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8289" y="6188378"/>
            <a:ext cx="1524031" cy="55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12"/>
          <p:cNvGrpSpPr>
            <a:grpSpLocks/>
          </p:cNvGrpSpPr>
          <p:nvPr/>
        </p:nvGrpSpPr>
        <p:grpSpPr bwMode="auto">
          <a:xfrm>
            <a:off x="35496" y="6149150"/>
            <a:ext cx="1676400" cy="614999"/>
            <a:chOff x="758837" y="4634578"/>
            <a:chExt cx="2018767" cy="734962"/>
          </a:xfrm>
        </p:grpSpPr>
        <p:pic>
          <p:nvPicPr>
            <p:cNvPr id="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837" y="4634578"/>
              <a:ext cx="1866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4"/>
            <p:cNvSpPr txBox="1">
              <a:spLocks noChangeArrowheads="1"/>
            </p:cNvSpPr>
            <p:nvPr/>
          </p:nvSpPr>
          <p:spPr bwMode="auto">
            <a:xfrm>
              <a:off x="762595" y="5089185"/>
              <a:ext cx="2015009" cy="280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US" altLang="en-US" sz="1000" b="1" dirty="0">
                  <a:solidFill>
                    <a:prstClr val="black"/>
                  </a:solidFill>
                  <a:latin typeface="Arial Narrow" panose="020B0606020202030204" pitchFamily="34" charset="0"/>
                </a:rPr>
                <a:t>(Ottawa Methods Centre)</a:t>
              </a:r>
              <a:endParaRPr lang="en-CA" altLang="en-US" sz="1000" b="1" dirty="0">
                <a:solidFill>
                  <a:prstClr val="black"/>
                </a:solidFill>
                <a:latin typeface="Arial Narrow" panose="020B0606020202030204" pitchFamily="34" charset="0"/>
              </a:endParaRPr>
            </a:p>
          </p:txBody>
        </p:sp>
      </p:grpSp>
      <p:pic>
        <p:nvPicPr>
          <p:cNvPr id="11" name="Picture 4" descr="Centre for Rural and Northern Health Research Home P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86430" y="6207709"/>
            <a:ext cx="1440257" cy="45659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S:\CTLC-Investigators\Dahrouge\2. Projects\1. ARC\8. Communication\Logos\LogoSavoirMontfort+Knowledg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26687" y="5942083"/>
            <a:ext cx="1088452" cy="98323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https://shared.uoit.ca/shared/department/communications/images/logo/4_RGB/UOIT_RGB.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47664" y="6091711"/>
            <a:ext cx="1638766" cy="833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p:nvSpPr>
        <p:spPr>
          <a:xfrm>
            <a:off x="4788024" y="1484784"/>
            <a:ext cx="4032448" cy="72008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77915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592" y="-27520"/>
            <a:ext cx="10332640" cy="7041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228184" y="46749"/>
            <a:ext cx="3168352" cy="7030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4"/>
                </a:solidFill>
              </a:rPr>
              <a:t>Training Content</a:t>
            </a:r>
          </a:p>
        </p:txBody>
      </p:sp>
      <p:sp>
        <p:nvSpPr>
          <p:cNvPr id="3" name="Rectangle 2">
            <a:extLst>
              <a:ext uri="{FF2B5EF4-FFF2-40B4-BE49-F238E27FC236}">
                <a16:creationId xmlns:a16="http://schemas.microsoft.com/office/drawing/2014/main" id="{F1BDC921-6CD0-4098-A7BB-5FD254CCAFE4}"/>
              </a:ext>
            </a:extLst>
          </p:cNvPr>
          <p:cNvSpPr/>
          <p:nvPr/>
        </p:nvSpPr>
        <p:spPr>
          <a:xfrm>
            <a:off x="-666828" y="-27520"/>
            <a:ext cx="1148093" cy="1284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B40AB585-AA71-4AC6-B966-F56E02E05026}"/>
              </a:ext>
            </a:extLst>
          </p:cNvPr>
          <p:cNvSpPr/>
          <p:nvPr/>
        </p:nvSpPr>
        <p:spPr>
          <a:xfrm rot="16200000">
            <a:off x="-3170719" y="3223774"/>
            <a:ext cx="6811253" cy="45720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t>Curriculum : Educational Strategies</a:t>
            </a:r>
          </a:p>
        </p:txBody>
      </p:sp>
    </p:spTree>
    <p:extLst>
      <p:ext uri="{BB962C8B-B14F-4D97-AF65-F5344CB8AC3E}">
        <p14:creationId xmlns:p14="http://schemas.microsoft.com/office/powerpoint/2010/main" val="35871515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507288" cy="4781128"/>
          </a:xfrm>
        </p:spPr>
        <p:txBody>
          <a:bodyPr>
            <a:normAutofit/>
          </a:bodyPr>
          <a:lstStyle/>
          <a:p>
            <a:pPr marL="0" indent="0">
              <a:buNone/>
            </a:pPr>
            <a:r>
              <a:rPr lang="en-US" dirty="0"/>
              <a:t>We ensured that the learning objectives, teaching strategies, learning resources and assessment align, with the intended navigator role and competencies.</a:t>
            </a:r>
          </a:p>
          <a:p>
            <a:pPr marL="0" indent="0">
              <a:buNone/>
            </a:pPr>
            <a:endParaRPr lang="en-US" dirty="0"/>
          </a:p>
          <a:p>
            <a:pPr marL="0" indent="0">
              <a:buNone/>
            </a:pPr>
            <a:endParaRPr lang="en-US" dirty="0"/>
          </a:p>
        </p:txBody>
      </p:sp>
      <p:pic>
        <p:nvPicPr>
          <p:cNvPr id="4"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5736" y="3573016"/>
            <a:ext cx="4752925" cy="2926080"/>
          </a:xfrm>
          <a:prstGeom prst="rect">
            <a:avLst/>
          </a:prstGeom>
        </p:spPr>
      </p:pic>
      <p:sp>
        <p:nvSpPr>
          <p:cNvPr id="7" name="TextBox 6"/>
          <p:cNvSpPr txBox="1"/>
          <p:nvPr/>
        </p:nvSpPr>
        <p:spPr>
          <a:xfrm>
            <a:off x="483196" y="6447264"/>
            <a:ext cx="4104654" cy="369332"/>
          </a:xfrm>
          <a:prstGeom prst="rect">
            <a:avLst/>
          </a:prstGeom>
          <a:noFill/>
        </p:spPr>
        <p:txBody>
          <a:bodyPr wrap="square" rtlCol="0">
            <a:spAutoFit/>
          </a:bodyPr>
          <a:lstStyle/>
          <a:p>
            <a:r>
              <a:rPr lang="en-US" dirty="0"/>
              <a:t>Biggs (2003). </a:t>
            </a:r>
          </a:p>
        </p:txBody>
      </p:sp>
      <p:sp>
        <p:nvSpPr>
          <p:cNvPr id="9" name="Title 1"/>
          <p:cNvSpPr txBox="1">
            <a:spLocks/>
          </p:cNvSpPr>
          <p:nvPr/>
        </p:nvSpPr>
        <p:spPr>
          <a:xfrm>
            <a:off x="457200" y="188640"/>
            <a:ext cx="8363272" cy="100811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accent4"/>
                </a:solidFill>
                <a:latin typeface="+mj-lt"/>
                <a:ea typeface="+mj-ea"/>
                <a:cs typeface="+mj-cs"/>
              </a:defRPr>
            </a:lvl1pPr>
          </a:lstStyle>
          <a:p>
            <a:r>
              <a:rPr lang="en-US" dirty="0">
                <a:sym typeface="Wingdings 2"/>
              </a:rPr>
              <a:t></a:t>
            </a:r>
            <a:r>
              <a:rPr lang="en-US" b="1" dirty="0"/>
              <a:t> Constructive Alignment</a:t>
            </a:r>
          </a:p>
        </p:txBody>
      </p:sp>
      <p:sp>
        <p:nvSpPr>
          <p:cNvPr id="10" name="Rectangle 9"/>
          <p:cNvSpPr/>
          <p:nvPr/>
        </p:nvSpPr>
        <p:spPr>
          <a:xfrm rot="16200000">
            <a:off x="-2487705" y="3906787"/>
            <a:ext cx="5445225" cy="45720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t>Curriculum : Educational Strategies</a:t>
            </a:r>
          </a:p>
        </p:txBody>
      </p:sp>
    </p:spTree>
    <p:extLst>
      <p:ext uri="{BB962C8B-B14F-4D97-AF65-F5344CB8AC3E}">
        <p14:creationId xmlns:p14="http://schemas.microsoft.com/office/powerpoint/2010/main" val="37278015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988907887"/>
              </p:ext>
            </p:extLst>
          </p:nvPr>
        </p:nvGraphicFramePr>
        <p:xfrm>
          <a:off x="395536" y="941020"/>
          <a:ext cx="3892731"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832598777"/>
              </p:ext>
            </p:extLst>
          </p:nvPr>
        </p:nvGraphicFramePr>
        <p:xfrm>
          <a:off x="4235817" y="1922065"/>
          <a:ext cx="4911634" cy="4038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TextBox 6"/>
          <p:cNvSpPr txBox="1"/>
          <p:nvPr/>
        </p:nvSpPr>
        <p:spPr>
          <a:xfrm>
            <a:off x="4346600" y="2226865"/>
            <a:ext cx="502061" cy="400110"/>
          </a:xfrm>
          <a:prstGeom prst="rect">
            <a:avLst/>
          </a:prstGeom>
          <a:noFill/>
        </p:spPr>
        <p:txBody>
          <a:bodyPr wrap="none" rtlCol="0">
            <a:spAutoFit/>
          </a:bodyPr>
          <a:lstStyle/>
          <a:p>
            <a:r>
              <a:rPr lang="en-US" sz="2000" dirty="0">
                <a:solidFill>
                  <a:prstClr val="white"/>
                </a:solidFill>
              </a:rPr>
              <a:t>2a.</a:t>
            </a:r>
          </a:p>
        </p:txBody>
      </p:sp>
      <p:sp>
        <p:nvSpPr>
          <p:cNvPr id="8" name="TextBox 7"/>
          <p:cNvSpPr txBox="1"/>
          <p:nvPr/>
        </p:nvSpPr>
        <p:spPr>
          <a:xfrm>
            <a:off x="7058483" y="2226865"/>
            <a:ext cx="513282" cy="400110"/>
          </a:xfrm>
          <a:prstGeom prst="rect">
            <a:avLst/>
          </a:prstGeom>
          <a:noFill/>
        </p:spPr>
        <p:txBody>
          <a:bodyPr wrap="none" rtlCol="0">
            <a:spAutoFit/>
          </a:bodyPr>
          <a:lstStyle/>
          <a:p>
            <a:r>
              <a:rPr lang="en-US" sz="2000" dirty="0">
                <a:solidFill>
                  <a:prstClr val="white"/>
                </a:solidFill>
              </a:rPr>
              <a:t>2b.</a:t>
            </a:r>
          </a:p>
        </p:txBody>
      </p:sp>
      <p:cxnSp>
        <p:nvCxnSpPr>
          <p:cNvPr id="13" name="Straight Arrow Connector 12"/>
          <p:cNvCxnSpPr/>
          <p:nvPr/>
        </p:nvCxnSpPr>
        <p:spPr>
          <a:xfrm>
            <a:off x="3751084" y="2531665"/>
            <a:ext cx="534998" cy="0"/>
          </a:xfrm>
          <a:prstGeom prst="straightConnector1">
            <a:avLst/>
          </a:prstGeom>
          <a:ln w="31750">
            <a:solidFill>
              <a:schemeClr val="accent3">
                <a:lumMod val="75000"/>
              </a:schemeClr>
            </a:solidFill>
            <a:tailEnd type="arrow"/>
          </a:ln>
          <a:effectLst>
            <a:glow rad="1397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448883" y="2497029"/>
            <a:ext cx="485503" cy="0"/>
          </a:xfrm>
          <a:prstGeom prst="straightConnector1">
            <a:avLst/>
          </a:prstGeom>
          <a:ln w="31750">
            <a:solidFill>
              <a:schemeClr val="accent3">
                <a:lumMod val="75000"/>
              </a:schemeClr>
            </a:solidFill>
            <a:tailEnd type="arrow"/>
          </a:ln>
          <a:effectLst>
            <a:glow rad="1397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367011" y="6051376"/>
            <a:ext cx="4429125"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6. Assessment: Formative, summative, in the field (self-assessment)</a:t>
            </a:r>
          </a:p>
        </p:txBody>
      </p:sp>
      <p:sp>
        <p:nvSpPr>
          <p:cNvPr id="19" name="Curved Left Arrow 18"/>
          <p:cNvSpPr/>
          <p:nvPr/>
        </p:nvSpPr>
        <p:spPr>
          <a:xfrm rot="10590666">
            <a:off x="705992" y="2527772"/>
            <a:ext cx="672931" cy="379257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itle 1"/>
          <p:cNvSpPr txBox="1">
            <a:spLocks/>
          </p:cNvSpPr>
          <p:nvPr/>
        </p:nvSpPr>
        <p:spPr>
          <a:xfrm>
            <a:off x="457200" y="188640"/>
            <a:ext cx="8363272" cy="100811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accent4"/>
                </a:solidFill>
                <a:latin typeface="+mj-lt"/>
                <a:ea typeface="+mj-ea"/>
                <a:cs typeface="+mj-cs"/>
              </a:defRPr>
            </a:lvl1pPr>
          </a:lstStyle>
          <a:p>
            <a:r>
              <a:rPr lang="en-US" dirty="0">
                <a:solidFill>
                  <a:schemeClr val="accent1">
                    <a:lumMod val="75000"/>
                  </a:schemeClr>
                </a:solidFill>
                <a:sym typeface="Wingdings 2"/>
              </a:rPr>
              <a:t></a:t>
            </a:r>
            <a:r>
              <a:rPr lang="en-US" b="1" dirty="0">
                <a:solidFill>
                  <a:schemeClr val="accent1">
                    <a:lumMod val="75000"/>
                  </a:schemeClr>
                </a:solidFill>
              </a:rPr>
              <a:t> ARC - Training Format</a:t>
            </a:r>
          </a:p>
        </p:txBody>
      </p:sp>
      <p:sp>
        <p:nvSpPr>
          <p:cNvPr id="25" name="Rectangle 24"/>
          <p:cNvSpPr/>
          <p:nvPr/>
        </p:nvSpPr>
        <p:spPr>
          <a:xfrm rot="16200000">
            <a:off x="-2487705" y="3906787"/>
            <a:ext cx="5445225" cy="457202"/>
          </a:xfrm>
          <a:prstGeom prst="rect">
            <a:avLst/>
          </a:prstGeom>
          <a:solidFill>
            <a:srgbClr val="4A66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t>Curriculum : Educational Strategies</a:t>
            </a:r>
          </a:p>
        </p:txBody>
      </p:sp>
    </p:spTree>
    <p:extLst>
      <p:ext uri="{BB962C8B-B14F-4D97-AF65-F5344CB8AC3E}">
        <p14:creationId xmlns:p14="http://schemas.microsoft.com/office/powerpoint/2010/main" val="11469518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507288" cy="5069160"/>
          </a:xfrm>
        </p:spPr>
        <p:txBody>
          <a:bodyPr>
            <a:normAutofit fontScale="92500"/>
          </a:bodyPr>
          <a:lstStyle/>
          <a:p>
            <a:pPr marL="0" indent="0">
              <a:buNone/>
            </a:pPr>
            <a:r>
              <a:rPr lang="en-US" dirty="0"/>
              <a:t>For the role of </a:t>
            </a:r>
            <a:r>
              <a:rPr lang="en-US" b="1" dirty="0"/>
              <a:t>Communicator</a:t>
            </a:r>
            <a:r>
              <a:rPr lang="en-US" dirty="0"/>
              <a:t> and related Competencies:</a:t>
            </a:r>
          </a:p>
          <a:p>
            <a:pPr marL="514350" lvl="0" indent="-514350">
              <a:buFont typeface="+mj-lt"/>
              <a:buAutoNum type="arabicPeriod"/>
            </a:pPr>
            <a:r>
              <a:rPr lang="en-US" dirty="0"/>
              <a:t>Describe a patient for whom Motivational Interviewing would be beneficial.</a:t>
            </a:r>
          </a:p>
          <a:p>
            <a:pPr marL="514350" lvl="0" indent="-514350">
              <a:buFont typeface="+mj-lt"/>
              <a:buAutoNum type="arabicPeriod"/>
            </a:pPr>
            <a:r>
              <a:rPr lang="en-US" dirty="0"/>
              <a:t>Describe the stages of </a:t>
            </a:r>
            <a:r>
              <a:rPr lang="en-US" dirty="0" err="1"/>
              <a:t>Behavioural</a:t>
            </a:r>
            <a:r>
              <a:rPr lang="en-US" dirty="0"/>
              <a:t> Change and the use of RIC scales (Readiness, Importance and Confidence)</a:t>
            </a:r>
          </a:p>
          <a:p>
            <a:pPr marL="514350" lvl="0" indent="-514350">
              <a:buFont typeface="+mj-lt"/>
              <a:buAutoNum type="arabicPeriod"/>
            </a:pPr>
            <a:r>
              <a:rPr lang="en-US" dirty="0"/>
              <a:t>Name and explain the guiding PRINCIPLES of MI</a:t>
            </a:r>
          </a:p>
          <a:p>
            <a:pPr marL="514350" lvl="0" indent="-514350">
              <a:buFont typeface="+mj-lt"/>
              <a:buAutoNum type="arabicPeriod"/>
            </a:pPr>
            <a:r>
              <a:rPr lang="en-US" dirty="0"/>
              <a:t>Name the anchoring communication SKILLS of MI</a:t>
            </a:r>
          </a:p>
          <a:p>
            <a:endParaRPr lang="en-US" dirty="0"/>
          </a:p>
        </p:txBody>
      </p:sp>
      <p:sp>
        <p:nvSpPr>
          <p:cNvPr id="4" name="Title 1"/>
          <p:cNvSpPr txBox="1">
            <a:spLocks/>
          </p:cNvSpPr>
          <p:nvPr/>
        </p:nvSpPr>
        <p:spPr>
          <a:xfrm>
            <a:off x="457200" y="188640"/>
            <a:ext cx="8363272" cy="100811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accent4"/>
                </a:solidFill>
                <a:latin typeface="+mj-lt"/>
                <a:ea typeface="+mj-ea"/>
                <a:cs typeface="+mj-cs"/>
              </a:defRPr>
            </a:lvl1pPr>
          </a:lstStyle>
          <a:p>
            <a:r>
              <a:rPr lang="en-US" dirty="0">
                <a:sym typeface="Wingdings 2"/>
              </a:rPr>
              <a:t></a:t>
            </a:r>
            <a:r>
              <a:rPr lang="en-US" b="1" dirty="0"/>
              <a:t> ARC - </a:t>
            </a:r>
            <a:r>
              <a:rPr lang="en-US" b="1" dirty="0" err="1"/>
              <a:t>Eg</a:t>
            </a:r>
            <a:r>
              <a:rPr lang="en-US" b="1" dirty="0"/>
              <a:t> of on Line Training</a:t>
            </a:r>
          </a:p>
        </p:txBody>
      </p:sp>
      <p:sp>
        <p:nvSpPr>
          <p:cNvPr id="5" name="Rectangle 4"/>
          <p:cNvSpPr/>
          <p:nvPr/>
        </p:nvSpPr>
        <p:spPr>
          <a:xfrm rot="16200000">
            <a:off x="-2487705" y="3906787"/>
            <a:ext cx="5445225" cy="45720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Curriculum : Evaluation</a:t>
            </a:r>
          </a:p>
        </p:txBody>
      </p:sp>
    </p:spTree>
    <p:extLst>
      <p:ext uri="{BB962C8B-B14F-4D97-AF65-F5344CB8AC3E}">
        <p14:creationId xmlns:p14="http://schemas.microsoft.com/office/powerpoint/2010/main" val="1260821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507288" cy="5069160"/>
          </a:xfrm>
        </p:spPr>
        <p:txBody>
          <a:bodyPr>
            <a:normAutofit fontScale="92500" lnSpcReduction="20000"/>
          </a:bodyPr>
          <a:lstStyle/>
          <a:p>
            <a:pPr lvl="0"/>
            <a:r>
              <a:rPr lang="en-CA" dirty="0"/>
              <a:t>Patient Navigation in Primary Care and the ARC Study </a:t>
            </a:r>
          </a:p>
          <a:p>
            <a:pPr lvl="0"/>
            <a:r>
              <a:rPr lang="en-CA" dirty="0"/>
              <a:t>Culture, A Social Determinant of Health</a:t>
            </a:r>
            <a:endParaRPr lang="en-US" dirty="0"/>
          </a:p>
          <a:p>
            <a:pPr lvl="0"/>
            <a:r>
              <a:rPr lang="en-CA" dirty="0"/>
              <a:t>Language, Health and Active Offer </a:t>
            </a:r>
            <a:endParaRPr lang="en-US" dirty="0"/>
          </a:p>
          <a:p>
            <a:pPr lvl="0"/>
            <a:r>
              <a:rPr lang="en-CA" dirty="0"/>
              <a:t>Motivational Interviewing</a:t>
            </a:r>
            <a:endParaRPr lang="en-US" dirty="0"/>
          </a:p>
          <a:p>
            <a:pPr lvl="0"/>
            <a:r>
              <a:rPr lang="en-CA" dirty="0"/>
              <a:t>Advocacy and Empowerment</a:t>
            </a:r>
            <a:endParaRPr lang="en-US" dirty="0"/>
          </a:p>
          <a:p>
            <a:pPr lvl="0"/>
            <a:r>
              <a:rPr lang="en-CA" dirty="0"/>
              <a:t>Learning from the field: Multicultural Health Navigators’ Experience</a:t>
            </a:r>
          </a:p>
          <a:p>
            <a:pPr marL="0" lvl="0" indent="0">
              <a:buNone/>
            </a:pPr>
            <a:endParaRPr lang="en-US" dirty="0"/>
          </a:p>
          <a:p>
            <a:pPr marL="0" indent="0">
              <a:buNone/>
            </a:pPr>
            <a:r>
              <a:rPr lang="en-US" i="1" dirty="0">
                <a:solidFill>
                  <a:srgbClr val="FF0000"/>
                </a:solidFill>
              </a:rPr>
              <a:t>*</a:t>
            </a:r>
            <a:r>
              <a:rPr lang="en-US" i="1" dirty="0"/>
              <a:t> </a:t>
            </a:r>
            <a:r>
              <a:rPr lang="en-US" sz="3000" i="1" dirty="0"/>
              <a:t>All F2F session audio-recordings and content now posted online</a:t>
            </a:r>
          </a:p>
        </p:txBody>
      </p:sp>
      <p:sp>
        <p:nvSpPr>
          <p:cNvPr id="4" name="Title 1"/>
          <p:cNvSpPr txBox="1">
            <a:spLocks/>
          </p:cNvSpPr>
          <p:nvPr/>
        </p:nvSpPr>
        <p:spPr>
          <a:xfrm>
            <a:off x="457200" y="188640"/>
            <a:ext cx="8363272" cy="100811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accent4"/>
                </a:solidFill>
                <a:latin typeface="+mj-lt"/>
                <a:ea typeface="+mj-ea"/>
                <a:cs typeface="+mj-cs"/>
              </a:defRPr>
            </a:lvl1pPr>
          </a:lstStyle>
          <a:p>
            <a:r>
              <a:rPr lang="en-US" dirty="0">
                <a:sym typeface="Wingdings 2"/>
              </a:rPr>
              <a:t></a:t>
            </a:r>
            <a:r>
              <a:rPr lang="en-US" b="1" dirty="0"/>
              <a:t> ARC - Face to Face Content</a:t>
            </a:r>
          </a:p>
        </p:txBody>
      </p:sp>
      <p:sp>
        <p:nvSpPr>
          <p:cNvPr id="5" name="Rectangle 4"/>
          <p:cNvSpPr/>
          <p:nvPr/>
        </p:nvSpPr>
        <p:spPr>
          <a:xfrm rot="16200000">
            <a:off x="-2487705" y="3906787"/>
            <a:ext cx="5445225" cy="45720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t>Curriculum : Educational Strategies</a:t>
            </a:r>
          </a:p>
        </p:txBody>
      </p:sp>
    </p:spTree>
    <p:extLst>
      <p:ext uri="{BB962C8B-B14F-4D97-AF65-F5344CB8AC3E}">
        <p14:creationId xmlns:p14="http://schemas.microsoft.com/office/powerpoint/2010/main" val="27040405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507288" cy="5069160"/>
          </a:xfrm>
        </p:spPr>
        <p:txBody>
          <a:bodyPr>
            <a:normAutofit lnSpcReduction="10000"/>
          </a:bodyPr>
          <a:lstStyle/>
          <a:p>
            <a:pPr lvl="0"/>
            <a:r>
              <a:rPr lang="en-US" sz="3000" dirty="0"/>
              <a:t>Bi-weekly meetings with experienced multicultural health navigators (MHNs) </a:t>
            </a:r>
          </a:p>
          <a:p>
            <a:pPr lvl="0"/>
            <a:r>
              <a:rPr lang="en-US" sz="3000" dirty="0"/>
              <a:t>Weekly meetings with ARC Research Coordinator for supervision, problem-solving and sharing of knowledge </a:t>
            </a:r>
          </a:p>
          <a:p>
            <a:pPr marL="0" lvl="0" indent="0">
              <a:buNone/>
            </a:pPr>
            <a:r>
              <a:rPr lang="en-US" sz="3000" i="1" dirty="0"/>
              <a:t>e.g. </a:t>
            </a:r>
          </a:p>
          <a:p>
            <a:pPr>
              <a:buFont typeface="Courier New" panose="02070309020205020404" pitchFamily="49" charset="0"/>
              <a:buChar char="o"/>
            </a:pPr>
            <a:r>
              <a:rPr lang="en-US" sz="3000" i="1" dirty="0"/>
              <a:t>How to determine patient’s readiness to engage in a community resource and how to facilitate  motivation</a:t>
            </a:r>
          </a:p>
          <a:p>
            <a:pPr>
              <a:buFont typeface="Courier New" panose="02070309020205020404" pitchFamily="49" charset="0"/>
              <a:buChar char="o"/>
            </a:pPr>
            <a:r>
              <a:rPr lang="en-US" sz="3000" i="1" dirty="0"/>
              <a:t>Complexity of patient needs and appropriateness for navigation</a:t>
            </a:r>
          </a:p>
          <a:p>
            <a:pPr>
              <a:buFont typeface="Courier New" panose="02070309020205020404" pitchFamily="49" charset="0"/>
              <a:buChar char="o"/>
            </a:pPr>
            <a:endParaRPr lang="en-US" sz="3000" i="1" dirty="0"/>
          </a:p>
          <a:p>
            <a:pPr marL="0" lvl="0" indent="0">
              <a:buNone/>
            </a:pPr>
            <a:endParaRPr lang="en-US" sz="3000" i="1" dirty="0"/>
          </a:p>
        </p:txBody>
      </p:sp>
      <p:sp>
        <p:nvSpPr>
          <p:cNvPr id="4" name="Title 1"/>
          <p:cNvSpPr txBox="1">
            <a:spLocks/>
          </p:cNvSpPr>
          <p:nvPr/>
        </p:nvSpPr>
        <p:spPr>
          <a:xfrm>
            <a:off x="457200" y="188640"/>
            <a:ext cx="8686800" cy="100811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accent4"/>
                </a:solidFill>
                <a:latin typeface="+mj-lt"/>
                <a:ea typeface="+mj-ea"/>
                <a:cs typeface="+mj-cs"/>
              </a:defRPr>
            </a:lvl1pPr>
          </a:lstStyle>
          <a:p>
            <a:r>
              <a:rPr lang="en-US" dirty="0">
                <a:sym typeface="Wingdings 2"/>
              </a:rPr>
              <a:t></a:t>
            </a:r>
            <a:r>
              <a:rPr lang="en-US" b="1" dirty="0"/>
              <a:t> ARC - Oversight and mentorship</a:t>
            </a:r>
          </a:p>
        </p:txBody>
      </p:sp>
      <p:sp>
        <p:nvSpPr>
          <p:cNvPr id="5" name="Rectangle 4"/>
          <p:cNvSpPr/>
          <p:nvPr/>
        </p:nvSpPr>
        <p:spPr>
          <a:xfrm rot="16200000">
            <a:off x="-2487705" y="3906787"/>
            <a:ext cx="5445225" cy="45720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t>Curriculum : Educational Strategies</a:t>
            </a:r>
          </a:p>
        </p:txBody>
      </p:sp>
    </p:spTree>
    <p:extLst>
      <p:ext uri="{BB962C8B-B14F-4D97-AF65-F5344CB8AC3E}">
        <p14:creationId xmlns:p14="http://schemas.microsoft.com/office/powerpoint/2010/main" val="5776785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147248" cy="5069160"/>
          </a:xfrm>
        </p:spPr>
        <p:txBody>
          <a:bodyPr>
            <a:normAutofit/>
          </a:bodyPr>
          <a:lstStyle/>
          <a:p>
            <a:r>
              <a:rPr lang="en-CA" dirty="0"/>
              <a:t>Piloted in May-June 2017, with new navigators participating in the program since this date.</a:t>
            </a:r>
            <a:endParaRPr lang="en-US" dirty="0"/>
          </a:p>
          <a:p>
            <a:r>
              <a:rPr lang="en-CA" dirty="0"/>
              <a:t>Participants include patient navigators,</a:t>
            </a:r>
            <a:r>
              <a:rPr lang="en-CA" b="1" dirty="0"/>
              <a:t> </a:t>
            </a:r>
            <a:r>
              <a:rPr lang="en-CA" dirty="0"/>
              <a:t>research team members, and medical students working with vulnerable populations. </a:t>
            </a:r>
            <a:endParaRPr lang="en-US" dirty="0"/>
          </a:p>
          <a:p>
            <a:pPr lvl="0"/>
            <a:r>
              <a:rPr lang="en-US" dirty="0"/>
              <a:t>Participants complete online learning prior to F2F sessions. </a:t>
            </a:r>
          </a:p>
        </p:txBody>
      </p:sp>
      <p:sp>
        <p:nvSpPr>
          <p:cNvPr id="6" name="Title 1"/>
          <p:cNvSpPr txBox="1">
            <a:spLocks/>
          </p:cNvSpPr>
          <p:nvPr/>
        </p:nvSpPr>
        <p:spPr>
          <a:xfrm>
            <a:off x="457200" y="188640"/>
            <a:ext cx="8686800" cy="100811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accent4"/>
                </a:solidFill>
                <a:latin typeface="+mj-lt"/>
                <a:ea typeface="+mj-ea"/>
                <a:cs typeface="+mj-cs"/>
              </a:defRPr>
            </a:lvl1pPr>
          </a:lstStyle>
          <a:p>
            <a:r>
              <a:rPr lang="en-US" dirty="0">
                <a:sym typeface="Wingdings 2"/>
              </a:rPr>
              <a:t> </a:t>
            </a:r>
            <a:r>
              <a:rPr lang="en-US" b="1" dirty="0"/>
              <a:t>ARC - Implementation</a:t>
            </a:r>
          </a:p>
        </p:txBody>
      </p:sp>
      <p:sp>
        <p:nvSpPr>
          <p:cNvPr id="7" name="Rectangle 6"/>
          <p:cNvSpPr/>
          <p:nvPr/>
        </p:nvSpPr>
        <p:spPr>
          <a:xfrm rot="16200000">
            <a:off x="-2487705" y="3906787"/>
            <a:ext cx="5445225" cy="45720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t>Curriculum : Implementation</a:t>
            </a:r>
          </a:p>
        </p:txBody>
      </p:sp>
    </p:spTree>
    <p:extLst>
      <p:ext uri="{BB962C8B-B14F-4D97-AF65-F5344CB8AC3E}">
        <p14:creationId xmlns:p14="http://schemas.microsoft.com/office/powerpoint/2010/main" val="34043016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5032"/>
            <a:ext cx="5341542" cy="6675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123728" y="5013176"/>
            <a:ext cx="5832648" cy="369332"/>
          </a:xfrm>
          <a:prstGeom prst="rect">
            <a:avLst/>
          </a:prstGeom>
          <a:noFill/>
        </p:spPr>
        <p:txBody>
          <a:bodyPr wrap="square" rtlCol="0">
            <a:spAutoFit/>
          </a:bodyPr>
          <a:lstStyle/>
          <a:p>
            <a:r>
              <a:rPr lang="en-US" u="sng" dirty="0">
                <a:hlinkClick r:id="rId4"/>
              </a:rPr>
              <a:t>https://researchprogram.wixsite.com/arcproject</a:t>
            </a:r>
            <a:endParaRPr lang="en-US" dirty="0"/>
          </a:p>
        </p:txBody>
      </p:sp>
      <p:sp>
        <p:nvSpPr>
          <p:cNvPr id="5" name="Rectangle 4">
            <a:extLst>
              <a:ext uri="{FF2B5EF4-FFF2-40B4-BE49-F238E27FC236}">
                <a16:creationId xmlns:a16="http://schemas.microsoft.com/office/drawing/2014/main" id="{1C556A01-AFEC-4607-85D2-6BD222E348D8}"/>
              </a:ext>
            </a:extLst>
          </p:cNvPr>
          <p:cNvSpPr/>
          <p:nvPr/>
        </p:nvSpPr>
        <p:spPr>
          <a:xfrm rot="16200000">
            <a:off x="-2487705" y="3906787"/>
            <a:ext cx="5445225" cy="45720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t>Curriculum : Implementation</a:t>
            </a:r>
          </a:p>
        </p:txBody>
      </p:sp>
    </p:spTree>
    <p:extLst>
      <p:ext uri="{BB962C8B-B14F-4D97-AF65-F5344CB8AC3E}">
        <p14:creationId xmlns:p14="http://schemas.microsoft.com/office/powerpoint/2010/main" val="20658791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60648"/>
            <a:ext cx="7469295"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0D5162EC-2F00-4494-9C67-39ABE487EE48}"/>
              </a:ext>
            </a:extLst>
          </p:cNvPr>
          <p:cNvSpPr/>
          <p:nvPr/>
        </p:nvSpPr>
        <p:spPr>
          <a:xfrm rot="16200000">
            <a:off x="-2487705" y="3906787"/>
            <a:ext cx="5445225" cy="45720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t>Curriculum : Implementation</a:t>
            </a:r>
          </a:p>
        </p:txBody>
      </p:sp>
    </p:spTree>
    <p:extLst>
      <p:ext uri="{BB962C8B-B14F-4D97-AF65-F5344CB8AC3E}">
        <p14:creationId xmlns:p14="http://schemas.microsoft.com/office/powerpoint/2010/main" val="35638422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8000"/>
                    </a14:imgEffect>
                  </a14:imgLayer>
                </a14:imgProps>
              </a:ext>
              <a:ext uri="{28A0092B-C50C-407E-A947-70E740481C1C}">
                <a14:useLocalDpi xmlns:a14="http://schemas.microsoft.com/office/drawing/2010/main" val="0"/>
              </a:ext>
            </a:extLst>
          </a:blip>
          <a:srcRect/>
          <a:stretch>
            <a:fillRect/>
          </a:stretch>
        </p:blipFill>
        <p:spPr bwMode="auto">
          <a:xfrm>
            <a:off x="1038225" y="38100"/>
            <a:ext cx="7067550" cy="678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E3EB11DD-5779-4DA4-85D8-E6ACB2CD9C86}"/>
              </a:ext>
            </a:extLst>
          </p:cNvPr>
          <p:cNvSpPr/>
          <p:nvPr/>
        </p:nvSpPr>
        <p:spPr>
          <a:xfrm rot="16200000">
            <a:off x="-2487705" y="3906787"/>
            <a:ext cx="5445225" cy="45720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t>Curriculum : Implementation</a:t>
            </a:r>
          </a:p>
        </p:txBody>
      </p:sp>
    </p:spTree>
    <p:extLst>
      <p:ext uri="{BB962C8B-B14F-4D97-AF65-F5344CB8AC3E}">
        <p14:creationId xmlns:p14="http://schemas.microsoft.com/office/powerpoint/2010/main" val="3664006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064896" cy="1143000"/>
          </a:xfrm>
        </p:spPr>
        <p:txBody>
          <a:bodyPr>
            <a:normAutofit/>
          </a:bodyPr>
          <a:lstStyle/>
          <a:p>
            <a:r>
              <a:rPr lang="en-US" b="1" dirty="0"/>
              <a:t>Local Innovative Partnership</a:t>
            </a:r>
          </a:p>
        </p:txBody>
      </p:sp>
      <p:graphicFrame>
        <p:nvGraphicFramePr>
          <p:cNvPr id="6" name="Content Placeholder 6"/>
          <p:cNvGraphicFramePr>
            <a:graphicFrameLocks/>
          </p:cNvGraphicFramePr>
          <p:nvPr>
            <p:extLst>
              <p:ext uri="{D42A27DB-BD31-4B8C-83A1-F6EECF244321}">
                <p14:modId xmlns:p14="http://schemas.microsoft.com/office/powerpoint/2010/main" val="458844330"/>
              </p:ext>
            </p:extLst>
          </p:nvPr>
        </p:nvGraphicFramePr>
        <p:xfrm>
          <a:off x="35496" y="1484784"/>
          <a:ext cx="4536504" cy="3232015"/>
        </p:xfrm>
        <a:graphic>
          <a:graphicData uri="http://schemas.openxmlformats.org/drawingml/2006/table">
            <a:tbl>
              <a:tblPr firstRow="1" firstCol="1" bandRow="1">
                <a:noFill/>
              </a:tblPr>
              <a:tblGrid>
                <a:gridCol w="2088234">
                  <a:extLst>
                    <a:ext uri="{9D8B030D-6E8A-4147-A177-3AD203B41FA5}">
                      <a16:colId xmlns:a16="http://schemas.microsoft.com/office/drawing/2014/main" val="20000"/>
                    </a:ext>
                  </a:extLst>
                </a:gridCol>
                <a:gridCol w="2448270">
                  <a:extLst>
                    <a:ext uri="{9D8B030D-6E8A-4147-A177-3AD203B41FA5}">
                      <a16:colId xmlns:a16="http://schemas.microsoft.com/office/drawing/2014/main" val="20001"/>
                    </a:ext>
                  </a:extLst>
                </a:gridCol>
              </a:tblGrid>
              <a:tr h="172085">
                <a:tc gridSpan="2">
                  <a:txBody>
                    <a:bodyPr/>
                    <a:lstStyle/>
                    <a:p>
                      <a:pPr marL="0" marR="0" algn="l">
                        <a:lnSpc>
                          <a:spcPct val="100000"/>
                        </a:lnSpc>
                        <a:spcBef>
                          <a:spcPts val="0"/>
                        </a:spcBef>
                        <a:spcAft>
                          <a:spcPts val="0"/>
                        </a:spcAft>
                      </a:pPr>
                      <a:r>
                        <a:rPr lang="en-US" sz="1600" b="1" dirty="0">
                          <a:solidFill>
                            <a:srgbClr val="000000"/>
                          </a:solidFill>
                          <a:effectLst/>
                          <a:latin typeface="Perpetua"/>
                          <a:ea typeface="Times New Roman"/>
                          <a:cs typeface="Times New Roman"/>
                        </a:rPr>
                        <a:t>Health Planners</a:t>
                      </a:r>
                      <a:endParaRPr lang="en-US" sz="1600" dirty="0">
                        <a:effectLst/>
                        <a:latin typeface="Calibri"/>
                        <a:ea typeface="Calibri"/>
                        <a:cs typeface="Times New Roman"/>
                      </a:endParaRPr>
                    </a:p>
                  </a:txBody>
                  <a:tcPr marL="49452" marR="49452" marT="0" marB="0">
                    <a:lnL>
                      <a:noFill/>
                    </a:lnL>
                    <a:lnR>
                      <a:noFill/>
                    </a:lnR>
                    <a:lnT>
                      <a:noFill/>
                    </a:lnT>
                    <a:lnB>
                      <a:noFill/>
                    </a:lnB>
                    <a:solidFill>
                      <a:srgbClr val="BFBFBF"/>
                    </a:solidFill>
                  </a:tcPr>
                </a:tc>
                <a:tc hMerge="1">
                  <a:txBody>
                    <a:bodyPr/>
                    <a:lstStyle/>
                    <a:p>
                      <a:endParaRPr lang="en-US"/>
                    </a:p>
                  </a:txBody>
                  <a:tcPr/>
                </a:tc>
                <a:extLst>
                  <a:ext uri="{0D108BD9-81ED-4DB2-BD59-A6C34878D82A}">
                    <a16:rowId xmlns:a16="http://schemas.microsoft.com/office/drawing/2014/main" val="10000"/>
                  </a:ext>
                </a:extLst>
              </a:tr>
              <a:tr h="252296">
                <a:tc>
                  <a:txBody>
                    <a:bodyPr/>
                    <a:lstStyle/>
                    <a:p>
                      <a:pPr marL="0" marR="0" algn="l">
                        <a:lnSpc>
                          <a:spcPct val="100000"/>
                        </a:lnSpc>
                        <a:spcBef>
                          <a:spcPts val="0"/>
                        </a:spcBef>
                        <a:spcAft>
                          <a:spcPts val="0"/>
                        </a:spcAft>
                      </a:pPr>
                      <a:r>
                        <a:rPr lang="en-US" sz="1600" dirty="0">
                          <a:solidFill>
                            <a:srgbClr val="000000"/>
                          </a:solidFill>
                          <a:effectLst/>
                          <a:latin typeface="Perpetua"/>
                          <a:ea typeface="Times New Roman"/>
                          <a:cs typeface="Times New Roman"/>
                        </a:rPr>
                        <a:t>Jacques </a:t>
                      </a:r>
                      <a:r>
                        <a:rPr lang="en-US" sz="1600" dirty="0" err="1">
                          <a:solidFill>
                            <a:srgbClr val="000000"/>
                          </a:solidFill>
                          <a:effectLst/>
                          <a:latin typeface="Perpetua"/>
                          <a:ea typeface="Times New Roman"/>
                          <a:cs typeface="Times New Roman"/>
                        </a:rPr>
                        <a:t>Lemelin</a:t>
                      </a:r>
                      <a:endParaRPr lang="en-US" sz="1600" dirty="0">
                        <a:effectLst/>
                        <a:latin typeface="Calibri"/>
                        <a:ea typeface="Calibri"/>
                        <a:cs typeface="Times New Roman"/>
                      </a:endParaRPr>
                    </a:p>
                  </a:txBody>
                  <a:tcPr marL="49452" marR="49452" marT="0" marB="0">
                    <a:lnL>
                      <a:noFill/>
                    </a:lnL>
                    <a:lnR>
                      <a:noFill/>
                    </a:lnR>
                    <a:lnT>
                      <a:noFill/>
                    </a:lnT>
                    <a:lnB>
                      <a:noFill/>
                    </a:lnB>
                  </a:tcPr>
                </a:tc>
                <a:tc>
                  <a:txBody>
                    <a:bodyPr/>
                    <a:lstStyle/>
                    <a:p>
                      <a:pPr marL="0" marR="0" algn="l">
                        <a:lnSpc>
                          <a:spcPct val="100000"/>
                        </a:lnSpc>
                        <a:spcBef>
                          <a:spcPts val="0"/>
                        </a:spcBef>
                        <a:spcAft>
                          <a:spcPts val="0"/>
                        </a:spcAft>
                      </a:pPr>
                      <a:r>
                        <a:rPr lang="en-US" sz="1600" dirty="0">
                          <a:solidFill>
                            <a:srgbClr val="000000"/>
                          </a:solidFill>
                          <a:effectLst/>
                          <a:latin typeface="Perpetua"/>
                          <a:ea typeface="Times New Roman"/>
                          <a:cs typeface="Times New Roman"/>
                        </a:rPr>
                        <a:t>Primary Care Network Lead</a:t>
                      </a:r>
                      <a:endParaRPr lang="en-US" sz="1600" dirty="0">
                        <a:effectLst/>
                        <a:latin typeface="Calibri"/>
                        <a:ea typeface="Calibri"/>
                        <a:cs typeface="Times New Roman"/>
                      </a:endParaRPr>
                    </a:p>
                  </a:txBody>
                  <a:tcPr marL="49452" marR="49452" marT="0" marB="0">
                    <a:lnL>
                      <a:noFill/>
                    </a:lnL>
                    <a:lnR>
                      <a:noFill/>
                    </a:lnR>
                    <a:lnT>
                      <a:noFill/>
                    </a:lnT>
                    <a:lnB>
                      <a:noFill/>
                    </a:lnB>
                  </a:tcPr>
                </a:tc>
                <a:extLst>
                  <a:ext uri="{0D108BD9-81ED-4DB2-BD59-A6C34878D82A}">
                    <a16:rowId xmlns:a16="http://schemas.microsoft.com/office/drawing/2014/main" val="10001"/>
                  </a:ext>
                </a:extLst>
              </a:tr>
              <a:tr h="220244">
                <a:tc>
                  <a:txBody>
                    <a:bodyPr/>
                    <a:lstStyle/>
                    <a:p>
                      <a:pPr marL="0" marR="0" algn="l">
                        <a:lnSpc>
                          <a:spcPct val="100000"/>
                        </a:lnSpc>
                        <a:spcBef>
                          <a:spcPts val="0"/>
                        </a:spcBef>
                        <a:spcAft>
                          <a:spcPts val="0"/>
                        </a:spcAft>
                      </a:pPr>
                      <a:r>
                        <a:rPr lang="en-US" sz="1600" dirty="0">
                          <a:solidFill>
                            <a:srgbClr val="000000"/>
                          </a:solidFill>
                          <a:effectLst/>
                          <a:latin typeface="Perpetua"/>
                          <a:ea typeface="Times New Roman"/>
                          <a:cs typeface="Times New Roman"/>
                        </a:rPr>
                        <a:t>Karen </a:t>
                      </a:r>
                      <a:r>
                        <a:rPr lang="en-US" sz="1600" dirty="0" err="1">
                          <a:solidFill>
                            <a:srgbClr val="000000"/>
                          </a:solidFill>
                          <a:effectLst/>
                          <a:latin typeface="Perpetua"/>
                          <a:ea typeface="Times New Roman"/>
                          <a:cs typeface="Times New Roman"/>
                        </a:rPr>
                        <a:t>Patzer</a:t>
                      </a:r>
                      <a:endParaRPr lang="en-US" sz="1600" dirty="0">
                        <a:effectLst/>
                        <a:latin typeface="Calibri"/>
                        <a:ea typeface="Calibri"/>
                        <a:cs typeface="Times New Roman"/>
                      </a:endParaRPr>
                    </a:p>
                  </a:txBody>
                  <a:tcPr marL="49452" marR="49452" marT="0" marB="0">
                    <a:lnL>
                      <a:noFill/>
                    </a:lnL>
                    <a:lnR>
                      <a:noFill/>
                    </a:lnR>
                    <a:lnT>
                      <a:noFill/>
                    </a:lnT>
                    <a:lnB>
                      <a:noFill/>
                    </a:lnB>
                  </a:tcPr>
                </a:tc>
                <a:tc>
                  <a:txBody>
                    <a:bodyPr/>
                    <a:lstStyle/>
                    <a:p>
                      <a:pPr marL="0" marR="0" algn="l">
                        <a:lnSpc>
                          <a:spcPct val="100000"/>
                        </a:lnSpc>
                        <a:spcBef>
                          <a:spcPts val="0"/>
                        </a:spcBef>
                        <a:spcAft>
                          <a:spcPts val="0"/>
                        </a:spcAft>
                      </a:pPr>
                      <a:r>
                        <a:rPr lang="en-US" sz="1600" dirty="0">
                          <a:solidFill>
                            <a:srgbClr val="000000"/>
                          </a:solidFill>
                          <a:effectLst/>
                          <a:latin typeface="Perpetua"/>
                          <a:ea typeface="Times New Roman"/>
                          <a:cs typeface="Times New Roman"/>
                        </a:rPr>
                        <a:t>Senior Integration Specialist</a:t>
                      </a:r>
                      <a:endParaRPr lang="en-US" sz="1600" dirty="0">
                        <a:effectLst/>
                        <a:latin typeface="Calibri"/>
                        <a:ea typeface="Calibri"/>
                        <a:cs typeface="Times New Roman"/>
                      </a:endParaRPr>
                    </a:p>
                  </a:txBody>
                  <a:tcPr marL="49452" marR="49452" marT="0" marB="0">
                    <a:lnL>
                      <a:noFill/>
                    </a:lnL>
                    <a:lnR>
                      <a:noFill/>
                    </a:lnR>
                    <a:lnT>
                      <a:noFill/>
                    </a:lnT>
                    <a:lnB>
                      <a:noFill/>
                    </a:lnB>
                  </a:tcPr>
                </a:tc>
                <a:extLst>
                  <a:ext uri="{0D108BD9-81ED-4DB2-BD59-A6C34878D82A}">
                    <a16:rowId xmlns:a16="http://schemas.microsoft.com/office/drawing/2014/main" val="10002"/>
                  </a:ext>
                </a:extLst>
              </a:tr>
              <a:tr h="220244">
                <a:tc>
                  <a:txBody>
                    <a:bodyPr/>
                    <a:lstStyle/>
                    <a:p>
                      <a:pPr marL="0" marR="0" algn="l">
                        <a:lnSpc>
                          <a:spcPct val="100000"/>
                        </a:lnSpc>
                        <a:spcBef>
                          <a:spcPts val="0"/>
                        </a:spcBef>
                        <a:spcAft>
                          <a:spcPts val="0"/>
                        </a:spcAft>
                      </a:pPr>
                      <a:r>
                        <a:rPr lang="en-US" sz="1600" dirty="0">
                          <a:solidFill>
                            <a:srgbClr val="000000"/>
                          </a:solidFill>
                          <a:effectLst/>
                          <a:latin typeface="Perpetua"/>
                          <a:ea typeface="Times New Roman"/>
                          <a:cs typeface="Times New Roman"/>
                        </a:rPr>
                        <a:t>Renee Lebovitz</a:t>
                      </a:r>
                      <a:endParaRPr lang="en-US" sz="1600" dirty="0">
                        <a:effectLst/>
                        <a:latin typeface="Calibri"/>
                        <a:ea typeface="Calibri"/>
                        <a:cs typeface="Times New Roman"/>
                      </a:endParaRPr>
                    </a:p>
                  </a:txBody>
                  <a:tcPr marL="49452" marR="49452" marT="0" marB="0">
                    <a:lnL>
                      <a:noFill/>
                    </a:lnL>
                    <a:lnR>
                      <a:noFill/>
                    </a:lnR>
                    <a:lnT>
                      <a:noFill/>
                    </a:lnT>
                    <a:lnB>
                      <a:noFill/>
                    </a:lnB>
                  </a:tcPr>
                </a:tc>
                <a:tc>
                  <a:txBody>
                    <a:bodyPr/>
                    <a:lstStyle/>
                    <a:p>
                      <a:pPr marL="0" marR="0" algn="l">
                        <a:lnSpc>
                          <a:spcPct val="100000"/>
                        </a:lnSpc>
                        <a:spcBef>
                          <a:spcPts val="0"/>
                        </a:spcBef>
                        <a:spcAft>
                          <a:spcPts val="0"/>
                        </a:spcAft>
                      </a:pPr>
                      <a:r>
                        <a:rPr lang="en-US" sz="1600" dirty="0">
                          <a:solidFill>
                            <a:srgbClr val="000000"/>
                          </a:solidFill>
                          <a:effectLst/>
                          <a:latin typeface="Perpetua"/>
                          <a:ea typeface="Times New Roman"/>
                          <a:cs typeface="Times New Roman"/>
                        </a:rPr>
                        <a:t>Integration Specialist</a:t>
                      </a:r>
                      <a:endParaRPr lang="en-US" sz="1600" dirty="0">
                        <a:effectLst/>
                        <a:latin typeface="Calibri"/>
                        <a:ea typeface="Calibri"/>
                        <a:cs typeface="Times New Roman"/>
                      </a:endParaRPr>
                    </a:p>
                  </a:txBody>
                  <a:tcPr marL="49452" marR="49452" marT="0" marB="0">
                    <a:lnL>
                      <a:noFill/>
                    </a:lnL>
                    <a:lnR>
                      <a:noFill/>
                    </a:lnR>
                    <a:lnT>
                      <a:noFill/>
                    </a:lnT>
                    <a:lnB>
                      <a:noFill/>
                    </a:lnB>
                  </a:tcPr>
                </a:tc>
                <a:extLst>
                  <a:ext uri="{0D108BD9-81ED-4DB2-BD59-A6C34878D82A}">
                    <a16:rowId xmlns:a16="http://schemas.microsoft.com/office/drawing/2014/main" val="10003"/>
                  </a:ext>
                </a:extLst>
              </a:tr>
              <a:tr h="220244">
                <a:tc gridSpan="2">
                  <a:txBody>
                    <a:bodyPr/>
                    <a:lstStyle/>
                    <a:p>
                      <a:pPr marL="0" marR="0" algn="l">
                        <a:lnSpc>
                          <a:spcPct val="100000"/>
                        </a:lnSpc>
                        <a:spcBef>
                          <a:spcPts val="0"/>
                        </a:spcBef>
                        <a:spcAft>
                          <a:spcPts val="0"/>
                        </a:spcAft>
                      </a:pPr>
                      <a:r>
                        <a:rPr lang="en-US" sz="1600" b="1" dirty="0">
                          <a:solidFill>
                            <a:srgbClr val="000000"/>
                          </a:solidFill>
                          <a:effectLst/>
                          <a:latin typeface="Perpetua"/>
                          <a:ea typeface="Times New Roman"/>
                          <a:cs typeface="Times New Roman"/>
                        </a:rPr>
                        <a:t>Service Providers</a:t>
                      </a:r>
                      <a:r>
                        <a:rPr lang="en-US" sz="1600" b="1" baseline="0" dirty="0">
                          <a:solidFill>
                            <a:srgbClr val="000000"/>
                          </a:solidFill>
                          <a:effectLst/>
                          <a:latin typeface="Perpetua"/>
                          <a:ea typeface="Times New Roman"/>
                          <a:cs typeface="Times New Roman"/>
                        </a:rPr>
                        <a:t> – C</a:t>
                      </a:r>
                      <a:r>
                        <a:rPr lang="en-US" sz="1600" b="1" dirty="0">
                          <a:solidFill>
                            <a:srgbClr val="000000"/>
                          </a:solidFill>
                          <a:effectLst/>
                          <a:latin typeface="Perpetua"/>
                          <a:ea typeface="Times New Roman"/>
                          <a:cs typeface="Times New Roman"/>
                        </a:rPr>
                        <a:t>ommunity Health </a:t>
                      </a:r>
                      <a:r>
                        <a:rPr lang="en-US" sz="1600" b="1" dirty="0" err="1">
                          <a:solidFill>
                            <a:srgbClr val="000000"/>
                          </a:solidFill>
                          <a:effectLst/>
                          <a:latin typeface="Perpetua"/>
                          <a:ea typeface="Times New Roman"/>
                          <a:cs typeface="Times New Roman"/>
                        </a:rPr>
                        <a:t>Centres</a:t>
                      </a:r>
                      <a:r>
                        <a:rPr lang="en-US" sz="1600" b="1" dirty="0">
                          <a:solidFill>
                            <a:srgbClr val="000000"/>
                          </a:solidFill>
                          <a:effectLst/>
                          <a:latin typeface="Perpetua"/>
                          <a:ea typeface="Times New Roman"/>
                          <a:cs typeface="Times New Roman"/>
                        </a:rPr>
                        <a:t> </a:t>
                      </a:r>
                      <a:endParaRPr lang="en-US" sz="1600" dirty="0">
                        <a:effectLst/>
                        <a:latin typeface="Calibri"/>
                        <a:ea typeface="Calibri"/>
                        <a:cs typeface="Times New Roman"/>
                      </a:endParaRPr>
                    </a:p>
                  </a:txBody>
                  <a:tcPr marL="49452" marR="49452" marT="0" marB="0">
                    <a:lnL>
                      <a:noFill/>
                    </a:lnL>
                    <a:lnR>
                      <a:noFill/>
                    </a:lnR>
                    <a:lnT>
                      <a:noFill/>
                    </a:lnT>
                    <a:lnB>
                      <a:noFill/>
                    </a:lnB>
                    <a:solidFill>
                      <a:srgbClr val="BFBFBF"/>
                    </a:solidFill>
                  </a:tcPr>
                </a:tc>
                <a:tc hMerge="1">
                  <a:txBody>
                    <a:bodyPr/>
                    <a:lstStyle/>
                    <a:p>
                      <a:endParaRPr lang="en-US"/>
                    </a:p>
                  </a:txBody>
                  <a:tcPr/>
                </a:tc>
                <a:extLst>
                  <a:ext uri="{0D108BD9-81ED-4DB2-BD59-A6C34878D82A}">
                    <a16:rowId xmlns:a16="http://schemas.microsoft.com/office/drawing/2014/main" val="10007"/>
                  </a:ext>
                </a:extLst>
              </a:tr>
              <a:tr h="220244">
                <a:tc>
                  <a:txBody>
                    <a:bodyPr/>
                    <a:lstStyle/>
                    <a:p>
                      <a:pPr marL="0" marR="0" algn="l">
                        <a:lnSpc>
                          <a:spcPct val="100000"/>
                        </a:lnSpc>
                        <a:spcBef>
                          <a:spcPts val="0"/>
                        </a:spcBef>
                        <a:spcAft>
                          <a:spcPts val="0"/>
                        </a:spcAft>
                      </a:pPr>
                      <a:r>
                        <a:rPr lang="en-US" sz="1600" dirty="0">
                          <a:solidFill>
                            <a:srgbClr val="000000"/>
                          </a:solidFill>
                          <a:effectLst/>
                          <a:latin typeface="Perpetua"/>
                          <a:ea typeface="Times New Roman"/>
                          <a:cs typeface="Times New Roman"/>
                        </a:rPr>
                        <a:t>Laura Muldoon</a:t>
                      </a:r>
                      <a:endParaRPr lang="en-US" sz="1600" dirty="0">
                        <a:effectLst/>
                        <a:latin typeface="Calibri"/>
                        <a:ea typeface="Calibri"/>
                        <a:cs typeface="Times New Roman"/>
                      </a:endParaRPr>
                    </a:p>
                  </a:txBody>
                  <a:tcPr marL="49452" marR="49452" marT="0" marB="0">
                    <a:lnL>
                      <a:noFill/>
                    </a:lnL>
                    <a:lnR>
                      <a:noFill/>
                    </a:lnR>
                    <a:lnT>
                      <a:noFill/>
                    </a:lnT>
                    <a:lnB>
                      <a:noFill/>
                    </a:lnB>
                  </a:tcPr>
                </a:tc>
                <a:tc>
                  <a:txBody>
                    <a:bodyPr/>
                    <a:lstStyle/>
                    <a:p>
                      <a:pPr marL="0" marR="0" algn="l">
                        <a:lnSpc>
                          <a:spcPct val="100000"/>
                        </a:lnSpc>
                        <a:spcBef>
                          <a:spcPts val="0"/>
                        </a:spcBef>
                        <a:spcAft>
                          <a:spcPts val="0"/>
                        </a:spcAft>
                      </a:pPr>
                      <a:r>
                        <a:rPr lang="en-US" sz="1600" dirty="0">
                          <a:solidFill>
                            <a:srgbClr val="000000"/>
                          </a:solidFill>
                          <a:effectLst/>
                          <a:latin typeface="Perpetua"/>
                          <a:ea typeface="Times New Roman"/>
                          <a:cs typeface="Times New Roman"/>
                        </a:rPr>
                        <a:t>General Practitioner</a:t>
                      </a:r>
                      <a:endParaRPr lang="en-US" sz="1600" dirty="0">
                        <a:effectLst/>
                        <a:latin typeface="Calibri"/>
                        <a:ea typeface="Calibri"/>
                        <a:cs typeface="Times New Roman"/>
                      </a:endParaRPr>
                    </a:p>
                  </a:txBody>
                  <a:tcPr marL="49452" marR="49452" marT="0" marB="0">
                    <a:lnL>
                      <a:noFill/>
                    </a:lnL>
                    <a:lnR>
                      <a:noFill/>
                    </a:lnR>
                    <a:lnT>
                      <a:noFill/>
                    </a:lnT>
                    <a:lnB>
                      <a:noFill/>
                    </a:lnB>
                  </a:tcPr>
                </a:tc>
                <a:extLst>
                  <a:ext uri="{0D108BD9-81ED-4DB2-BD59-A6C34878D82A}">
                    <a16:rowId xmlns:a16="http://schemas.microsoft.com/office/drawing/2014/main" val="10008"/>
                  </a:ext>
                </a:extLst>
              </a:tr>
              <a:tr h="220244">
                <a:tc>
                  <a:txBody>
                    <a:bodyPr/>
                    <a:lstStyle/>
                    <a:p>
                      <a:pPr marL="0" marR="0" algn="l">
                        <a:lnSpc>
                          <a:spcPct val="100000"/>
                        </a:lnSpc>
                        <a:spcBef>
                          <a:spcPts val="0"/>
                        </a:spcBef>
                        <a:spcAft>
                          <a:spcPts val="0"/>
                        </a:spcAft>
                      </a:pPr>
                      <a:r>
                        <a:rPr lang="en-US" sz="1600" dirty="0">
                          <a:solidFill>
                            <a:srgbClr val="000000"/>
                          </a:solidFill>
                          <a:effectLst/>
                          <a:latin typeface="Perpetua"/>
                          <a:ea typeface="Times New Roman"/>
                          <a:cs typeface="Times New Roman"/>
                        </a:rPr>
                        <a:t>Jennifer Simpson</a:t>
                      </a:r>
                      <a:endParaRPr lang="en-US" sz="1600" dirty="0">
                        <a:effectLst/>
                        <a:latin typeface="Calibri"/>
                        <a:ea typeface="Calibri"/>
                        <a:cs typeface="Times New Roman"/>
                      </a:endParaRPr>
                    </a:p>
                  </a:txBody>
                  <a:tcPr marL="49452" marR="49452" marT="0" marB="0">
                    <a:lnL>
                      <a:noFill/>
                    </a:lnL>
                    <a:lnR>
                      <a:noFill/>
                    </a:lnR>
                    <a:lnT>
                      <a:noFill/>
                    </a:lnT>
                    <a:lnB>
                      <a:noFill/>
                    </a:lnB>
                  </a:tcPr>
                </a:tc>
                <a:tc>
                  <a:txBody>
                    <a:bodyPr/>
                    <a:lstStyle/>
                    <a:p>
                      <a:pPr marL="0" marR="0" algn="l">
                        <a:lnSpc>
                          <a:spcPct val="100000"/>
                        </a:lnSpc>
                        <a:spcBef>
                          <a:spcPts val="0"/>
                        </a:spcBef>
                        <a:spcAft>
                          <a:spcPts val="0"/>
                        </a:spcAft>
                      </a:pPr>
                      <a:r>
                        <a:rPr lang="en-US" sz="1600" dirty="0">
                          <a:solidFill>
                            <a:srgbClr val="000000"/>
                          </a:solidFill>
                          <a:effectLst/>
                          <a:latin typeface="Perpetua"/>
                          <a:ea typeface="Times New Roman"/>
                          <a:cs typeface="Times New Roman"/>
                        </a:rPr>
                        <a:t>Health Planner</a:t>
                      </a:r>
                      <a:endParaRPr lang="en-US" sz="1600" dirty="0">
                        <a:effectLst/>
                        <a:latin typeface="Calibri"/>
                        <a:ea typeface="Calibri"/>
                        <a:cs typeface="Times New Roman"/>
                      </a:endParaRPr>
                    </a:p>
                  </a:txBody>
                  <a:tcPr marL="49452" marR="49452" marT="0" marB="0">
                    <a:lnL>
                      <a:noFill/>
                    </a:lnL>
                    <a:lnR>
                      <a:noFill/>
                    </a:lnR>
                    <a:lnT>
                      <a:noFill/>
                    </a:lnT>
                    <a:lnB>
                      <a:noFill/>
                    </a:lnB>
                  </a:tcPr>
                </a:tc>
                <a:extLst>
                  <a:ext uri="{0D108BD9-81ED-4DB2-BD59-A6C34878D82A}">
                    <a16:rowId xmlns:a16="http://schemas.microsoft.com/office/drawing/2014/main" val="1642017503"/>
                  </a:ext>
                </a:extLst>
              </a:tr>
              <a:tr h="220244">
                <a:tc>
                  <a:txBody>
                    <a:bodyPr/>
                    <a:lstStyle/>
                    <a:p>
                      <a:pPr marL="0" marR="0" algn="l">
                        <a:lnSpc>
                          <a:spcPct val="100000"/>
                        </a:lnSpc>
                        <a:spcBef>
                          <a:spcPts val="0"/>
                        </a:spcBef>
                        <a:spcAft>
                          <a:spcPts val="0"/>
                        </a:spcAft>
                      </a:pPr>
                      <a:r>
                        <a:rPr lang="en-US" sz="1600" dirty="0">
                          <a:solidFill>
                            <a:srgbClr val="000000"/>
                          </a:solidFill>
                          <a:effectLst/>
                          <a:latin typeface="Perpetua"/>
                          <a:ea typeface="Times New Roman"/>
                          <a:cs typeface="Times New Roman"/>
                        </a:rPr>
                        <a:t>Ana Mercedes-Guerra</a:t>
                      </a:r>
                      <a:endParaRPr lang="en-US" sz="1600" dirty="0">
                        <a:effectLst/>
                        <a:latin typeface="Calibri"/>
                        <a:ea typeface="Calibri"/>
                        <a:cs typeface="Times New Roman"/>
                      </a:endParaRPr>
                    </a:p>
                  </a:txBody>
                  <a:tcPr marL="49452" marR="49452" marT="0" marB="0">
                    <a:lnL>
                      <a:noFill/>
                    </a:lnL>
                    <a:lnR>
                      <a:noFill/>
                    </a:lnR>
                    <a:lnT>
                      <a:noFill/>
                    </a:lnT>
                    <a:lnB>
                      <a:noFill/>
                    </a:lnB>
                  </a:tcPr>
                </a:tc>
                <a:tc>
                  <a:txBody>
                    <a:bodyPr/>
                    <a:lstStyle/>
                    <a:p>
                      <a:pPr marL="0" marR="0" algn="l">
                        <a:lnSpc>
                          <a:spcPct val="100000"/>
                        </a:lnSpc>
                        <a:spcBef>
                          <a:spcPts val="0"/>
                        </a:spcBef>
                        <a:spcAft>
                          <a:spcPts val="0"/>
                        </a:spcAft>
                      </a:pPr>
                      <a:r>
                        <a:rPr lang="en-US" sz="1600" dirty="0">
                          <a:solidFill>
                            <a:srgbClr val="000000"/>
                          </a:solidFill>
                          <a:effectLst/>
                          <a:latin typeface="Perpetua"/>
                          <a:ea typeface="Times New Roman"/>
                          <a:cs typeface="Times New Roman"/>
                        </a:rPr>
                        <a:t>Social Worker</a:t>
                      </a:r>
                      <a:endParaRPr lang="en-US" sz="1600" dirty="0">
                        <a:effectLst/>
                        <a:latin typeface="Calibri"/>
                        <a:ea typeface="Calibri"/>
                        <a:cs typeface="Times New Roman"/>
                      </a:endParaRPr>
                    </a:p>
                  </a:txBody>
                  <a:tcPr marL="49452" marR="49452" marT="0" marB="0">
                    <a:lnL>
                      <a:noFill/>
                    </a:lnL>
                    <a:lnR>
                      <a:noFill/>
                    </a:lnR>
                    <a:lnT>
                      <a:noFill/>
                    </a:lnT>
                    <a:lnB>
                      <a:noFill/>
                    </a:lnB>
                  </a:tcPr>
                </a:tc>
                <a:extLst>
                  <a:ext uri="{0D108BD9-81ED-4DB2-BD59-A6C34878D82A}">
                    <a16:rowId xmlns:a16="http://schemas.microsoft.com/office/drawing/2014/main" val="10009"/>
                  </a:ext>
                </a:extLst>
              </a:tr>
              <a:tr h="22024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000000"/>
                          </a:solidFill>
                          <a:effectLst/>
                          <a:latin typeface="Perpetua"/>
                          <a:ea typeface="Times New Roman"/>
                          <a:cs typeface="Times New Roman"/>
                        </a:rPr>
                        <a:t>Service Providers</a:t>
                      </a:r>
                      <a:r>
                        <a:rPr lang="en-US" sz="1600" b="1" baseline="0" dirty="0">
                          <a:solidFill>
                            <a:srgbClr val="000000"/>
                          </a:solidFill>
                          <a:effectLst/>
                          <a:latin typeface="Perpetua"/>
                          <a:ea typeface="Times New Roman"/>
                          <a:cs typeface="Times New Roman"/>
                        </a:rPr>
                        <a:t> – C</a:t>
                      </a:r>
                      <a:r>
                        <a:rPr lang="en-US" sz="1600" b="1" dirty="0">
                          <a:solidFill>
                            <a:srgbClr val="000000"/>
                          </a:solidFill>
                          <a:effectLst/>
                          <a:latin typeface="Perpetua"/>
                          <a:ea typeface="Times New Roman"/>
                          <a:cs typeface="Times New Roman"/>
                        </a:rPr>
                        <a:t>ommunity Organizations</a:t>
                      </a:r>
                      <a:endParaRPr lang="en-US" sz="1600" dirty="0">
                        <a:effectLst/>
                        <a:latin typeface="Calibri"/>
                        <a:ea typeface="Calibri"/>
                        <a:cs typeface="Times New Roman"/>
                      </a:endParaRPr>
                    </a:p>
                  </a:txBody>
                  <a:tcPr marL="49452" marR="49452" marT="0" marB="0">
                    <a:lnL>
                      <a:noFill/>
                    </a:lnL>
                    <a:lnR>
                      <a:noFill/>
                    </a:lnR>
                    <a:lnT>
                      <a:noFill/>
                    </a:lnT>
                    <a:lnB>
                      <a:noFill/>
                    </a:lnB>
                    <a:solidFill>
                      <a:srgbClr val="BFBFBF"/>
                    </a:solidFill>
                  </a:tcPr>
                </a:tc>
                <a:tc hMerge="1">
                  <a:txBody>
                    <a:bodyPr/>
                    <a:lstStyle/>
                    <a:p>
                      <a:endParaRPr lang="en-US"/>
                    </a:p>
                  </a:txBody>
                  <a:tcPr/>
                </a:tc>
                <a:extLst>
                  <a:ext uri="{0D108BD9-81ED-4DB2-BD59-A6C34878D82A}">
                    <a16:rowId xmlns:a16="http://schemas.microsoft.com/office/drawing/2014/main" val="10015"/>
                  </a:ext>
                </a:extLst>
              </a:tr>
              <a:tr h="280567">
                <a:tc>
                  <a:txBody>
                    <a:bodyPr/>
                    <a:lstStyle/>
                    <a:p>
                      <a:pPr marL="0" marR="0" algn="l">
                        <a:lnSpc>
                          <a:spcPct val="100000"/>
                        </a:lnSpc>
                        <a:spcBef>
                          <a:spcPts val="0"/>
                        </a:spcBef>
                        <a:spcAft>
                          <a:spcPts val="0"/>
                        </a:spcAft>
                      </a:pPr>
                      <a:r>
                        <a:rPr lang="en-US" sz="1600" dirty="0">
                          <a:solidFill>
                            <a:srgbClr val="000000"/>
                          </a:solidFill>
                          <a:effectLst/>
                          <a:latin typeface="Perpetua"/>
                          <a:ea typeface="Times New Roman"/>
                          <a:cs typeface="Times New Roman"/>
                        </a:rPr>
                        <a:t>Michel Fournier</a:t>
                      </a:r>
                      <a:endParaRPr lang="en-US" sz="1600" dirty="0">
                        <a:effectLst/>
                        <a:latin typeface="Calibri"/>
                        <a:ea typeface="Calibri"/>
                        <a:cs typeface="Times New Roman"/>
                      </a:endParaRPr>
                    </a:p>
                  </a:txBody>
                  <a:tcPr marL="49452" marR="49452" marT="0" marB="0">
                    <a:lnL>
                      <a:noFill/>
                    </a:lnL>
                    <a:lnR>
                      <a:noFill/>
                    </a:lnR>
                    <a:lnT>
                      <a:noFill/>
                    </a:lnT>
                    <a:lnB>
                      <a:noFill/>
                    </a:lnB>
                  </a:tcPr>
                </a:tc>
                <a:tc>
                  <a:txBody>
                    <a:bodyPr/>
                    <a:lstStyle/>
                    <a:p>
                      <a:pPr marL="0" marR="0" algn="l">
                        <a:lnSpc>
                          <a:spcPct val="100000"/>
                        </a:lnSpc>
                        <a:spcBef>
                          <a:spcPts val="0"/>
                        </a:spcBef>
                        <a:spcAft>
                          <a:spcPts val="0"/>
                        </a:spcAft>
                      </a:pPr>
                      <a:r>
                        <a:rPr lang="en-US" sz="1600" dirty="0">
                          <a:solidFill>
                            <a:srgbClr val="000000"/>
                          </a:solidFill>
                          <a:effectLst/>
                          <a:latin typeface="Perpetua"/>
                          <a:ea typeface="Times New Roman"/>
                          <a:cs typeface="Times New Roman"/>
                        </a:rPr>
                        <a:t>211 services - Data Manager</a:t>
                      </a:r>
                      <a:endParaRPr lang="en-US" sz="1600" dirty="0">
                        <a:effectLst/>
                        <a:latin typeface="Calibri"/>
                        <a:ea typeface="Calibri"/>
                        <a:cs typeface="Times New Roman"/>
                      </a:endParaRPr>
                    </a:p>
                  </a:txBody>
                  <a:tcPr marL="49452" marR="49452" marT="0" marB="0">
                    <a:lnL>
                      <a:noFill/>
                    </a:lnL>
                    <a:lnR>
                      <a:noFill/>
                    </a:lnR>
                    <a:lnT>
                      <a:noFill/>
                    </a:lnT>
                    <a:lnB>
                      <a:noFill/>
                    </a:lnB>
                  </a:tcPr>
                </a:tc>
                <a:extLst>
                  <a:ext uri="{0D108BD9-81ED-4DB2-BD59-A6C34878D82A}">
                    <a16:rowId xmlns:a16="http://schemas.microsoft.com/office/drawing/2014/main" val="10016"/>
                  </a:ext>
                </a:extLst>
              </a:tr>
              <a:tr h="234303">
                <a:tc>
                  <a:txBody>
                    <a:bodyPr/>
                    <a:lstStyle/>
                    <a:p>
                      <a:pPr marL="0" marR="0" algn="l">
                        <a:lnSpc>
                          <a:spcPct val="100000"/>
                        </a:lnSpc>
                        <a:spcBef>
                          <a:spcPts val="0"/>
                        </a:spcBef>
                        <a:spcAft>
                          <a:spcPts val="0"/>
                        </a:spcAft>
                      </a:pPr>
                      <a:r>
                        <a:rPr lang="en-US" sz="1600" dirty="0">
                          <a:solidFill>
                            <a:srgbClr val="000000"/>
                          </a:solidFill>
                          <a:effectLst/>
                          <a:latin typeface="Perpetua"/>
                          <a:ea typeface="Times New Roman"/>
                          <a:cs typeface="Times New Roman"/>
                        </a:rPr>
                        <a:t>Jeanne </a:t>
                      </a:r>
                      <a:r>
                        <a:rPr lang="en-US" sz="1600" dirty="0" err="1">
                          <a:solidFill>
                            <a:srgbClr val="000000"/>
                          </a:solidFill>
                          <a:effectLst/>
                          <a:latin typeface="Perpetua"/>
                          <a:ea typeface="Times New Roman"/>
                          <a:cs typeface="Times New Roman"/>
                        </a:rPr>
                        <a:t>Bonnell</a:t>
                      </a:r>
                      <a:endParaRPr lang="en-US" sz="1600" dirty="0">
                        <a:effectLst/>
                        <a:latin typeface="Calibri"/>
                        <a:ea typeface="Calibri"/>
                        <a:cs typeface="Times New Roman"/>
                      </a:endParaRPr>
                    </a:p>
                  </a:txBody>
                  <a:tcPr marL="49452" marR="49452" marT="0" marB="0">
                    <a:lnL>
                      <a:noFill/>
                    </a:lnL>
                    <a:lnR>
                      <a:noFill/>
                    </a:lnR>
                    <a:lnT>
                      <a:noFill/>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effectLst/>
                          <a:latin typeface="Perpetua"/>
                          <a:ea typeface="Times New Roman"/>
                          <a:cs typeface="Times New Roman"/>
                        </a:rPr>
                        <a:t>Home Care - Care Coordinator</a:t>
                      </a:r>
                      <a:endParaRPr lang="en-US" sz="1600" dirty="0">
                        <a:effectLst/>
                        <a:latin typeface="Calibri"/>
                        <a:ea typeface="Calibri"/>
                        <a:cs typeface="Times New Roman"/>
                      </a:endParaRPr>
                    </a:p>
                  </a:txBody>
                  <a:tcPr marL="49452" marR="49452" marT="0" marB="0">
                    <a:lnL>
                      <a:noFill/>
                    </a:lnL>
                    <a:lnR>
                      <a:noFill/>
                    </a:lnR>
                    <a:lnT>
                      <a:noFill/>
                    </a:lnT>
                    <a:lnB>
                      <a:noFill/>
                    </a:lnB>
                  </a:tcPr>
                </a:tc>
                <a:extLst>
                  <a:ext uri="{0D108BD9-81ED-4DB2-BD59-A6C34878D82A}">
                    <a16:rowId xmlns:a16="http://schemas.microsoft.com/office/drawing/2014/main" val="10017"/>
                  </a:ext>
                </a:extLst>
              </a:tr>
              <a:tr h="252296">
                <a:tc>
                  <a:txBody>
                    <a:bodyPr/>
                    <a:lstStyle/>
                    <a:p>
                      <a:pPr marL="0" marR="0" algn="l">
                        <a:lnSpc>
                          <a:spcPct val="100000"/>
                        </a:lnSpc>
                        <a:spcBef>
                          <a:spcPts val="0"/>
                        </a:spcBef>
                        <a:spcAft>
                          <a:spcPts val="0"/>
                        </a:spcAft>
                      </a:pPr>
                      <a:r>
                        <a:rPr lang="en-US" sz="1600" dirty="0">
                          <a:solidFill>
                            <a:srgbClr val="000000"/>
                          </a:solidFill>
                          <a:effectLst/>
                          <a:latin typeface="Perpetua"/>
                          <a:ea typeface="Times New Roman"/>
                          <a:cs typeface="Times New Roman"/>
                        </a:rPr>
                        <a:t>Anne Desjardin</a:t>
                      </a:r>
                      <a:endParaRPr lang="en-US" sz="1600" dirty="0">
                        <a:effectLst/>
                        <a:latin typeface="Calibri"/>
                        <a:ea typeface="Calibri"/>
                        <a:cs typeface="Times New Roman"/>
                      </a:endParaRPr>
                    </a:p>
                  </a:txBody>
                  <a:tcPr marL="49452" marR="49452" marT="0" marB="0">
                    <a:lnL>
                      <a:noFill/>
                    </a:lnL>
                    <a:lnR>
                      <a:noFill/>
                    </a:lnR>
                    <a:lnT>
                      <a:noFill/>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effectLst/>
                          <a:latin typeface="Perpetua"/>
                          <a:ea typeface="Times New Roman"/>
                          <a:cs typeface="Times New Roman"/>
                        </a:rPr>
                        <a:t>Home Care - Care Coordinator</a:t>
                      </a:r>
                      <a:endParaRPr lang="en-US" sz="1600" dirty="0">
                        <a:effectLst/>
                        <a:latin typeface="Calibri"/>
                        <a:ea typeface="Calibri"/>
                        <a:cs typeface="Times New Roman"/>
                      </a:endParaRPr>
                    </a:p>
                  </a:txBody>
                  <a:tcPr marL="49452" marR="49452" marT="0" marB="0">
                    <a:lnL>
                      <a:noFill/>
                    </a:lnL>
                    <a:lnR>
                      <a:noFill/>
                    </a:lnR>
                    <a:lnT>
                      <a:noFill/>
                    </a:lnT>
                    <a:lnB>
                      <a:noFill/>
                    </a:lnB>
                  </a:tcPr>
                </a:tc>
                <a:extLst>
                  <a:ext uri="{0D108BD9-81ED-4DB2-BD59-A6C34878D82A}">
                    <a16:rowId xmlns:a16="http://schemas.microsoft.com/office/drawing/2014/main" val="10018"/>
                  </a:ext>
                </a:extLst>
              </a:tr>
              <a:tr h="252296">
                <a:tc>
                  <a:txBody>
                    <a:bodyPr/>
                    <a:lstStyle/>
                    <a:p>
                      <a:pPr marL="0" marR="0" algn="l">
                        <a:lnSpc>
                          <a:spcPct val="100000"/>
                        </a:lnSpc>
                        <a:spcBef>
                          <a:spcPts val="0"/>
                        </a:spcBef>
                        <a:spcAft>
                          <a:spcPts val="0"/>
                        </a:spcAft>
                      </a:pPr>
                      <a:r>
                        <a:rPr lang="en-US" sz="1600">
                          <a:solidFill>
                            <a:srgbClr val="000000"/>
                          </a:solidFill>
                          <a:effectLst/>
                          <a:latin typeface="Perpetua"/>
                          <a:ea typeface="Times New Roman"/>
                          <a:cs typeface="Times New Roman"/>
                        </a:rPr>
                        <a:t>Nada Hamade</a:t>
                      </a:r>
                      <a:endParaRPr lang="en-US" sz="1600">
                        <a:effectLst/>
                        <a:latin typeface="Calibri"/>
                        <a:ea typeface="Calibri"/>
                        <a:cs typeface="Times New Roman"/>
                      </a:endParaRPr>
                    </a:p>
                  </a:txBody>
                  <a:tcPr marL="49452" marR="49452" marT="0" marB="0">
                    <a:lnL>
                      <a:noFill/>
                    </a:lnL>
                    <a:lnR>
                      <a:noFill/>
                    </a:lnR>
                    <a:lnT>
                      <a:noFill/>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effectLst/>
                          <a:latin typeface="Perpetua"/>
                          <a:ea typeface="Times New Roman"/>
                          <a:cs typeface="Times New Roman"/>
                        </a:rPr>
                        <a:t>Home Care – PC Integration</a:t>
                      </a:r>
                      <a:endParaRPr lang="en-US" sz="1600" dirty="0">
                        <a:effectLst/>
                        <a:latin typeface="Calibri"/>
                        <a:ea typeface="Calibri"/>
                        <a:cs typeface="Times New Roman"/>
                      </a:endParaRPr>
                    </a:p>
                  </a:txBody>
                  <a:tcPr marL="49452" marR="49452" marT="0" marB="0">
                    <a:lnL>
                      <a:noFill/>
                    </a:lnL>
                    <a:lnR>
                      <a:noFill/>
                    </a:lnR>
                    <a:lnT>
                      <a:noFill/>
                    </a:lnT>
                    <a:lnB>
                      <a:noFill/>
                    </a:lnB>
                  </a:tcPr>
                </a:tc>
                <a:extLst>
                  <a:ext uri="{0D108BD9-81ED-4DB2-BD59-A6C34878D82A}">
                    <a16:rowId xmlns:a16="http://schemas.microsoft.com/office/drawing/2014/main" val="10019"/>
                  </a:ext>
                </a:extLst>
              </a:tr>
            </a:tbl>
          </a:graphicData>
        </a:graphic>
      </p:graphicFrame>
      <p:graphicFrame>
        <p:nvGraphicFramePr>
          <p:cNvPr id="4" name="Content Placeholder 6">
            <a:extLst>
              <a:ext uri="{FF2B5EF4-FFF2-40B4-BE49-F238E27FC236}">
                <a16:creationId xmlns:a16="http://schemas.microsoft.com/office/drawing/2014/main" id="{07C153B8-6B33-4742-A5D6-396F895549E8}"/>
              </a:ext>
            </a:extLst>
          </p:cNvPr>
          <p:cNvGraphicFramePr>
            <a:graphicFrameLocks/>
          </p:cNvGraphicFramePr>
          <p:nvPr>
            <p:extLst>
              <p:ext uri="{D42A27DB-BD31-4B8C-83A1-F6EECF244321}">
                <p14:modId xmlns:p14="http://schemas.microsoft.com/office/powerpoint/2010/main" val="3071793146"/>
              </p:ext>
            </p:extLst>
          </p:nvPr>
        </p:nvGraphicFramePr>
        <p:xfrm>
          <a:off x="4755958" y="1484784"/>
          <a:ext cx="4320479" cy="2818548"/>
        </p:xfrm>
        <a:graphic>
          <a:graphicData uri="http://schemas.openxmlformats.org/drawingml/2006/table">
            <a:tbl>
              <a:tblPr firstRow="1" firstCol="1" bandRow="1">
                <a:noFill/>
              </a:tblPr>
              <a:tblGrid>
                <a:gridCol w="1988794">
                  <a:extLst>
                    <a:ext uri="{9D8B030D-6E8A-4147-A177-3AD203B41FA5}">
                      <a16:colId xmlns:a16="http://schemas.microsoft.com/office/drawing/2014/main" val="20000"/>
                    </a:ext>
                  </a:extLst>
                </a:gridCol>
                <a:gridCol w="2331685">
                  <a:extLst>
                    <a:ext uri="{9D8B030D-6E8A-4147-A177-3AD203B41FA5}">
                      <a16:colId xmlns:a16="http://schemas.microsoft.com/office/drawing/2014/main" val="20001"/>
                    </a:ext>
                  </a:extLst>
                </a:gridCol>
              </a:tblGrid>
              <a:tr h="220244">
                <a:tc gridSpan="2">
                  <a:txBody>
                    <a:bodyPr/>
                    <a:lstStyle/>
                    <a:p>
                      <a:pPr marL="0" marR="0" algn="l">
                        <a:lnSpc>
                          <a:spcPct val="115000"/>
                        </a:lnSpc>
                        <a:spcBef>
                          <a:spcPts val="0"/>
                        </a:spcBef>
                        <a:spcAft>
                          <a:spcPts val="0"/>
                        </a:spcAft>
                      </a:pPr>
                      <a:r>
                        <a:rPr lang="en-US" sz="1600" b="1" dirty="0">
                          <a:solidFill>
                            <a:srgbClr val="000000"/>
                          </a:solidFill>
                          <a:effectLst/>
                          <a:latin typeface="Perpetua"/>
                          <a:ea typeface="Times New Roman"/>
                          <a:cs typeface="Times New Roman"/>
                        </a:rPr>
                        <a:t>Patient Partners - Community Members</a:t>
                      </a:r>
                      <a:endParaRPr lang="en-US" sz="1600" dirty="0">
                        <a:effectLst/>
                        <a:latin typeface="Calibri"/>
                        <a:ea typeface="Calibri"/>
                        <a:cs typeface="Times New Roman"/>
                      </a:endParaRPr>
                    </a:p>
                  </a:txBody>
                  <a:tcPr marL="49452" marR="49452" marT="0" marB="0">
                    <a:lnL>
                      <a:noFill/>
                    </a:lnL>
                    <a:lnR>
                      <a:noFill/>
                    </a:lnR>
                    <a:lnT>
                      <a:noFill/>
                    </a:lnT>
                    <a:lnB>
                      <a:noFill/>
                    </a:lnB>
                    <a:solidFill>
                      <a:srgbClr val="BFBFBF"/>
                    </a:solidFill>
                  </a:tcPr>
                </a:tc>
                <a:tc hMerge="1">
                  <a:txBody>
                    <a:bodyPr/>
                    <a:lstStyle/>
                    <a:p>
                      <a:endParaRPr lang="en-US"/>
                    </a:p>
                  </a:txBody>
                  <a:tcPr/>
                </a:tc>
                <a:extLst>
                  <a:ext uri="{0D108BD9-81ED-4DB2-BD59-A6C34878D82A}">
                    <a16:rowId xmlns:a16="http://schemas.microsoft.com/office/drawing/2014/main" val="10015"/>
                  </a:ext>
                </a:extLst>
              </a:tr>
              <a:tr h="252296">
                <a:tc>
                  <a:txBody>
                    <a:bodyPr/>
                    <a:lstStyle/>
                    <a:p>
                      <a:pPr marL="0" marR="0" algn="l">
                        <a:lnSpc>
                          <a:spcPct val="100000"/>
                        </a:lnSpc>
                        <a:spcBef>
                          <a:spcPts val="0"/>
                        </a:spcBef>
                        <a:spcAft>
                          <a:spcPts val="0"/>
                        </a:spcAft>
                      </a:pPr>
                      <a:r>
                        <a:rPr lang="en-US" sz="1600" dirty="0">
                          <a:solidFill>
                            <a:srgbClr val="000000"/>
                          </a:solidFill>
                          <a:effectLst/>
                          <a:latin typeface="Perpetua"/>
                          <a:ea typeface="Times New Roman"/>
                          <a:cs typeface="Times New Roman"/>
                        </a:rPr>
                        <a:t>Guillaume </a:t>
                      </a:r>
                      <a:r>
                        <a:rPr lang="en-US" sz="1600" dirty="0" err="1">
                          <a:solidFill>
                            <a:srgbClr val="000000"/>
                          </a:solidFill>
                          <a:effectLst/>
                          <a:latin typeface="Perpetua"/>
                          <a:ea typeface="Times New Roman"/>
                          <a:cs typeface="Times New Roman"/>
                        </a:rPr>
                        <a:t>Mulimbwa</a:t>
                      </a:r>
                      <a:endParaRPr lang="en-US" sz="1600" dirty="0">
                        <a:effectLst/>
                        <a:latin typeface="Calibri"/>
                        <a:ea typeface="Calibri"/>
                        <a:cs typeface="Times New Roman"/>
                      </a:endParaRPr>
                    </a:p>
                  </a:txBody>
                  <a:tcPr marL="49452" marR="49452" marT="0" marB="0">
                    <a:lnL>
                      <a:noFill/>
                    </a:lnL>
                    <a:lnR>
                      <a:noFill/>
                    </a:lnR>
                    <a:lnT>
                      <a:noFill/>
                    </a:lnT>
                    <a:lnB>
                      <a:noFill/>
                    </a:lnB>
                  </a:tcPr>
                </a:tc>
                <a:tc>
                  <a:txBody>
                    <a:bodyPr/>
                    <a:lstStyle/>
                    <a:p>
                      <a:pPr marL="0" marR="0" algn="l">
                        <a:lnSpc>
                          <a:spcPct val="100000"/>
                        </a:lnSpc>
                        <a:spcBef>
                          <a:spcPts val="0"/>
                        </a:spcBef>
                        <a:spcAft>
                          <a:spcPts val="0"/>
                        </a:spcAft>
                      </a:pPr>
                      <a:r>
                        <a:rPr lang="en-US" sz="1600" dirty="0">
                          <a:solidFill>
                            <a:srgbClr val="000000"/>
                          </a:solidFill>
                          <a:effectLst/>
                          <a:latin typeface="Perpetua"/>
                          <a:ea typeface="Times New Roman"/>
                          <a:cs typeface="Times New Roman"/>
                        </a:rPr>
                        <a:t>Newcomers </a:t>
                      </a:r>
                      <a:endParaRPr lang="en-US" sz="1600" dirty="0">
                        <a:effectLst/>
                        <a:latin typeface="Calibri"/>
                        <a:ea typeface="Calibri"/>
                        <a:cs typeface="Times New Roman"/>
                      </a:endParaRPr>
                    </a:p>
                  </a:txBody>
                  <a:tcPr marL="49452" marR="49452" marT="0" marB="0">
                    <a:lnL>
                      <a:noFill/>
                    </a:lnL>
                    <a:lnR>
                      <a:noFill/>
                    </a:lnR>
                    <a:lnT>
                      <a:noFill/>
                    </a:lnT>
                    <a:lnB>
                      <a:noFill/>
                    </a:lnB>
                  </a:tcPr>
                </a:tc>
                <a:extLst>
                  <a:ext uri="{0D108BD9-81ED-4DB2-BD59-A6C34878D82A}">
                    <a16:rowId xmlns:a16="http://schemas.microsoft.com/office/drawing/2014/main" val="284097388"/>
                  </a:ext>
                </a:extLst>
              </a:tr>
              <a:tr h="252296">
                <a:tc>
                  <a:txBody>
                    <a:bodyPr/>
                    <a:lstStyle/>
                    <a:p>
                      <a:pPr marL="0" marR="0" algn="l">
                        <a:lnSpc>
                          <a:spcPct val="100000"/>
                        </a:lnSpc>
                        <a:spcBef>
                          <a:spcPts val="0"/>
                        </a:spcBef>
                        <a:spcAft>
                          <a:spcPts val="0"/>
                        </a:spcAft>
                      </a:pPr>
                      <a:r>
                        <a:rPr lang="en-US" sz="1600" dirty="0">
                          <a:solidFill>
                            <a:srgbClr val="000000"/>
                          </a:solidFill>
                          <a:effectLst/>
                          <a:latin typeface="Perpetua"/>
                          <a:ea typeface="Times New Roman"/>
                          <a:cs typeface="Times New Roman"/>
                        </a:rPr>
                        <a:t>Karen James</a:t>
                      </a:r>
                      <a:endParaRPr lang="en-US" sz="1600" dirty="0">
                        <a:effectLst/>
                        <a:latin typeface="Calibri"/>
                        <a:ea typeface="Calibri"/>
                        <a:cs typeface="Times New Roman"/>
                      </a:endParaRPr>
                    </a:p>
                  </a:txBody>
                  <a:tcPr marL="49452" marR="49452" marT="0" marB="0">
                    <a:lnL>
                      <a:noFill/>
                    </a:lnL>
                    <a:lnR>
                      <a:noFill/>
                    </a:lnR>
                    <a:lnT>
                      <a:noFill/>
                    </a:lnT>
                    <a:lnB>
                      <a:noFill/>
                    </a:lnB>
                  </a:tcPr>
                </a:tc>
                <a:tc>
                  <a:txBody>
                    <a:bodyPr/>
                    <a:lstStyle/>
                    <a:p>
                      <a:pPr marL="0" marR="0" algn="l">
                        <a:lnSpc>
                          <a:spcPct val="100000"/>
                        </a:lnSpc>
                        <a:spcBef>
                          <a:spcPts val="0"/>
                        </a:spcBef>
                        <a:spcAft>
                          <a:spcPts val="0"/>
                        </a:spcAft>
                      </a:pPr>
                      <a:r>
                        <a:rPr lang="en-US" sz="1600" dirty="0">
                          <a:solidFill>
                            <a:srgbClr val="000000"/>
                          </a:solidFill>
                          <a:effectLst/>
                          <a:latin typeface="Perpetua"/>
                          <a:ea typeface="Times New Roman"/>
                          <a:cs typeface="Times New Roman"/>
                        </a:rPr>
                        <a:t>Mental Health and Addictions</a:t>
                      </a:r>
                      <a:endParaRPr lang="en-US" sz="1600" dirty="0">
                        <a:effectLst/>
                        <a:latin typeface="Calibri"/>
                        <a:ea typeface="Calibri"/>
                        <a:cs typeface="Times New Roman"/>
                      </a:endParaRPr>
                    </a:p>
                  </a:txBody>
                  <a:tcPr marL="49452" marR="49452" marT="0" marB="0">
                    <a:lnL>
                      <a:noFill/>
                    </a:lnL>
                    <a:lnR>
                      <a:noFill/>
                    </a:lnR>
                    <a:lnT>
                      <a:noFill/>
                    </a:lnT>
                    <a:lnB>
                      <a:noFill/>
                    </a:lnB>
                  </a:tcPr>
                </a:tc>
                <a:extLst>
                  <a:ext uri="{0D108BD9-81ED-4DB2-BD59-A6C34878D82A}">
                    <a16:rowId xmlns:a16="http://schemas.microsoft.com/office/drawing/2014/main" val="10016"/>
                  </a:ext>
                </a:extLst>
              </a:tr>
              <a:tr h="191517">
                <a:tc>
                  <a:txBody>
                    <a:bodyPr/>
                    <a:lstStyle/>
                    <a:p>
                      <a:pPr marL="0" marR="0" algn="l">
                        <a:lnSpc>
                          <a:spcPct val="100000"/>
                        </a:lnSpc>
                        <a:spcBef>
                          <a:spcPts val="0"/>
                        </a:spcBef>
                        <a:spcAft>
                          <a:spcPts val="0"/>
                        </a:spcAft>
                      </a:pPr>
                      <a:r>
                        <a:rPr lang="en-US" sz="1600" dirty="0">
                          <a:solidFill>
                            <a:srgbClr val="000000"/>
                          </a:solidFill>
                          <a:effectLst/>
                          <a:latin typeface="Perpetua"/>
                          <a:ea typeface="Times New Roman"/>
                          <a:cs typeface="Times New Roman"/>
                        </a:rPr>
                        <a:t>Dee Campbell</a:t>
                      </a:r>
                      <a:endParaRPr lang="en-US" sz="1600" dirty="0">
                        <a:effectLst/>
                        <a:latin typeface="Calibri"/>
                        <a:ea typeface="Calibri"/>
                        <a:cs typeface="Times New Roman"/>
                      </a:endParaRPr>
                    </a:p>
                  </a:txBody>
                  <a:tcPr marL="49452" marR="49452" marT="0" marB="0">
                    <a:lnL>
                      <a:noFill/>
                    </a:lnL>
                    <a:lnR>
                      <a:noFill/>
                    </a:lnR>
                    <a:lnT>
                      <a:noFill/>
                    </a:lnT>
                    <a:lnB>
                      <a:noFill/>
                    </a:lnB>
                  </a:tcPr>
                </a:tc>
                <a:tc>
                  <a:txBody>
                    <a:bodyPr/>
                    <a:lstStyle/>
                    <a:p>
                      <a:pPr marL="0" marR="0" algn="l">
                        <a:lnSpc>
                          <a:spcPct val="100000"/>
                        </a:lnSpc>
                        <a:spcBef>
                          <a:spcPts val="0"/>
                        </a:spcBef>
                        <a:spcAft>
                          <a:spcPts val="0"/>
                        </a:spcAft>
                      </a:pPr>
                      <a:r>
                        <a:rPr lang="en-US" sz="1600" dirty="0">
                          <a:solidFill>
                            <a:srgbClr val="000000"/>
                          </a:solidFill>
                          <a:effectLst/>
                          <a:latin typeface="Perpetua"/>
                          <a:ea typeface="Times New Roman"/>
                          <a:cs typeface="Times New Roman"/>
                        </a:rPr>
                        <a:t>Caregiver</a:t>
                      </a:r>
                      <a:endParaRPr lang="en-US" sz="1600" dirty="0">
                        <a:effectLst/>
                        <a:latin typeface="Calibri"/>
                        <a:ea typeface="Calibri"/>
                        <a:cs typeface="Times New Roman"/>
                      </a:endParaRPr>
                    </a:p>
                  </a:txBody>
                  <a:tcPr marL="49452" marR="49452" marT="0" marB="0">
                    <a:lnL>
                      <a:noFill/>
                    </a:lnL>
                    <a:lnR>
                      <a:noFill/>
                    </a:lnR>
                    <a:lnT>
                      <a:noFill/>
                    </a:lnT>
                    <a:lnB>
                      <a:noFill/>
                    </a:lnB>
                  </a:tcPr>
                </a:tc>
                <a:extLst>
                  <a:ext uri="{0D108BD9-81ED-4DB2-BD59-A6C34878D82A}">
                    <a16:rowId xmlns:a16="http://schemas.microsoft.com/office/drawing/2014/main" val="10017"/>
                  </a:ext>
                </a:extLst>
              </a:tr>
              <a:tr h="252296">
                <a:tc>
                  <a:txBody>
                    <a:bodyPr/>
                    <a:lstStyle/>
                    <a:p>
                      <a:pPr marL="0" marR="0" algn="l">
                        <a:lnSpc>
                          <a:spcPct val="100000"/>
                        </a:lnSpc>
                        <a:spcBef>
                          <a:spcPts val="0"/>
                        </a:spcBef>
                        <a:spcAft>
                          <a:spcPts val="0"/>
                        </a:spcAft>
                      </a:pPr>
                      <a:r>
                        <a:rPr lang="en-US" sz="1600" dirty="0">
                          <a:solidFill>
                            <a:srgbClr val="000000"/>
                          </a:solidFill>
                          <a:effectLst/>
                          <a:latin typeface="Perpetua"/>
                          <a:ea typeface="Times New Roman"/>
                          <a:cs typeface="Times New Roman"/>
                        </a:rPr>
                        <a:t>Marie-France </a:t>
                      </a:r>
                      <a:r>
                        <a:rPr lang="en-US" sz="1600" dirty="0" err="1">
                          <a:solidFill>
                            <a:srgbClr val="000000"/>
                          </a:solidFill>
                          <a:effectLst/>
                          <a:latin typeface="Perpetua"/>
                          <a:ea typeface="Times New Roman"/>
                          <a:cs typeface="Times New Roman"/>
                        </a:rPr>
                        <a:t>Proulx</a:t>
                      </a:r>
                      <a:endParaRPr lang="en-US" sz="1600" dirty="0">
                        <a:effectLst/>
                        <a:latin typeface="Calibri"/>
                        <a:ea typeface="Calibri"/>
                        <a:cs typeface="Times New Roman"/>
                      </a:endParaRPr>
                    </a:p>
                  </a:txBody>
                  <a:tcPr marL="49452" marR="49452" marT="0" marB="0">
                    <a:lnL>
                      <a:noFill/>
                    </a:lnL>
                    <a:lnR>
                      <a:noFill/>
                    </a:lnR>
                    <a:lnT>
                      <a:noFill/>
                    </a:lnT>
                    <a:lnB>
                      <a:noFill/>
                    </a:lnB>
                  </a:tcPr>
                </a:tc>
                <a:tc>
                  <a:txBody>
                    <a:bodyPr/>
                    <a:lstStyle/>
                    <a:p>
                      <a:pPr marL="0" marR="0" algn="l">
                        <a:lnSpc>
                          <a:spcPct val="100000"/>
                        </a:lnSpc>
                        <a:spcBef>
                          <a:spcPts val="0"/>
                        </a:spcBef>
                        <a:spcAft>
                          <a:spcPts val="0"/>
                        </a:spcAft>
                      </a:pPr>
                      <a:r>
                        <a:rPr lang="en-US" sz="1600" dirty="0">
                          <a:solidFill>
                            <a:srgbClr val="000000"/>
                          </a:solidFill>
                          <a:effectLst/>
                          <a:latin typeface="Perpetua"/>
                          <a:ea typeface="Times New Roman"/>
                          <a:cs typeface="Times New Roman"/>
                        </a:rPr>
                        <a:t>Francophones</a:t>
                      </a:r>
                      <a:endParaRPr lang="en-US" sz="1600" dirty="0">
                        <a:effectLst/>
                        <a:latin typeface="Calibri"/>
                        <a:ea typeface="Calibri"/>
                        <a:cs typeface="Times New Roman"/>
                      </a:endParaRPr>
                    </a:p>
                  </a:txBody>
                  <a:tcPr marL="49452" marR="49452" marT="0" marB="0">
                    <a:lnL>
                      <a:noFill/>
                    </a:lnL>
                    <a:lnR>
                      <a:noFill/>
                    </a:lnR>
                    <a:lnT>
                      <a:noFill/>
                    </a:lnT>
                    <a:lnB>
                      <a:noFill/>
                    </a:lnB>
                  </a:tcPr>
                </a:tc>
                <a:extLst>
                  <a:ext uri="{0D108BD9-81ED-4DB2-BD59-A6C34878D82A}">
                    <a16:rowId xmlns:a16="http://schemas.microsoft.com/office/drawing/2014/main" val="10018"/>
                  </a:ext>
                </a:extLst>
              </a:tr>
              <a:tr h="252296">
                <a:tc>
                  <a:txBody>
                    <a:bodyPr/>
                    <a:lstStyle/>
                    <a:p>
                      <a:pPr marL="0" marR="0" algn="l">
                        <a:lnSpc>
                          <a:spcPct val="100000"/>
                        </a:lnSpc>
                        <a:spcBef>
                          <a:spcPts val="0"/>
                        </a:spcBef>
                        <a:spcAft>
                          <a:spcPts val="0"/>
                        </a:spcAft>
                      </a:pPr>
                      <a:r>
                        <a:rPr lang="en-US" sz="1600" dirty="0">
                          <a:solidFill>
                            <a:srgbClr val="000000"/>
                          </a:solidFill>
                          <a:effectLst/>
                          <a:latin typeface="Perpetua"/>
                          <a:ea typeface="Times New Roman"/>
                          <a:cs typeface="Times New Roman"/>
                        </a:rPr>
                        <a:t>Ginette </a:t>
                      </a:r>
                      <a:r>
                        <a:rPr lang="en-US" sz="1600" dirty="0" err="1">
                          <a:solidFill>
                            <a:srgbClr val="000000"/>
                          </a:solidFill>
                          <a:effectLst/>
                          <a:latin typeface="Perpetua"/>
                          <a:ea typeface="Times New Roman"/>
                          <a:cs typeface="Times New Roman"/>
                        </a:rPr>
                        <a:t>Carrière</a:t>
                      </a:r>
                      <a:endParaRPr lang="en-US" sz="1600" dirty="0">
                        <a:effectLst/>
                        <a:latin typeface="Calibri"/>
                        <a:ea typeface="Calibri"/>
                        <a:cs typeface="Times New Roman"/>
                      </a:endParaRPr>
                    </a:p>
                  </a:txBody>
                  <a:tcPr marL="49452" marR="49452" marT="0" marB="0">
                    <a:lnL>
                      <a:noFill/>
                    </a:lnL>
                    <a:lnR>
                      <a:noFill/>
                    </a:lnR>
                    <a:lnT>
                      <a:noFill/>
                    </a:lnT>
                    <a:lnB>
                      <a:noFill/>
                    </a:lnB>
                  </a:tcPr>
                </a:tc>
                <a:tc>
                  <a:txBody>
                    <a:bodyPr/>
                    <a:lstStyle/>
                    <a:p>
                      <a:pPr marL="0" marR="0" algn="l">
                        <a:lnSpc>
                          <a:spcPct val="100000"/>
                        </a:lnSpc>
                        <a:spcBef>
                          <a:spcPts val="0"/>
                        </a:spcBef>
                        <a:spcAft>
                          <a:spcPts val="0"/>
                        </a:spcAft>
                      </a:pPr>
                      <a:r>
                        <a:rPr lang="en-US" sz="1600" dirty="0">
                          <a:solidFill>
                            <a:srgbClr val="000000"/>
                          </a:solidFill>
                          <a:effectLst/>
                          <a:latin typeface="Perpetua"/>
                          <a:ea typeface="Times New Roman"/>
                          <a:cs typeface="Times New Roman"/>
                        </a:rPr>
                        <a:t>Francophones</a:t>
                      </a:r>
                      <a:endParaRPr lang="en-US" sz="1600" dirty="0">
                        <a:effectLst/>
                        <a:latin typeface="Calibri"/>
                        <a:ea typeface="Calibri"/>
                        <a:cs typeface="Times New Roman"/>
                      </a:endParaRPr>
                    </a:p>
                  </a:txBody>
                  <a:tcPr marL="49452" marR="49452" marT="0" marB="0">
                    <a:lnL>
                      <a:noFill/>
                    </a:lnL>
                    <a:lnR>
                      <a:noFill/>
                    </a:lnR>
                    <a:lnT>
                      <a:noFill/>
                    </a:lnT>
                    <a:lnB>
                      <a:noFill/>
                    </a:lnB>
                  </a:tcPr>
                </a:tc>
                <a:extLst>
                  <a:ext uri="{0D108BD9-81ED-4DB2-BD59-A6C34878D82A}">
                    <a16:rowId xmlns:a16="http://schemas.microsoft.com/office/drawing/2014/main" val="10019"/>
                  </a:ext>
                </a:extLst>
              </a:tr>
              <a:tr h="220244">
                <a:tc gridSpan="2">
                  <a:txBody>
                    <a:bodyPr/>
                    <a:lstStyle/>
                    <a:p>
                      <a:pPr marL="0" marR="0" algn="l">
                        <a:lnSpc>
                          <a:spcPct val="100000"/>
                        </a:lnSpc>
                        <a:spcBef>
                          <a:spcPts val="0"/>
                        </a:spcBef>
                        <a:spcAft>
                          <a:spcPts val="0"/>
                        </a:spcAft>
                      </a:pPr>
                      <a:r>
                        <a:rPr lang="en-US" sz="1600" b="1" dirty="0">
                          <a:solidFill>
                            <a:srgbClr val="000000"/>
                          </a:solidFill>
                          <a:effectLst/>
                          <a:latin typeface="Perpetua"/>
                          <a:ea typeface="Times New Roman"/>
                          <a:cs typeface="Times New Roman"/>
                        </a:rPr>
                        <a:t>Knowledge Users – University of Ottawa </a:t>
                      </a:r>
                      <a:endParaRPr lang="en-US" sz="1600" dirty="0">
                        <a:effectLst/>
                        <a:latin typeface="Calibri"/>
                        <a:ea typeface="Calibri"/>
                        <a:cs typeface="Times New Roman"/>
                      </a:endParaRPr>
                    </a:p>
                  </a:txBody>
                  <a:tcPr marL="49452" marR="49452" marT="0" marB="0">
                    <a:lnL>
                      <a:noFill/>
                    </a:lnL>
                    <a:lnR>
                      <a:noFill/>
                    </a:lnR>
                    <a:lnT>
                      <a:noFill/>
                    </a:lnT>
                    <a:lnB>
                      <a:noFill/>
                    </a:lnB>
                    <a:solidFill>
                      <a:srgbClr val="BFBFBF"/>
                    </a:solidFill>
                  </a:tcPr>
                </a:tc>
                <a:tc hMerge="1">
                  <a:txBody>
                    <a:bodyPr/>
                    <a:lstStyle/>
                    <a:p>
                      <a:endParaRPr lang="en-US"/>
                    </a:p>
                  </a:txBody>
                  <a:tcPr/>
                </a:tc>
                <a:extLst>
                  <a:ext uri="{0D108BD9-81ED-4DB2-BD59-A6C34878D82A}">
                    <a16:rowId xmlns:a16="http://schemas.microsoft.com/office/drawing/2014/main" val="10020"/>
                  </a:ext>
                </a:extLst>
              </a:tr>
              <a:tr h="309748">
                <a:tc>
                  <a:txBody>
                    <a:bodyPr/>
                    <a:lstStyle/>
                    <a:p>
                      <a:pPr marL="0" marR="0" algn="l">
                        <a:lnSpc>
                          <a:spcPct val="100000"/>
                        </a:lnSpc>
                        <a:spcBef>
                          <a:spcPts val="0"/>
                        </a:spcBef>
                        <a:spcAft>
                          <a:spcPts val="0"/>
                        </a:spcAft>
                      </a:pPr>
                      <a:r>
                        <a:rPr lang="en-US" sz="1600" dirty="0">
                          <a:solidFill>
                            <a:srgbClr val="000000"/>
                          </a:solidFill>
                          <a:effectLst/>
                          <a:latin typeface="Perpetua"/>
                          <a:ea typeface="Times New Roman"/>
                          <a:cs typeface="Times New Roman"/>
                        </a:rPr>
                        <a:t>Shelby Allison</a:t>
                      </a:r>
                      <a:endParaRPr lang="en-US" sz="1600" dirty="0">
                        <a:effectLst/>
                        <a:latin typeface="Calibri"/>
                        <a:ea typeface="Calibri"/>
                        <a:cs typeface="Times New Roman"/>
                      </a:endParaRPr>
                    </a:p>
                  </a:txBody>
                  <a:tcPr marL="49452" marR="49452" marT="0" marB="0">
                    <a:lnL>
                      <a:noFill/>
                    </a:lnL>
                    <a:lnR>
                      <a:noFill/>
                    </a:lnR>
                    <a:lnT>
                      <a:noFill/>
                    </a:lnT>
                    <a:lnB>
                      <a:noFill/>
                    </a:lnB>
                  </a:tcPr>
                </a:tc>
                <a:tc>
                  <a:txBody>
                    <a:bodyPr/>
                    <a:lstStyle/>
                    <a:p>
                      <a:pPr marL="0" marR="0" algn="l">
                        <a:lnSpc>
                          <a:spcPct val="100000"/>
                        </a:lnSpc>
                        <a:spcBef>
                          <a:spcPts val="0"/>
                        </a:spcBef>
                        <a:spcAft>
                          <a:spcPts val="0"/>
                        </a:spcAft>
                      </a:pPr>
                      <a:r>
                        <a:rPr lang="en-US" sz="1600" dirty="0">
                          <a:solidFill>
                            <a:srgbClr val="000000"/>
                          </a:solidFill>
                          <a:effectLst/>
                          <a:latin typeface="Perpetua"/>
                          <a:ea typeface="Times New Roman"/>
                          <a:cs typeface="Times New Roman"/>
                        </a:rPr>
                        <a:t>Medical Student </a:t>
                      </a:r>
                      <a:endParaRPr lang="en-US" sz="1600" dirty="0">
                        <a:effectLst/>
                        <a:latin typeface="Calibri"/>
                        <a:ea typeface="Calibri"/>
                        <a:cs typeface="Times New Roman"/>
                      </a:endParaRPr>
                    </a:p>
                  </a:txBody>
                  <a:tcPr marL="49452" marR="49452" marT="0" marB="0">
                    <a:lnL>
                      <a:noFill/>
                    </a:lnL>
                    <a:lnR>
                      <a:noFill/>
                    </a:lnR>
                    <a:lnT>
                      <a:noFill/>
                    </a:lnT>
                    <a:lnB>
                      <a:noFill/>
                    </a:lnB>
                  </a:tcPr>
                </a:tc>
                <a:extLst>
                  <a:ext uri="{0D108BD9-81ED-4DB2-BD59-A6C34878D82A}">
                    <a16:rowId xmlns:a16="http://schemas.microsoft.com/office/drawing/2014/main" val="10021"/>
                  </a:ext>
                </a:extLst>
              </a:tr>
              <a:tr h="220244">
                <a:tc>
                  <a:txBody>
                    <a:bodyPr/>
                    <a:lstStyle/>
                    <a:p>
                      <a:pPr marL="0" marR="0" algn="l">
                        <a:lnSpc>
                          <a:spcPct val="100000"/>
                        </a:lnSpc>
                        <a:spcBef>
                          <a:spcPts val="0"/>
                        </a:spcBef>
                        <a:spcAft>
                          <a:spcPts val="0"/>
                        </a:spcAft>
                      </a:pPr>
                      <a:r>
                        <a:rPr lang="en-US" sz="1600" dirty="0">
                          <a:solidFill>
                            <a:srgbClr val="000000"/>
                          </a:solidFill>
                          <a:effectLst/>
                          <a:latin typeface="Perpetua"/>
                          <a:ea typeface="Times New Roman"/>
                          <a:cs typeface="Times New Roman"/>
                        </a:rPr>
                        <a:t>Erin </a:t>
                      </a:r>
                      <a:r>
                        <a:rPr lang="en-US" sz="1600" dirty="0" err="1">
                          <a:solidFill>
                            <a:srgbClr val="000000"/>
                          </a:solidFill>
                          <a:effectLst/>
                          <a:latin typeface="Perpetua"/>
                          <a:ea typeface="Times New Roman"/>
                          <a:cs typeface="Times New Roman"/>
                        </a:rPr>
                        <a:t>Klar</a:t>
                      </a:r>
                      <a:endParaRPr lang="en-US" sz="1600" dirty="0">
                        <a:effectLst/>
                        <a:latin typeface="Calibri"/>
                        <a:ea typeface="Calibri"/>
                        <a:cs typeface="Times New Roman"/>
                      </a:endParaRPr>
                    </a:p>
                  </a:txBody>
                  <a:tcPr marL="49452" marR="49452" marT="0" marB="0">
                    <a:lnL>
                      <a:noFill/>
                    </a:lnL>
                    <a:lnR>
                      <a:noFill/>
                    </a:lnR>
                    <a:lnT>
                      <a:noFill/>
                    </a:lnT>
                    <a:lnB>
                      <a:noFill/>
                    </a:lnB>
                  </a:tcPr>
                </a:tc>
                <a:tc>
                  <a:txBody>
                    <a:bodyPr/>
                    <a:lstStyle/>
                    <a:p>
                      <a:pPr marL="0" marR="0" algn="l">
                        <a:lnSpc>
                          <a:spcPct val="100000"/>
                        </a:lnSpc>
                        <a:spcBef>
                          <a:spcPts val="0"/>
                        </a:spcBef>
                        <a:spcAft>
                          <a:spcPts val="0"/>
                        </a:spcAft>
                      </a:pPr>
                      <a:r>
                        <a:rPr lang="en-US" sz="1600" dirty="0">
                          <a:solidFill>
                            <a:srgbClr val="000000"/>
                          </a:solidFill>
                          <a:effectLst/>
                          <a:latin typeface="Perpetua"/>
                          <a:ea typeface="Times New Roman"/>
                          <a:cs typeface="Times New Roman"/>
                        </a:rPr>
                        <a:t>Medical Student</a:t>
                      </a:r>
                      <a:endParaRPr lang="en-US" sz="1600" dirty="0">
                        <a:effectLst/>
                        <a:latin typeface="Calibri"/>
                        <a:ea typeface="Calibri"/>
                        <a:cs typeface="Times New Roman"/>
                      </a:endParaRPr>
                    </a:p>
                  </a:txBody>
                  <a:tcPr marL="49452" marR="49452" marT="0" marB="0">
                    <a:lnL>
                      <a:noFill/>
                    </a:lnL>
                    <a:lnR>
                      <a:noFill/>
                    </a:lnR>
                    <a:lnT>
                      <a:noFill/>
                    </a:lnT>
                    <a:lnB>
                      <a:noFill/>
                    </a:lnB>
                  </a:tcPr>
                </a:tc>
                <a:extLst>
                  <a:ext uri="{0D108BD9-81ED-4DB2-BD59-A6C34878D82A}">
                    <a16:rowId xmlns:a16="http://schemas.microsoft.com/office/drawing/2014/main" val="10022"/>
                  </a:ext>
                </a:extLst>
              </a:tr>
              <a:tr h="220244">
                <a:tc>
                  <a:txBody>
                    <a:bodyPr/>
                    <a:lstStyle/>
                    <a:p>
                      <a:pPr marL="0" marR="0" algn="l">
                        <a:lnSpc>
                          <a:spcPct val="100000"/>
                        </a:lnSpc>
                        <a:spcBef>
                          <a:spcPts val="0"/>
                        </a:spcBef>
                        <a:spcAft>
                          <a:spcPts val="0"/>
                        </a:spcAft>
                      </a:pPr>
                      <a:r>
                        <a:rPr lang="en-US" sz="1600" dirty="0">
                          <a:solidFill>
                            <a:srgbClr val="000000"/>
                          </a:solidFill>
                          <a:effectLst/>
                          <a:latin typeface="Perpetua"/>
                          <a:ea typeface="Times New Roman"/>
                          <a:cs typeface="Times New Roman"/>
                        </a:rPr>
                        <a:t>Mike Hirsh</a:t>
                      </a:r>
                      <a:endParaRPr lang="en-US" sz="1600" dirty="0">
                        <a:effectLst/>
                        <a:latin typeface="Calibri"/>
                        <a:ea typeface="Calibri"/>
                        <a:cs typeface="Times New Roman"/>
                      </a:endParaRPr>
                    </a:p>
                  </a:txBody>
                  <a:tcPr marL="49452" marR="49452" marT="0" marB="0">
                    <a:lnL>
                      <a:noFill/>
                    </a:lnL>
                    <a:lnR>
                      <a:noFill/>
                    </a:lnR>
                    <a:lnT>
                      <a:noFill/>
                    </a:lnT>
                    <a:lnB>
                      <a:noFill/>
                    </a:lnB>
                  </a:tcPr>
                </a:tc>
                <a:tc>
                  <a:txBody>
                    <a:bodyPr/>
                    <a:lstStyle/>
                    <a:p>
                      <a:pPr marL="0" marR="0" algn="l">
                        <a:lnSpc>
                          <a:spcPct val="100000"/>
                        </a:lnSpc>
                        <a:spcBef>
                          <a:spcPts val="0"/>
                        </a:spcBef>
                        <a:spcAft>
                          <a:spcPts val="0"/>
                        </a:spcAft>
                      </a:pPr>
                      <a:r>
                        <a:rPr lang="en-US" sz="1600" dirty="0">
                          <a:solidFill>
                            <a:srgbClr val="000000"/>
                          </a:solidFill>
                          <a:effectLst/>
                          <a:latin typeface="Perpetua"/>
                          <a:ea typeface="Times New Roman"/>
                          <a:cs typeface="Times New Roman"/>
                        </a:rPr>
                        <a:t>General Practitioner &amp; Director, Social Accountability</a:t>
                      </a:r>
                      <a:endParaRPr lang="en-US" sz="1600" dirty="0">
                        <a:effectLst/>
                        <a:latin typeface="Calibri"/>
                        <a:ea typeface="Calibri"/>
                        <a:cs typeface="Times New Roman"/>
                      </a:endParaRPr>
                    </a:p>
                  </a:txBody>
                  <a:tcPr marL="49452" marR="49452" marT="0" marB="0">
                    <a:lnL>
                      <a:noFill/>
                    </a:lnL>
                    <a:lnR>
                      <a:noFill/>
                    </a:lnR>
                    <a:lnT>
                      <a:noFill/>
                    </a:lnT>
                    <a:lnB>
                      <a:noFill/>
                    </a:lnB>
                  </a:tcPr>
                </a:tc>
                <a:extLst>
                  <a:ext uri="{0D108BD9-81ED-4DB2-BD59-A6C34878D82A}">
                    <a16:rowId xmlns:a16="http://schemas.microsoft.com/office/drawing/2014/main" val="2783093551"/>
                  </a:ext>
                </a:extLst>
              </a:tr>
            </a:tbl>
          </a:graphicData>
        </a:graphic>
      </p:graphicFrame>
    </p:spTree>
    <p:extLst>
      <p:ext uri="{BB962C8B-B14F-4D97-AF65-F5344CB8AC3E}">
        <p14:creationId xmlns:p14="http://schemas.microsoft.com/office/powerpoint/2010/main" val="41181229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147248" cy="5069160"/>
          </a:xfrm>
        </p:spPr>
        <p:txBody>
          <a:bodyPr>
            <a:normAutofit/>
          </a:bodyPr>
          <a:lstStyle/>
          <a:p>
            <a:r>
              <a:rPr lang="en-CA" dirty="0"/>
              <a:t>Motivational Interview Slides</a:t>
            </a:r>
          </a:p>
          <a:p>
            <a:r>
              <a:rPr lang="en-CA" dirty="0"/>
              <a:t>Motivational Interview Audio</a:t>
            </a:r>
            <a:endParaRPr lang="en-US" dirty="0"/>
          </a:p>
          <a:p>
            <a:r>
              <a:rPr lang="en-CA" dirty="0"/>
              <a:t>Participants include patient navigators,</a:t>
            </a:r>
            <a:r>
              <a:rPr lang="en-CA" b="1" dirty="0"/>
              <a:t> </a:t>
            </a:r>
            <a:r>
              <a:rPr lang="en-CA" dirty="0"/>
              <a:t>research team members, and medical students working with vulnerable populations. </a:t>
            </a:r>
            <a:endParaRPr lang="en-US" dirty="0"/>
          </a:p>
          <a:p>
            <a:pPr lvl="0"/>
            <a:r>
              <a:rPr lang="en-US" dirty="0"/>
              <a:t>Participants complete online learning prior to F2F sessions. </a:t>
            </a:r>
          </a:p>
        </p:txBody>
      </p:sp>
      <p:sp>
        <p:nvSpPr>
          <p:cNvPr id="6" name="Title 1"/>
          <p:cNvSpPr txBox="1">
            <a:spLocks/>
          </p:cNvSpPr>
          <p:nvPr/>
        </p:nvSpPr>
        <p:spPr>
          <a:xfrm>
            <a:off x="457200" y="188640"/>
            <a:ext cx="8686800" cy="100811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accent4"/>
                </a:solidFill>
                <a:latin typeface="+mj-lt"/>
                <a:ea typeface="+mj-ea"/>
                <a:cs typeface="+mj-cs"/>
              </a:defRPr>
            </a:lvl1pPr>
          </a:lstStyle>
          <a:p>
            <a:r>
              <a:rPr lang="en-US" dirty="0">
                <a:sym typeface="Wingdings 2"/>
              </a:rPr>
              <a:t> </a:t>
            </a:r>
            <a:r>
              <a:rPr lang="en-US" b="1" dirty="0"/>
              <a:t>ARC - Implementation</a:t>
            </a:r>
          </a:p>
        </p:txBody>
      </p:sp>
      <p:sp>
        <p:nvSpPr>
          <p:cNvPr id="7" name="Rectangle 6"/>
          <p:cNvSpPr/>
          <p:nvPr/>
        </p:nvSpPr>
        <p:spPr>
          <a:xfrm rot="16200000">
            <a:off x="-2487705" y="3906787"/>
            <a:ext cx="5445225" cy="45720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t>Curriculum : Implementation</a:t>
            </a:r>
          </a:p>
        </p:txBody>
      </p:sp>
    </p:spTree>
    <p:extLst>
      <p:ext uri="{BB962C8B-B14F-4D97-AF65-F5344CB8AC3E}">
        <p14:creationId xmlns:p14="http://schemas.microsoft.com/office/powerpoint/2010/main" val="11839276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57200" y="188640"/>
            <a:ext cx="8507288"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accent4"/>
                </a:solidFill>
                <a:latin typeface="+mj-lt"/>
                <a:ea typeface="+mj-ea"/>
                <a:cs typeface="+mj-cs"/>
              </a:defRPr>
            </a:lvl1pPr>
          </a:lstStyle>
          <a:p>
            <a:r>
              <a:rPr lang="en-US" dirty="0">
                <a:sym typeface="Wingdings 2"/>
              </a:rPr>
              <a:t> </a:t>
            </a:r>
            <a:r>
              <a:rPr lang="en-US" b="1" dirty="0"/>
              <a:t>Training Evaluation</a:t>
            </a:r>
          </a:p>
        </p:txBody>
      </p:sp>
      <p:sp>
        <p:nvSpPr>
          <p:cNvPr id="12" name="Rectangle 11"/>
          <p:cNvSpPr/>
          <p:nvPr/>
        </p:nvSpPr>
        <p:spPr>
          <a:xfrm rot="16200000">
            <a:off x="-2487705" y="3906787"/>
            <a:ext cx="5445225" cy="45720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t>Curriculum : Educational Strategies</a:t>
            </a:r>
          </a:p>
        </p:txBody>
      </p:sp>
      <p:grpSp>
        <p:nvGrpSpPr>
          <p:cNvPr id="10" name="Group 9">
            <a:extLst>
              <a:ext uri="{FF2B5EF4-FFF2-40B4-BE49-F238E27FC236}">
                <a16:creationId xmlns:a16="http://schemas.microsoft.com/office/drawing/2014/main" id="{103B836A-9396-4113-8011-B91C1948657B}"/>
              </a:ext>
            </a:extLst>
          </p:cNvPr>
          <p:cNvGrpSpPr/>
          <p:nvPr/>
        </p:nvGrpSpPr>
        <p:grpSpPr>
          <a:xfrm>
            <a:off x="472976" y="2132856"/>
            <a:ext cx="8717216" cy="1728192"/>
            <a:chOff x="472976" y="2132856"/>
            <a:chExt cx="8717216" cy="1728192"/>
          </a:xfrm>
        </p:grpSpPr>
        <p:grpSp>
          <p:nvGrpSpPr>
            <p:cNvPr id="9" name="Group 8">
              <a:extLst>
                <a:ext uri="{FF2B5EF4-FFF2-40B4-BE49-F238E27FC236}">
                  <a16:creationId xmlns:a16="http://schemas.microsoft.com/office/drawing/2014/main" id="{E85296E9-4A9C-43BE-A33F-B86038657F6A}"/>
                </a:ext>
              </a:extLst>
            </p:cNvPr>
            <p:cNvGrpSpPr/>
            <p:nvPr/>
          </p:nvGrpSpPr>
          <p:grpSpPr>
            <a:xfrm>
              <a:off x="472976" y="2132856"/>
              <a:ext cx="6534458" cy="1728192"/>
              <a:chOff x="1167999" y="4677401"/>
              <a:chExt cx="6534458" cy="1728192"/>
            </a:xfrm>
          </p:grpSpPr>
          <p:grpSp>
            <p:nvGrpSpPr>
              <p:cNvPr id="13" name="Group 12">
                <a:extLst>
                  <a:ext uri="{FF2B5EF4-FFF2-40B4-BE49-F238E27FC236}">
                    <a16:creationId xmlns:a16="http://schemas.microsoft.com/office/drawing/2014/main" id="{4671703A-F83B-44E6-937B-1C1184078C80}"/>
                  </a:ext>
                </a:extLst>
              </p:cNvPr>
              <p:cNvGrpSpPr/>
              <p:nvPr/>
            </p:nvGrpSpPr>
            <p:grpSpPr>
              <a:xfrm>
                <a:off x="1167999" y="4677401"/>
                <a:ext cx="4128073" cy="1728192"/>
                <a:chOff x="467544" y="1508258"/>
                <a:chExt cx="4048100" cy="1728192"/>
              </a:xfrm>
            </p:grpSpPr>
            <p:grpSp>
              <p:nvGrpSpPr>
                <p:cNvPr id="16" name="Group 15">
                  <a:extLst>
                    <a:ext uri="{FF2B5EF4-FFF2-40B4-BE49-F238E27FC236}">
                      <a16:creationId xmlns:a16="http://schemas.microsoft.com/office/drawing/2014/main" id="{6D053E4E-8E94-47B9-9CAB-563DE5FFBD64}"/>
                    </a:ext>
                  </a:extLst>
                </p:cNvPr>
                <p:cNvGrpSpPr/>
                <p:nvPr/>
              </p:nvGrpSpPr>
              <p:grpSpPr>
                <a:xfrm>
                  <a:off x="467544" y="1508258"/>
                  <a:ext cx="2241857" cy="1728192"/>
                  <a:chOff x="179512" y="1495654"/>
                  <a:chExt cx="1326813" cy="1728192"/>
                </a:xfrm>
              </p:grpSpPr>
              <p:sp>
                <p:nvSpPr>
                  <p:cNvPr id="18" name="Chevron 13">
                    <a:extLst>
                      <a:ext uri="{FF2B5EF4-FFF2-40B4-BE49-F238E27FC236}">
                        <a16:creationId xmlns:a16="http://schemas.microsoft.com/office/drawing/2014/main" id="{72732C8F-5A93-4FA2-8368-B27046DF312E}"/>
                      </a:ext>
                    </a:extLst>
                  </p:cNvPr>
                  <p:cNvSpPr/>
                  <p:nvPr/>
                </p:nvSpPr>
                <p:spPr>
                  <a:xfrm>
                    <a:off x="835899" y="1495654"/>
                    <a:ext cx="670426" cy="172819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19" name="TextBox 18">
                    <a:extLst>
                      <a:ext uri="{FF2B5EF4-FFF2-40B4-BE49-F238E27FC236}">
                        <a16:creationId xmlns:a16="http://schemas.microsoft.com/office/drawing/2014/main" id="{50C63A79-AEB0-4FC5-8AFE-2FF137854AC8}"/>
                      </a:ext>
                    </a:extLst>
                  </p:cNvPr>
                  <p:cNvSpPr txBox="1"/>
                  <p:nvPr/>
                </p:nvSpPr>
                <p:spPr>
                  <a:xfrm>
                    <a:off x="179512" y="1991056"/>
                    <a:ext cx="834111" cy="461665"/>
                  </a:xfrm>
                  <a:prstGeom prst="rect">
                    <a:avLst/>
                  </a:prstGeom>
                  <a:noFill/>
                </p:spPr>
                <p:txBody>
                  <a:bodyPr wrap="none" rtlCol="0">
                    <a:spAutoFit/>
                  </a:bodyPr>
                  <a:lstStyle/>
                  <a:p>
                    <a:r>
                      <a:rPr lang="en-US" sz="2400" b="1" dirty="0">
                        <a:solidFill>
                          <a:schemeClr val="accent2">
                            <a:lumMod val="75000"/>
                          </a:schemeClr>
                        </a:solidFill>
                      </a:rPr>
                      <a:t>Activities</a:t>
                    </a:r>
                  </a:p>
                </p:txBody>
              </p:sp>
            </p:grpSp>
            <p:sp>
              <p:nvSpPr>
                <p:cNvPr id="17" name="TextBox 16">
                  <a:extLst>
                    <a:ext uri="{FF2B5EF4-FFF2-40B4-BE49-F238E27FC236}">
                      <a16:creationId xmlns:a16="http://schemas.microsoft.com/office/drawing/2014/main" id="{26C2862B-5EB3-4E61-B4FC-27AF39D8FFF6}"/>
                    </a:ext>
                  </a:extLst>
                </p:cNvPr>
                <p:cNvSpPr txBox="1"/>
                <p:nvPr/>
              </p:nvSpPr>
              <p:spPr>
                <a:xfrm>
                  <a:off x="2712305" y="1898923"/>
                  <a:ext cx="1803339" cy="1054135"/>
                </a:xfrm>
                <a:prstGeom prst="rect">
                  <a:avLst/>
                </a:prstGeom>
                <a:noFill/>
              </p:spPr>
              <p:txBody>
                <a:bodyPr wrap="none" rtlCol="0">
                  <a:spAutoFit/>
                </a:bodyPr>
                <a:lstStyle/>
                <a:p>
                  <a:pPr algn="ctr">
                    <a:lnSpc>
                      <a:spcPts val="3500"/>
                    </a:lnSpc>
                  </a:pPr>
                  <a:r>
                    <a:rPr lang="en-US" sz="2400" b="1" dirty="0">
                      <a:solidFill>
                        <a:schemeClr val="accent2">
                          <a:lumMod val="75000"/>
                        </a:schemeClr>
                      </a:solidFill>
                    </a:rPr>
                    <a:t>Competency</a:t>
                  </a:r>
                </a:p>
                <a:p>
                  <a:pPr algn="ctr">
                    <a:lnSpc>
                      <a:spcPts val="2000"/>
                    </a:lnSpc>
                  </a:pPr>
                  <a:r>
                    <a:rPr lang="en-US" sz="2000" b="1" dirty="0">
                      <a:solidFill>
                        <a:schemeClr val="accent2">
                          <a:lumMod val="75000"/>
                        </a:schemeClr>
                      </a:solidFill>
                    </a:rPr>
                    <a:t>Key/Enabling</a:t>
                  </a:r>
                </a:p>
                <a:p>
                  <a:pPr algn="ctr">
                    <a:lnSpc>
                      <a:spcPts val="2000"/>
                    </a:lnSpc>
                  </a:pPr>
                  <a:r>
                    <a:rPr lang="en-US" sz="2000" b="1" dirty="0">
                      <a:solidFill>
                        <a:schemeClr val="accent2">
                          <a:lumMod val="75000"/>
                        </a:schemeClr>
                      </a:solidFill>
                    </a:rPr>
                    <a:t>Competencies</a:t>
                  </a:r>
                </a:p>
              </p:txBody>
            </p:sp>
          </p:grpSp>
          <p:sp>
            <p:nvSpPr>
              <p:cNvPr id="14" name="Chevron 13">
                <a:extLst>
                  <a:ext uri="{FF2B5EF4-FFF2-40B4-BE49-F238E27FC236}">
                    <a16:creationId xmlns:a16="http://schemas.microsoft.com/office/drawing/2014/main" id="{D6276CEB-ECC8-41FD-8AB7-325D474E2E10}"/>
                  </a:ext>
                </a:extLst>
              </p:cNvPr>
              <p:cNvSpPr/>
              <p:nvPr/>
            </p:nvSpPr>
            <p:spPr>
              <a:xfrm>
                <a:off x="5070338" y="4677401"/>
                <a:ext cx="1132789" cy="172819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15" name="TextBox 14">
                <a:extLst>
                  <a:ext uri="{FF2B5EF4-FFF2-40B4-BE49-F238E27FC236}">
                    <a16:creationId xmlns:a16="http://schemas.microsoft.com/office/drawing/2014/main" id="{8AA7E6A1-C99E-4796-BFCA-CA31524B2323}"/>
                  </a:ext>
                </a:extLst>
              </p:cNvPr>
              <p:cNvSpPr txBox="1"/>
              <p:nvPr/>
            </p:nvSpPr>
            <p:spPr>
              <a:xfrm>
                <a:off x="5916962" y="5368251"/>
                <a:ext cx="1785495" cy="605294"/>
              </a:xfrm>
              <a:prstGeom prst="rect">
                <a:avLst/>
              </a:prstGeom>
              <a:noFill/>
            </p:spPr>
            <p:txBody>
              <a:bodyPr wrap="square" rtlCol="0">
                <a:spAutoFit/>
              </a:bodyPr>
              <a:lstStyle/>
              <a:p>
                <a:pPr algn="ctr">
                  <a:lnSpc>
                    <a:spcPts val="2000"/>
                  </a:lnSpc>
                </a:pPr>
                <a:r>
                  <a:rPr lang="en-US" sz="2400" b="1" dirty="0">
                    <a:solidFill>
                      <a:schemeClr val="accent2">
                        <a:lumMod val="75000"/>
                      </a:schemeClr>
                    </a:solidFill>
                  </a:rPr>
                  <a:t>Training content</a:t>
                </a:r>
              </a:p>
            </p:txBody>
          </p:sp>
        </p:grpSp>
        <p:sp>
          <p:nvSpPr>
            <p:cNvPr id="20" name="Chevron 13">
              <a:extLst>
                <a:ext uri="{FF2B5EF4-FFF2-40B4-BE49-F238E27FC236}">
                  <a16:creationId xmlns:a16="http://schemas.microsoft.com/office/drawing/2014/main" id="{B7FE8801-3336-44D6-A790-FF7124ED22CF}"/>
                </a:ext>
              </a:extLst>
            </p:cNvPr>
            <p:cNvSpPr/>
            <p:nvPr/>
          </p:nvSpPr>
          <p:spPr>
            <a:xfrm>
              <a:off x="6441039" y="2132856"/>
              <a:ext cx="1132789" cy="172819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1" name="TextBox 20">
              <a:extLst>
                <a:ext uri="{FF2B5EF4-FFF2-40B4-BE49-F238E27FC236}">
                  <a16:creationId xmlns:a16="http://schemas.microsoft.com/office/drawing/2014/main" id="{4E3DFAE4-0DBE-4A66-88AC-1576A7112F43}"/>
                </a:ext>
              </a:extLst>
            </p:cNvPr>
            <p:cNvSpPr txBox="1"/>
            <p:nvPr/>
          </p:nvSpPr>
          <p:spPr>
            <a:xfrm>
              <a:off x="7404697" y="2867621"/>
              <a:ext cx="1785495" cy="622414"/>
            </a:xfrm>
            <a:prstGeom prst="rect">
              <a:avLst/>
            </a:prstGeom>
            <a:noFill/>
          </p:spPr>
          <p:txBody>
            <a:bodyPr wrap="square" rtlCol="0">
              <a:spAutoFit/>
            </a:bodyPr>
            <a:lstStyle/>
            <a:p>
              <a:pPr algn="ctr">
                <a:lnSpc>
                  <a:spcPts val="2000"/>
                </a:lnSpc>
              </a:pPr>
              <a:r>
                <a:rPr lang="en-US" sz="2400" b="1" dirty="0">
                  <a:solidFill>
                    <a:schemeClr val="accent2">
                      <a:lumMod val="75000"/>
                    </a:schemeClr>
                  </a:solidFill>
                </a:rPr>
                <a:t>Training Evaluation</a:t>
              </a:r>
            </a:p>
          </p:txBody>
        </p:sp>
      </p:grpSp>
    </p:spTree>
    <p:extLst>
      <p:ext uri="{BB962C8B-B14F-4D97-AF65-F5344CB8AC3E}">
        <p14:creationId xmlns:p14="http://schemas.microsoft.com/office/powerpoint/2010/main" val="7209312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333375"/>
            <a:ext cx="8610600" cy="619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5BD50221-615B-4F85-A4F8-2FF1D699C459}"/>
              </a:ext>
            </a:extLst>
          </p:cNvPr>
          <p:cNvSpPr/>
          <p:nvPr/>
        </p:nvSpPr>
        <p:spPr>
          <a:xfrm>
            <a:off x="107504" y="14061"/>
            <a:ext cx="1224136" cy="6510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77EF7321-452E-4E33-89B9-E5771C5B2F08}"/>
              </a:ext>
            </a:extLst>
          </p:cNvPr>
          <p:cNvSpPr/>
          <p:nvPr/>
        </p:nvSpPr>
        <p:spPr>
          <a:xfrm rot="16200000">
            <a:off x="-1814735" y="3135563"/>
            <a:ext cx="5805266" cy="487484"/>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t>Curriculum : Evaluation</a:t>
            </a:r>
          </a:p>
        </p:txBody>
      </p:sp>
    </p:spTree>
    <p:extLst>
      <p:ext uri="{BB962C8B-B14F-4D97-AF65-F5344CB8AC3E}">
        <p14:creationId xmlns:p14="http://schemas.microsoft.com/office/powerpoint/2010/main" val="17185000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925144"/>
          </a:xfrm>
        </p:spPr>
        <p:txBody>
          <a:bodyPr>
            <a:normAutofit/>
          </a:bodyPr>
          <a:lstStyle/>
          <a:p>
            <a:pPr marL="0" indent="0">
              <a:buNone/>
            </a:pPr>
            <a:r>
              <a:rPr lang="en-CA" b="1" dirty="0"/>
              <a:t>During and post-training: </a:t>
            </a:r>
          </a:p>
          <a:p>
            <a:r>
              <a:rPr lang="en-US" dirty="0"/>
              <a:t>F2F role play and case studies</a:t>
            </a:r>
          </a:p>
          <a:p>
            <a:pPr lvl="0"/>
            <a:r>
              <a:rPr lang="en-US" dirty="0"/>
              <a:t>Survey post each F2F session</a:t>
            </a:r>
          </a:p>
          <a:p>
            <a:r>
              <a:rPr lang="en-US" dirty="0"/>
              <a:t>Online Case Studies, Quizzes, Discussion Workbook Questions </a:t>
            </a:r>
          </a:p>
          <a:p>
            <a:pPr marL="0" indent="0">
              <a:buNone/>
            </a:pPr>
            <a:r>
              <a:rPr lang="en-US" b="1" dirty="0"/>
              <a:t>In the field:</a:t>
            </a:r>
          </a:p>
          <a:p>
            <a:r>
              <a:rPr lang="en-US" dirty="0"/>
              <a:t>Periodic assessment: Navigator Log </a:t>
            </a:r>
          </a:p>
          <a:p>
            <a:pPr lvl="0"/>
            <a:r>
              <a:rPr lang="en-US" dirty="0"/>
              <a:t>Ongoing: Navigator Reflection Guide </a:t>
            </a:r>
          </a:p>
          <a:p>
            <a:endParaRPr lang="en-US" dirty="0"/>
          </a:p>
        </p:txBody>
      </p:sp>
      <p:sp>
        <p:nvSpPr>
          <p:cNvPr id="4" name="Title 1"/>
          <p:cNvSpPr txBox="1">
            <a:spLocks/>
          </p:cNvSpPr>
          <p:nvPr/>
        </p:nvSpPr>
        <p:spPr>
          <a:xfrm>
            <a:off x="457200" y="188640"/>
            <a:ext cx="8686800" cy="100811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accent4"/>
                </a:solidFill>
                <a:latin typeface="+mj-lt"/>
                <a:ea typeface="+mj-ea"/>
                <a:cs typeface="+mj-cs"/>
              </a:defRPr>
            </a:lvl1pPr>
          </a:lstStyle>
          <a:p>
            <a:r>
              <a:rPr lang="en-US" dirty="0">
                <a:sym typeface="Wingdings 2"/>
              </a:rPr>
              <a:t> </a:t>
            </a:r>
            <a:r>
              <a:rPr lang="en-US" b="1" dirty="0"/>
              <a:t>ARC – Evaluation &amp; Feedback</a:t>
            </a:r>
          </a:p>
        </p:txBody>
      </p:sp>
      <p:sp>
        <p:nvSpPr>
          <p:cNvPr id="5" name="Rectangle 4"/>
          <p:cNvSpPr/>
          <p:nvPr/>
        </p:nvSpPr>
        <p:spPr>
          <a:xfrm rot="16200000">
            <a:off x="-2487705" y="3906787"/>
            <a:ext cx="5445225" cy="45720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t>Curriculum : Evaluation</a:t>
            </a:r>
          </a:p>
        </p:txBody>
      </p:sp>
    </p:spTree>
    <p:extLst>
      <p:ext uri="{BB962C8B-B14F-4D97-AF65-F5344CB8AC3E}">
        <p14:creationId xmlns:p14="http://schemas.microsoft.com/office/powerpoint/2010/main" val="10636030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4869160"/>
            <a:ext cx="8136904" cy="1143000"/>
          </a:xfrm>
        </p:spPr>
        <p:txBody>
          <a:bodyPr/>
          <a:lstStyle/>
          <a:p>
            <a:pPr algn="ctr"/>
            <a:r>
              <a:rPr lang="en-US" b="1" dirty="0">
                <a:solidFill>
                  <a:schemeClr val="accent4"/>
                </a:solidFill>
              </a:rPr>
              <a:t>Lessons Learned </a:t>
            </a:r>
          </a:p>
        </p:txBody>
      </p:sp>
    </p:spTree>
    <p:extLst>
      <p:ext uri="{BB962C8B-B14F-4D97-AF65-F5344CB8AC3E}">
        <p14:creationId xmlns:p14="http://schemas.microsoft.com/office/powerpoint/2010/main" val="30190455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lvl="0"/>
            <a:r>
              <a:rPr lang="en-US" dirty="0"/>
              <a:t>More </a:t>
            </a:r>
            <a:r>
              <a:rPr lang="en-US" b="1" dirty="0"/>
              <a:t>time </a:t>
            </a:r>
            <a:r>
              <a:rPr lang="en-US" dirty="0"/>
              <a:t>required for practical learning activities: case studies, communication skills</a:t>
            </a:r>
          </a:p>
          <a:p>
            <a:pPr lvl="0"/>
            <a:r>
              <a:rPr lang="en-US" dirty="0"/>
              <a:t>Provide tools for self-assessment: e.g. cultural competency</a:t>
            </a:r>
          </a:p>
          <a:p>
            <a:pPr lvl="0"/>
            <a:r>
              <a:rPr lang="en-US" dirty="0"/>
              <a:t>Discuss compassion fatigue and self-care for navigators</a:t>
            </a:r>
          </a:p>
          <a:p>
            <a:pPr lvl="0"/>
            <a:r>
              <a:rPr lang="en-US" dirty="0"/>
              <a:t>More information on patient empowerment</a:t>
            </a:r>
          </a:p>
          <a:p>
            <a:pPr lvl="0"/>
            <a:r>
              <a:rPr lang="en-US" dirty="0"/>
              <a:t>Consider potential for mentorship within the practice</a:t>
            </a:r>
          </a:p>
        </p:txBody>
      </p:sp>
      <p:sp>
        <p:nvSpPr>
          <p:cNvPr id="4" name="Title 1"/>
          <p:cNvSpPr txBox="1">
            <a:spLocks/>
          </p:cNvSpPr>
          <p:nvPr/>
        </p:nvSpPr>
        <p:spPr>
          <a:xfrm>
            <a:off x="457200" y="188640"/>
            <a:ext cx="8686800" cy="100811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accent4"/>
                </a:solidFill>
                <a:latin typeface="+mj-lt"/>
                <a:ea typeface="+mj-ea"/>
                <a:cs typeface="+mj-cs"/>
              </a:defRPr>
            </a:lvl1pPr>
          </a:lstStyle>
          <a:p>
            <a:r>
              <a:rPr lang="en-US" b="1" dirty="0"/>
              <a:t>ARC – Lessons Learned</a:t>
            </a:r>
          </a:p>
        </p:txBody>
      </p:sp>
      <p:sp>
        <p:nvSpPr>
          <p:cNvPr id="5" name="Rectangle 4"/>
          <p:cNvSpPr/>
          <p:nvPr/>
        </p:nvSpPr>
        <p:spPr>
          <a:xfrm rot="16200000">
            <a:off x="-2487705" y="3906787"/>
            <a:ext cx="5445225" cy="45720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t>Curriculum : Lessons</a:t>
            </a:r>
          </a:p>
        </p:txBody>
      </p:sp>
    </p:spTree>
    <p:extLst>
      <p:ext uri="{BB962C8B-B14F-4D97-AF65-F5344CB8AC3E}">
        <p14:creationId xmlns:p14="http://schemas.microsoft.com/office/powerpoint/2010/main" val="4935791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Curriculum mapping enabled the development of a comprehensive program, consistent with CBE</a:t>
            </a:r>
          </a:p>
          <a:p>
            <a:r>
              <a:rPr lang="en-US" dirty="0"/>
              <a:t>Development of content for unique navigation role in primary care </a:t>
            </a:r>
          </a:p>
          <a:p>
            <a:r>
              <a:rPr lang="en-US" dirty="0"/>
              <a:t>Collaboration with McMaster University Health TAPESTRY was integral to development of content and learning resources</a:t>
            </a:r>
          </a:p>
        </p:txBody>
      </p:sp>
      <p:sp>
        <p:nvSpPr>
          <p:cNvPr id="5" name="Title 1"/>
          <p:cNvSpPr txBox="1">
            <a:spLocks/>
          </p:cNvSpPr>
          <p:nvPr/>
        </p:nvSpPr>
        <p:spPr>
          <a:xfrm>
            <a:off x="457200" y="188640"/>
            <a:ext cx="8686800" cy="100811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accent4"/>
                </a:solidFill>
                <a:latin typeface="+mj-lt"/>
                <a:ea typeface="+mj-ea"/>
                <a:cs typeface="+mj-cs"/>
              </a:defRPr>
            </a:lvl1pPr>
          </a:lstStyle>
          <a:p>
            <a:r>
              <a:rPr lang="en-US" b="1" dirty="0"/>
              <a:t>ARC – Conclusions</a:t>
            </a:r>
          </a:p>
        </p:txBody>
      </p:sp>
      <p:sp>
        <p:nvSpPr>
          <p:cNvPr id="6" name="Rectangle 5"/>
          <p:cNvSpPr/>
          <p:nvPr/>
        </p:nvSpPr>
        <p:spPr>
          <a:xfrm rot="16200000">
            <a:off x="-2487705" y="3906787"/>
            <a:ext cx="5445225" cy="45720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t>Curriculum : Lessons</a:t>
            </a:r>
          </a:p>
        </p:txBody>
      </p:sp>
    </p:spTree>
    <p:extLst>
      <p:ext uri="{BB962C8B-B14F-4D97-AF65-F5344CB8AC3E}">
        <p14:creationId xmlns:p14="http://schemas.microsoft.com/office/powerpoint/2010/main" val="17121241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Mentorship is essential to ongoing professional development and learning in the field</a:t>
            </a:r>
          </a:p>
          <a:p>
            <a:r>
              <a:rPr lang="en-US" dirty="0"/>
              <a:t>Training program is an iterative process; further development and plans for scalability are currently underway. </a:t>
            </a:r>
          </a:p>
        </p:txBody>
      </p:sp>
      <p:sp>
        <p:nvSpPr>
          <p:cNvPr id="5" name="Title 1"/>
          <p:cNvSpPr txBox="1">
            <a:spLocks/>
          </p:cNvSpPr>
          <p:nvPr/>
        </p:nvSpPr>
        <p:spPr>
          <a:xfrm>
            <a:off x="457200" y="188640"/>
            <a:ext cx="8686800" cy="100811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kern="1200">
                <a:solidFill>
                  <a:schemeClr val="accent4"/>
                </a:solidFill>
                <a:latin typeface="+mj-lt"/>
                <a:ea typeface="+mj-ea"/>
                <a:cs typeface="+mj-cs"/>
              </a:defRPr>
            </a:lvl1pPr>
          </a:lstStyle>
          <a:p>
            <a:r>
              <a:rPr lang="en-US" b="1" dirty="0"/>
              <a:t>ARC – Conclusions</a:t>
            </a:r>
          </a:p>
        </p:txBody>
      </p:sp>
      <p:sp>
        <p:nvSpPr>
          <p:cNvPr id="6" name="Rectangle 5"/>
          <p:cNvSpPr/>
          <p:nvPr/>
        </p:nvSpPr>
        <p:spPr>
          <a:xfrm rot="16200000">
            <a:off x="-2487705" y="3906787"/>
            <a:ext cx="5445225" cy="45720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t>Curriculum : Lessons</a:t>
            </a:r>
          </a:p>
        </p:txBody>
      </p:sp>
    </p:spTree>
    <p:extLst>
      <p:ext uri="{BB962C8B-B14F-4D97-AF65-F5344CB8AC3E}">
        <p14:creationId xmlns:p14="http://schemas.microsoft.com/office/powerpoint/2010/main" val="30254597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r>
              <a:rPr lang="en-US" dirty="0"/>
              <a:t>Biggs, J. B. (2003). </a:t>
            </a:r>
            <a:r>
              <a:rPr lang="en-US" i="1" dirty="0"/>
              <a:t>Teaching for quality learning at university (2</a:t>
            </a:r>
            <a:r>
              <a:rPr lang="en-US" i="1" baseline="30000" dirty="0"/>
              <a:t>nd</a:t>
            </a:r>
            <a:r>
              <a:rPr lang="en-US" i="1" dirty="0"/>
              <a:t> ed.). </a:t>
            </a:r>
            <a:r>
              <a:rPr lang="en-US" dirty="0"/>
              <a:t> Buckingham: Open University Press/Society for Research into Higher Education.</a:t>
            </a:r>
          </a:p>
          <a:p>
            <a:r>
              <a:rPr lang="en-CA" dirty="0"/>
              <a:t>Colorado Patient Navigator Training Collaborative. </a:t>
            </a:r>
            <a:r>
              <a:rPr lang="en-US" u="sng" dirty="0">
                <a:hlinkClick r:id="rId3"/>
              </a:rPr>
              <a:t>http://patientnavigatortraining.org/</a:t>
            </a:r>
            <a:endParaRPr lang="en-US" dirty="0"/>
          </a:p>
          <a:p>
            <a:r>
              <a:rPr lang="en-CA" dirty="0"/>
              <a:t>Colorado Patient Navigator Training Collaborative. </a:t>
            </a:r>
            <a:r>
              <a:rPr lang="en-US" u="sng" dirty="0">
                <a:hlinkClick r:id="rId3"/>
              </a:rPr>
              <a:t>http://patientnavigatortraining.org/</a:t>
            </a:r>
            <a:endParaRPr lang="en-US" dirty="0"/>
          </a:p>
          <a:p>
            <a:r>
              <a:rPr lang="en-US" dirty="0" err="1"/>
              <a:t>DeGroff</a:t>
            </a:r>
            <a:r>
              <a:rPr lang="en-US" dirty="0"/>
              <a:t>, A., </a:t>
            </a:r>
            <a:r>
              <a:rPr lang="en-US" dirty="0" err="1"/>
              <a:t>Coa</a:t>
            </a:r>
            <a:r>
              <a:rPr lang="en-US" dirty="0"/>
              <a:t>, K. Morrissey, K. G. et al. (2014). Key considerations in designing a patient navigation program for colorectal screening. </a:t>
            </a:r>
            <a:r>
              <a:rPr lang="en-US" i="1" dirty="0"/>
              <a:t>Health Promotion Practice, 15</a:t>
            </a:r>
            <a:r>
              <a:rPr lang="en-US" dirty="0"/>
              <a:t>(4), 483-495.</a:t>
            </a:r>
          </a:p>
          <a:p>
            <a:r>
              <a:rPr lang="en-CA" dirty="0"/>
              <a:t>Grant, J. (2002). Learning needs assessment: Assessing the need. </a:t>
            </a:r>
            <a:r>
              <a:rPr lang="en-CA" i="1" dirty="0"/>
              <a:t>BMJ, 324, </a:t>
            </a:r>
            <a:r>
              <a:rPr lang="en-CA" dirty="0"/>
              <a:t>156–159.  </a:t>
            </a:r>
            <a:r>
              <a:rPr lang="en-CA" u="sng" dirty="0">
                <a:hlinkClick r:id="rId4"/>
              </a:rPr>
              <a:t>http://www.bmj.com/content/324/7330/156</a:t>
            </a:r>
            <a:endParaRPr lang="en-US" dirty="0"/>
          </a:p>
          <a:p>
            <a:r>
              <a:rPr lang="en-CA" dirty="0"/>
              <a:t>Kern, D. E., Thomas, P. A., &amp; Hughes, M. T. (</a:t>
            </a:r>
            <a:r>
              <a:rPr lang="en-CA" dirty="0" err="1"/>
              <a:t>Eds</a:t>
            </a:r>
            <a:r>
              <a:rPr lang="en-CA" dirty="0"/>
              <a:t>). (2009). </a:t>
            </a:r>
            <a:r>
              <a:rPr lang="en-CA" i="1" dirty="0"/>
              <a:t>Curriculum development for medical education. A six-step approach </a:t>
            </a:r>
            <a:r>
              <a:rPr lang="en-CA" dirty="0"/>
              <a:t>(2</a:t>
            </a:r>
            <a:r>
              <a:rPr lang="en-CA" baseline="30000" dirty="0"/>
              <a:t>nd</a:t>
            </a:r>
            <a:r>
              <a:rPr lang="en-CA" dirty="0"/>
              <a:t> ed.).</a:t>
            </a:r>
            <a:r>
              <a:rPr lang="en-CA" i="1" dirty="0"/>
              <a:t> </a:t>
            </a:r>
            <a:r>
              <a:rPr lang="en-CA" dirty="0"/>
              <a:t>Baltimore, MD: The Johns Hopkins University Press.</a:t>
            </a:r>
          </a:p>
          <a:p>
            <a:endParaRPr lang="en-US" dirty="0"/>
          </a:p>
        </p:txBody>
      </p:sp>
      <p:sp>
        <p:nvSpPr>
          <p:cNvPr id="3" name="Title 2"/>
          <p:cNvSpPr>
            <a:spLocks noGrp="1"/>
          </p:cNvSpPr>
          <p:nvPr>
            <p:ph type="title"/>
          </p:nvPr>
        </p:nvSpPr>
        <p:spPr/>
        <p:txBody>
          <a:bodyPr/>
          <a:lstStyle/>
          <a:p>
            <a:r>
              <a:rPr lang="en-US" b="1" dirty="0"/>
              <a:t>References </a:t>
            </a:r>
          </a:p>
        </p:txBody>
      </p:sp>
    </p:spTree>
    <p:extLst>
      <p:ext uri="{BB962C8B-B14F-4D97-AF65-F5344CB8AC3E}">
        <p14:creationId xmlns:p14="http://schemas.microsoft.com/office/powerpoint/2010/main" val="5413431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r>
              <a:rPr lang="en-CA" dirty="0"/>
              <a:t>Kangovi, S. K., Clayton, K., </a:t>
            </a:r>
            <a:r>
              <a:rPr lang="en-CA" dirty="0" err="1"/>
              <a:t>Chanton</a:t>
            </a:r>
            <a:r>
              <a:rPr lang="en-CA" dirty="0"/>
              <a:t>, C., McCollum, S., White, M., Carter, T., Grande, D., Long, J. A. (2014). </a:t>
            </a:r>
            <a:r>
              <a:rPr lang="en-CA" i="1" dirty="0"/>
              <a:t>IMPaCT (Individualized Management for Patient-Centered Targets) Director Manual</a:t>
            </a:r>
            <a:r>
              <a:rPr lang="en-CA" dirty="0"/>
              <a:t>. </a:t>
            </a:r>
            <a:r>
              <a:rPr lang="en-CA" u="sng" dirty="0">
                <a:hlinkClick r:id="rId2"/>
              </a:rPr>
              <a:t>http://chw.upenn.edu</a:t>
            </a:r>
            <a:endParaRPr lang="en-US" dirty="0"/>
          </a:p>
          <a:p>
            <a:r>
              <a:rPr lang="en-US" dirty="0" err="1"/>
              <a:t>Lorhan</a:t>
            </a:r>
            <a:r>
              <a:rPr lang="en-US" dirty="0"/>
              <a:t>, S., Wright, M., Hodgson, S., &amp; van der </a:t>
            </a:r>
            <a:r>
              <a:rPr lang="en-US" dirty="0" err="1"/>
              <a:t>Westhuizen</a:t>
            </a:r>
            <a:r>
              <a:rPr lang="en-US" dirty="0"/>
              <a:t>, M. (2014). The development and implementation of a volunteer lay navigation competency framework at an outpatient cancer center. </a:t>
            </a:r>
            <a:r>
              <a:rPr lang="en-US" i="1" dirty="0"/>
              <a:t>Supportive Care in Cancer, 22</a:t>
            </a:r>
            <a:r>
              <a:rPr lang="en-US" dirty="0"/>
              <a:t>(9), 2571-2580.</a:t>
            </a:r>
          </a:p>
          <a:p>
            <a:r>
              <a:rPr lang="en-US" dirty="0" err="1"/>
              <a:t>McKenney</a:t>
            </a:r>
            <a:r>
              <a:rPr lang="en-US" dirty="0"/>
              <a:t> K.M. Martinez, N.G., Yee L.M. (2018) Patient navigation across the spectrum of women’s health care in the United States. American Journal of Obstetrics &amp; Gynecology, 280(March), 280-286</a:t>
            </a:r>
          </a:p>
          <a:p>
            <a:r>
              <a:rPr lang="en-US" dirty="0"/>
              <a:t>McMaster University Department of Family Medicine Health TAPESTRY</a:t>
            </a:r>
          </a:p>
          <a:p>
            <a:r>
              <a:rPr lang="en-CA" dirty="0"/>
              <a:t>The George Washington University Cancer Institute (GWUCI). (2014).  Core Competencies for Non-Clinically Licensed Patient Navigators.</a:t>
            </a:r>
            <a:endParaRPr lang="en-US" dirty="0"/>
          </a:p>
          <a:p>
            <a:r>
              <a:rPr lang="en-CA" dirty="0"/>
              <a:t>The College of Family Physicians of Canada. (2017). </a:t>
            </a:r>
            <a:r>
              <a:rPr lang="en-CA" dirty="0" err="1"/>
              <a:t>CanMEDS</a:t>
            </a:r>
            <a:r>
              <a:rPr lang="en-CA" dirty="0"/>
              <a:t> Framework. </a:t>
            </a:r>
            <a:r>
              <a:rPr lang="en-CA" u="sng" dirty="0">
                <a:hlinkClick r:id="rId3"/>
              </a:rPr>
              <a:t>http://www.cfpc.ca/canmedsfm/</a:t>
            </a:r>
            <a:endParaRPr lang="en-CA" u="sng" dirty="0"/>
          </a:p>
          <a:p>
            <a:r>
              <a:rPr lang="en-CA" dirty="0" err="1"/>
              <a:t>Ustjanauskas</a:t>
            </a:r>
            <a:r>
              <a:rPr lang="en-CA" dirty="0"/>
              <a:t>, A., </a:t>
            </a:r>
            <a:r>
              <a:rPr lang="en-CA" dirty="0" err="1"/>
              <a:t>Bredice</a:t>
            </a:r>
            <a:r>
              <a:rPr lang="en-CA" dirty="0"/>
              <a:t>, M., </a:t>
            </a:r>
            <a:r>
              <a:rPr lang="en-CA" dirty="0" err="1"/>
              <a:t>Nuhaily</a:t>
            </a:r>
            <a:r>
              <a:rPr lang="en-CA" dirty="0"/>
              <a:t>, S., et al.( 2016). Training in patient navigation:  A review of the research literature. </a:t>
            </a:r>
            <a:r>
              <a:rPr lang="en-CA" i="1" dirty="0"/>
              <a:t>Health Promotion Practice, 17</a:t>
            </a:r>
            <a:r>
              <a:rPr lang="en-CA" dirty="0"/>
              <a:t>(3), 378-381. </a:t>
            </a:r>
            <a:endParaRPr lang="en-US" dirty="0"/>
          </a:p>
          <a:p>
            <a:pPr marL="0" indent="0">
              <a:buNone/>
            </a:pPr>
            <a:endParaRPr lang="en-US" dirty="0"/>
          </a:p>
          <a:p>
            <a:pPr marL="0" indent="0">
              <a:buNone/>
            </a:pPr>
            <a:endParaRPr lang="en-US" dirty="0"/>
          </a:p>
          <a:p>
            <a:endParaRPr lang="en-US" dirty="0"/>
          </a:p>
        </p:txBody>
      </p:sp>
      <p:sp>
        <p:nvSpPr>
          <p:cNvPr id="3" name="Title 2"/>
          <p:cNvSpPr>
            <a:spLocks noGrp="1"/>
          </p:cNvSpPr>
          <p:nvPr>
            <p:ph type="title"/>
          </p:nvPr>
        </p:nvSpPr>
        <p:spPr/>
        <p:txBody>
          <a:bodyPr/>
          <a:lstStyle/>
          <a:p>
            <a:r>
              <a:rPr lang="en-US" b="1" dirty="0"/>
              <a:t>References </a:t>
            </a:r>
          </a:p>
        </p:txBody>
      </p:sp>
    </p:spTree>
    <p:extLst>
      <p:ext uri="{BB962C8B-B14F-4D97-AF65-F5344CB8AC3E}">
        <p14:creationId xmlns:p14="http://schemas.microsoft.com/office/powerpoint/2010/main" val="3860017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925144"/>
          </a:xfrm>
        </p:spPr>
        <p:txBody>
          <a:bodyPr>
            <a:normAutofit/>
          </a:bodyPr>
          <a:lstStyle/>
          <a:p>
            <a:pPr marL="0" indent="0">
              <a:buNone/>
            </a:pPr>
            <a:r>
              <a:rPr lang="en-US" b="1" dirty="0"/>
              <a:t>Presentation</a:t>
            </a:r>
          </a:p>
          <a:p>
            <a:r>
              <a:rPr lang="en-US" dirty="0"/>
              <a:t>Describe the ARC </a:t>
            </a:r>
            <a:r>
              <a:rPr lang="en-CA" dirty="0"/>
              <a:t>curricular design process</a:t>
            </a:r>
          </a:p>
          <a:p>
            <a:r>
              <a:rPr lang="en-CA" dirty="0"/>
              <a:t>Share lessons learned</a:t>
            </a:r>
            <a:endParaRPr lang="en-US" dirty="0"/>
          </a:p>
          <a:p>
            <a:pPr marL="0" indent="0">
              <a:buNone/>
            </a:pPr>
            <a:r>
              <a:rPr lang="en-US" b="1" dirty="0"/>
              <a:t>Group exercise</a:t>
            </a:r>
            <a:endParaRPr lang="en-US" dirty="0"/>
          </a:p>
          <a:p>
            <a:r>
              <a:rPr lang="en-US" dirty="0"/>
              <a:t>Example of developing competencies </a:t>
            </a:r>
          </a:p>
          <a:p>
            <a:r>
              <a:rPr lang="en-US" dirty="0"/>
              <a:t>Example of a role playing for motivational interviewing</a:t>
            </a:r>
          </a:p>
        </p:txBody>
      </p:sp>
      <p:sp>
        <p:nvSpPr>
          <p:cNvPr id="3" name="Title 2"/>
          <p:cNvSpPr>
            <a:spLocks noGrp="1"/>
          </p:cNvSpPr>
          <p:nvPr>
            <p:ph type="title"/>
          </p:nvPr>
        </p:nvSpPr>
        <p:spPr/>
        <p:txBody>
          <a:bodyPr>
            <a:normAutofit/>
          </a:bodyPr>
          <a:lstStyle/>
          <a:p>
            <a:r>
              <a:rPr lang="en-US" b="1" dirty="0"/>
              <a:t>Today’s Objectives </a:t>
            </a:r>
          </a:p>
        </p:txBody>
      </p:sp>
    </p:spTree>
    <p:extLst>
      <p:ext uri="{BB962C8B-B14F-4D97-AF65-F5344CB8AC3E}">
        <p14:creationId xmlns:p14="http://schemas.microsoft.com/office/powerpoint/2010/main" val="33770440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188640"/>
            <a:ext cx="8208912" cy="1143000"/>
          </a:xfrm>
        </p:spPr>
        <p:txBody>
          <a:bodyPr>
            <a:normAutofit fontScale="90000"/>
          </a:bodyPr>
          <a:lstStyle/>
          <a:p>
            <a:r>
              <a:rPr lang="en-US" b="1" dirty="0"/>
              <a:t>Some of our Participants in ARC Patient Navigator Training </a:t>
            </a: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01587" y="1600200"/>
            <a:ext cx="5540826"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91866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sz="quarter" idx="4"/>
          </p:nvPr>
        </p:nvSpPr>
        <p:spPr/>
        <p:txBody>
          <a:bodyPr>
            <a:normAutofit/>
          </a:bodyPr>
          <a:lstStyle/>
          <a:p>
            <a:r>
              <a:rPr lang="fr-CA" sz="6000" b="1" dirty="0"/>
              <a:t>Questions?</a:t>
            </a:r>
          </a:p>
        </p:txBody>
      </p:sp>
    </p:spTree>
    <p:extLst>
      <p:ext uri="{BB962C8B-B14F-4D97-AF65-F5344CB8AC3E}">
        <p14:creationId xmlns:p14="http://schemas.microsoft.com/office/powerpoint/2010/main" val="192571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4797152"/>
            <a:ext cx="8280920" cy="1215008"/>
          </a:xfrm>
        </p:spPr>
        <p:txBody>
          <a:bodyPr>
            <a:normAutofit/>
          </a:bodyPr>
          <a:lstStyle/>
          <a:p>
            <a:pPr algn="ctr"/>
            <a:r>
              <a:rPr lang="en-US" b="1" dirty="0">
                <a:solidFill>
                  <a:schemeClr val="accent4"/>
                </a:solidFill>
              </a:rPr>
              <a:t>Current Knowledge in Navigator Training</a:t>
            </a:r>
          </a:p>
        </p:txBody>
      </p:sp>
    </p:spTree>
    <p:extLst>
      <p:ext uri="{BB962C8B-B14F-4D97-AF65-F5344CB8AC3E}">
        <p14:creationId xmlns:p14="http://schemas.microsoft.com/office/powerpoint/2010/main" val="2160768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spcAft>
                <a:spcPts val="1200"/>
              </a:spcAft>
            </a:pPr>
            <a:r>
              <a:rPr lang="en-CA" dirty="0"/>
              <a:t>No established standard or certification for navigator training </a:t>
            </a:r>
          </a:p>
          <a:p>
            <a:pPr>
              <a:spcAft>
                <a:spcPts val="1200"/>
              </a:spcAft>
            </a:pPr>
            <a:r>
              <a:rPr lang="en-CA" dirty="0"/>
              <a:t>On-the-job training</a:t>
            </a:r>
          </a:p>
          <a:p>
            <a:pPr>
              <a:spcAft>
                <a:spcPts val="1200"/>
              </a:spcAft>
            </a:pPr>
            <a:r>
              <a:rPr lang="en-US" dirty="0"/>
              <a:t>5 to &gt; 6 months period </a:t>
            </a:r>
          </a:p>
          <a:p>
            <a:pPr marL="400050" lvl="1" indent="0">
              <a:spcAft>
                <a:spcPts val="1200"/>
              </a:spcAft>
              <a:buNone/>
            </a:pPr>
            <a:r>
              <a:rPr lang="en-US" sz="2400" dirty="0"/>
              <a:t>dependent upon navigator role, clinical responsibilities, educational responsibilities</a:t>
            </a:r>
          </a:p>
        </p:txBody>
      </p:sp>
      <p:sp>
        <p:nvSpPr>
          <p:cNvPr id="3" name="Title 2"/>
          <p:cNvSpPr>
            <a:spLocks noGrp="1"/>
          </p:cNvSpPr>
          <p:nvPr>
            <p:ph type="title"/>
          </p:nvPr>
        </p:nvSpPr>
        <p:spPr/>
        <p:txBody>
          <a:bodyPr>
            <a:normAutofit/>
          </a:bodyPr>
          <a:lstStyle/>
          <a:p>
            <a:r>
              <a:rPr lang="en-US" b="1" dirty="0"/>
              <a:t>Scoping review</a:t>
            </a:r>
          </a:p>
        </p:txBody>
      </p:sp>
      <p:sp>
        <p:nvSpPr>
          <p:cNvPr id="5" name="Rectangle 4"/>
          <p:cNvSpPr/>
          <p:nvPr/>
        </p:nvSpPr>
        <p:spPr>
          <a:xfrm rot="16200000">
            <a:off x="-2487705" y="3906787"/>
            <a:ext cx="5445225" cy="45720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Background</a:t>
            </a:r>
          </a:p>
        </p:txBody>
      </p:sp>
    </p:spTree>
    <p:extLst>
      <p:ext uri="{BB962C8B-B14F-4D97-AF65-F5344CB8AC3E}">
        <p14:creationId xmlns:p14="http://schemas.microsoft.com/office/powerpoint/2010/main" val="3059834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spcAft>
                <a:spcPts val="1200"/>
              </a:spcAft>
              <a:buNone/>
            </a:pPr>
            <a:r>
              <a:rPr lang="en-CA" sz="3600" b="1" dirty="0"/>
              <a:t>Set up </a:t>
            </a:r>
          </a:p>
          <a:p>
            <a:pPr lvl="1">
              <a:spcAft>
                <a:spcPts val="1200"/>
              </a:spcAft>
            </a:pPr>
            <a:r>
              <a:rPr lang="en-CA" b="1" dirty="0"/>
              <a:t>In-person courses </a:t>
            </a:r>
            <a:r>
              <a:rPr lang="en-CA" dirty="0"/>
              <a:t>– most common internally or conferences outside of the organization. </a:t>
            </a:r>
          </a:p>
          <a:p>
            <a:pPr lvl="1">
              <a:spcAft>
                <a:spcPts val="1200"/>
              </a:spcAft>
            </a:pPr>
            <a:r>
              <a:rPr lang="en-CA" b="1" dirty="0"/>
              <a:t>Web-based </a:t>
            </a:r>
            <a:r>
              <a:rPr lang="en-CA" dirty="0"/>
              <a:t>- less common</a:t>
            </a:r>
          </a:p>
          <a:p>
            <a:pPr lvl="1">
              <a:spcAft>
                <a:spcPts val="1200"/>
              </a:spcAft>
            </a:pPr>
            <a:r>
              <a:rPr lang="en-CA" b="1" dirty="0"/>
              <a:t>In the field - </a:t>
            </a:r>
            <a:r>
              <a:rPr lang="en-CA" dirty="0"/>
              <a:t>Shadowing</a:t>
            </a:r>
          </a:p>
          <a:p>
            <a:pPr lvl="1">
              <a:spcAft>
                <a:spcPts val="1200"/>
              </a:spcAft>
            </a:pPr>
            <a:endParaRPr lang="en-CA" dirty="0"/>
          </a:p>
        </p:txBody>
      </p:sp>
      <p:sp>
        <p:nvSpPr>
          <p:cNvPr id="3" name="Title 2"/>
          <p:cNvSpPr>
            <a:spLocks noGrp="1"/>
          </p:cNvSpPr>
          <p:nvPr>
            <p:ph type="title"/>
          </p:nvPr>
        </p:nvSpPr>
        <p:spPr>
          <a:xfrm>
            <a:off x="457200" y="188640"/>
            <a:ext cx="6861448" cy="1080120"/>
          </a:xfrm>
        </p:spPr>
        <p:txBody>
          <a:bodyPr/>
          <a:lstStyle/>
          <a:p>
            <a:r>
              <a:rPr lang="en-US" b="1" dirty="0"/>
              <a:t>Format options</a:t>
            </a:r>
          </a:p>
        </p:txBody>
      </p:sp>
      <p:sp>
        <p:nvSpPr>
          <p:cNvPr id="4" name="Rectangle 3"/>
          <p:cNvSpPr/>
          <p:nvPr/>
        </p:nvSpPr>
        <p:spPr>
          <a:xfrm rot="16200000">
            <a:off x="-2487705" y="3906787"/>
            <a:ext cx="5445225" cy="45720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Background</a:t>
            </a:r>
          </a:p>
        </p:txBody>
      </p:sp>
    </p:spTree>
    <p:extLst>
      <p:ext uri="{BB962C8B-B14F-4D97-AF65-F5344CB8AC3E}">
        <p14:creationId xmlns:p14="http://schemas.microsoft.com/office/powerpoint/2010/main" val="2708078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spcAft>
                <a:spcPts val="1200"/>
              </a:spcAft>
              <a:buNone/>
            </a:pPr>
            <a:r>
              <a:rPr lang="en-CA" sz="3600" b="1" dirty="0"/>
              <a:t>Ongoing </a:t>
            </a:r>
            <a:endParaRPr lang="en-CA" b="1" dirty="0"/>
          </a:p>
          <a:p>
            <a:pPr lvl="1">
              <a:spcAft>
                <a:spcPts val="1200"/>
              </a:spcAft>
            </a:pPr>
            <a:r>
              <a:rPr lang="en-CA" b="1" dirty="0"/>
              <a:t>Oversight/debrief</a:t>
            </a:r>
          </a:p>
          <a:p>
            <a:pPr lvl="1">
              <a:spcAft>
                <a:spcPts val="1200"/>
              </a:spcAft>
            </a:pPr>
            <a:r>
              <a:rPr lang="en-CA" b="1" dirty="0"/>
              <a:t>Continuing education </a:t>
            </a:r>
            <a:r>
              <a:rPr lang="en-CA" dirty="0"/>
              <a:t>and skill development</a:t>
            </a:r>
          </a:p>
          <a:p>
            <a:pPr lvl="1">
              <a:spcAft>
                <a:spcPts val="1200"/>
              </a:spcAft>
            </a:pPr>
            <a:r>
              <a:rPr lang="en-CA" b="1" dirty="0"/>
              <a:t>Community of practice</a:t>
            </a:r>
          </a:p>
          <a:p>
            <a:pPr lvl="1">
              <a:spcAft>
                <a:spcPts val="1200"/>
              </a:spcAft>
            </a:pPr>
            <a:endParaRPr lang="en-CA" dirty="0"/>
          </a:p>
        </p:txBody>
      </p:sp>
      <p:sp>
        <p:nvSpPr>
          <p:cNvPr id="3" name="Title 2"/>
          <p:cNvSpPr>
            <a:spLocks noGrp="1"/>
          </p:cNvSpPr>
          <p:nvPr>
            <p:ph type="title"/>
          </p:nvPr>
        </p:nvSpPr>
        <p:spPr/>
        <p:txBody>
          <a:bodyPr/>
          <a:lstStyle/>
          <a:p>
            <a:r>
              <a:rPr lang="en-US" b="1" dirty="0"/>
              <a:t>Format options</a:t>
            </a:r>
          </a:p>
        </p:txBody>
      </p:sp>
      <p:sp>
        <p:nvSpPr>
          <p:cNvPr id="4" name="Rectangle 3"/>
          <p:cNvSpPr/>
          <p:nvPr/>
        </p:nvSpPr>
        <p:spPr>
          <a:xfrm rot="16200000">
            <a:off x="-2487705" y="3906787"/>
            <a:ext cx="5445225" cy="4572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Background</a:t>
            </a:r>
          </a:p>
        </p:txBody>
      </p:sp>
    </p:spTree>
    <p:extLst>
      <p:ext uri="{BB962C8B-B14F-4D97-AF65-F5344CB8AC3E}">
        <p14:creationId xmlns:p14="http://schemas.microsoft.com/office/powerpoint/2010/main" val="535583628"/>
      </p:ext>
    </p:extLst>
  </p:cSld>
  <p:clrMapOvr>
    <a:masterClrMapping/>
  </p:clrMapOvr>
</p:sld>
</file>

<file path=ppt/theme/theme1.xml><?xml version="1.0" encoding="utf-8"?>
<a:theme xmlns:a="http://schemas.openxmlformats.org/drawingml/2006/main" name="Thème Office">
  <a:themeElements>
    <a:clrScheme name="Élémentaire">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Vagues">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Élémentaire">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Vagues">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heme1">
  <a:themeElements>
    <a:clrScheme name="Élémentaire">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Vagues">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1574</TotalTime>
  <Words>3985</Words>
  <Application>Microsoft Office PowerPoint</Application>
  <PresentationFormat>On-screen Show (4:3)</PresentationFormat>
  <Paragraphs>550</Paragraphs>
  <Slides>51</Slides>
  <Notes>46</Notes>
  <HiddenSlides>3</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51</vt:i4>
      </vt:variant>
    </vt:vector>
  </HeadingPairs>
  <TitlesOfParts>
    <vt:vector size="64" baseType="lpstr">
      <vt:lpstr>Arial</vt:lpstr>
      <vt:lpstr>Arial Narrow</vt:lpstr>
      <vt:lpstr>Calibri</vt:lpstr>
      <vt:lpstr>Candara</vt:lpstr>
      <vt:lpstr>Courier New</vt:lpstr>
      <vt:lpstr>Perpetua</vt:lpstr>
      <vt:lpstr>Times New Roman</vt:lpstr>
      <vt:lpstr>Wingdings</vt:lpstr>
      <vt:lpstr>Wingdings 2</vt:lpstr>
      <vt:lpstr>Thème Office</vt:lpstr>
      <vt:lpstr>Theme1</vt:lpstr>
      <vt:lpstr>1_Theme1</vt:lpstr>
      <vt:lpstr>1_Office Theme</vt:lpstr>
      <vt:lpstr>Training of a Lay Navigator to Increase Equitable Access to Resources in the Community ARC</vt:lpstr>
      <vt:lpstr>PowerPoint Presentation</vt:lpstr>
      <vt:lpstr>Investigators</vt:lpstr>
      <vt:lpstr>Local Innovative Partnership</vt:lpstr>
      <vt:lpstr>Today’s Objectives </vt:lpstr>
      <vt:lpstr>Current Knowledge in Navigator Training</vt:lpstr>
      <vt:lpstr>Scoping review</vt:lpstr>
      <vt:lpstr>Format options</vt:lpstr>
      <vt:lpstr>Format options</vt:lpstr>
      <vt:lpstr>The Curriculum Design Process</vt:lpstr>
      <vt:lpstr>PowerPoint Presentation</vt:lpstr>
      <vt:lpstr>Curriculum Development Model</vt:lpstr>
      <vt:lpstr> ARC - Problem &amp; Needs</vt:lpstr>
      <vt:lpstr> ARC - Problem &amp; Needs</vt:lpstr>
      <vt:lpstr> ARC - Learner needs (Role)</vt:lpstr>
      <vt:lpstr> ARC - Learner needs (Role)</vt:lpstr>
      <vt:lpstr>PowerPoint Presentation</vt:lpstr>
      <vt:lpstr> a) ARC - Theoretical Foundation </vt:lpstr>
      <vt:lpstr> b) Learning Objectives</vt:lpstr>
      <vt:lpstr>PowerPoint Presentation</vt:lpstr>
      <vt:lpstr>PowerPoint Presentation</vt:lpstr>
      <vt:lpstr> c) Competencies</vt:lpstr>
      <vt:lpstr> c) Example: Competencies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Lessons Learned </vt:lpstr>
      <vt:lpstr>PowerPoint Presentation</vt:lpstr>
      <vt:lpstr>PowerPoint Presentation</vt:lpstr>
      <vt:lpstr>PowerPoint Presentation</vt:lpstr>
      <vt:lpstr>References </vt:lpstr>
      <vt:lpstr>References </vt:lpstr>
      <vt:lpstr>Some of our Participants in ARC Patient Navigator Training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Sarah Descoteaux</dc:creator>
  <cp:lastModifiedBy>Janelle Farmer</cp:lastModifiedBy>
  <cp:revision>131</cp:revision>
  <dcterms:created xsi:type="dcterms:W3CDTF">2014-07-02T16:41:36Z</dcterms:created>
  <dcterms:modified xsi:type="dcterms:W3CDTF">2018-04-05T00:06:03Z</dcterms:modified>
</cp:coreProperties>
</file>