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 id="2147483672" r:id="rId6"/>
  </p:sldMasterIdLst>
  <p:notesMasterIdLst>
    <p:notesMasterId r:id="rId18"/>
  </p:notesMasterIdLst>
  <p:handoutMasterIdLst>
    <p:handoutMasterId r:id="rId19"/>
  </p:handoutMasterIdLst>
  <p:sldIdLst>
    <p:sldId id="495" r:id="rId7"/>
    <p:sldId id="257" r:id="rId8"/>
    <p:sldId id="460" r:id="rId9"/>
    <p:sldId id="479" r:id="rId10"/>
    <p:sldId id="491" r:id="rId11"/>
    <p:sldId id="461" r:id="rId12"/>
    <p:sldId id="487" r:id="rId13"/>
    <p:sldId id="462" r:id="rId14"/>
    <p:sldId id="490" r:id="rId15"/>
    <p:sldId id="486" r:id="rId16"/>
    <p:sldId id="494" r:id="rId17"/>
  </p:sldIdLst>
  <p:sldSz cx="12192000"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B68"/>
    <a:srgbClr val="61686B"/>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579" autoAdjust="0"/>
    <p:restoredTop sz="74130"/>
  </p:normalViewPr>
  <p:slideViewPr>
    <p:cSldViewPr snapToGrid="0" snapToObjects="1">
      <p:cViewPr varScale="1">
        <p:scale>
          <a:sx n="84" d="100"/>
          <a:sy n="84" d="100"/>
        </p:scale>
        <p:origin x="834" y="9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55" d="100"/>
          <a:sy n="155" d="100"/>
        </p:scale>
        <p:origin x="59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425C8D-C5AF-9F4F-9E24-5C2DC7275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21E46C-AA4E-214A-A45C-A09C6AE0B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7442EA-0DF9-924B-8435-17D563E57ACA}" type="datetimeFigureOut">
              <a:rPr lang="en-US" smtClean="0"/>
              <a:t>9/7/22</a:t>
            </a:fld>
            <a:endParaRPr lang="en-US"/>
          </a:p>
        </p:txBody>
      </p:sp>
      <p:sp>
        <p:nvSpPr>
          <p:cNvPr id="4" name="Footer Placeholder 3">
            <a:extLst>
              <a:ext uri="{FF2B5EF4-FFF2-40B4-BE49-F238E27FC236}">
                <a16:creationId xmlns:a16="http://schemas.microsoft.com/office/drawing/2014/main" id="{40AAFBB1-2BB3-DA46-A158-0722D5A310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7D7EA5-B09A-264C-ABF4-E27232AD2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321C2-EC5F-E04A-AFC0-A1F418A559B9}" type="slidenum">
              <a:rPr lang="en-US" smtClean="0"/>
              <a:t>‹#›</a:t>
            </a:fld>
            <a:endParaRPr lang="en-US"/>
          </a:p>
        </p:txBody>
      </p:sp>
    </p:spTree>
    <p:extLst>
      <p:ext uri="{BB962C8B-B14F-4D97-AF65-F5344CB8AC3E}">
        <p14:creationId xmlns:p14="http://schemas.microsoft.com/office/powerpoint/2010/main" val="194638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955B6-3D2D-2944-B7F4-FE074C92CB41}" type="datetimeFigureOut">
              <a:rPr lang="en-US" smtClean="0"/>
              <a:t>9/7/22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6ACD0-BE8A-3D4B-8E89-B0E6ACFF594E}" type="slidenum">
              <a:rPr lang="en-US" smtClean="0"/>
              <a:t>‹#›</a:t>
            </a:fld>
            <a:endParaRPr lang="en-US"/>
          </a:p>
        </p:txBody>
      </p:sp>
    </p:spTree>
    <p:extLst>
      <p:ext uri="{BB962C8B-B14F-4D97-AF65-F5344CB8AC3E}">
        <p14:creationId xmlns:p14="http://schemas.microsoft.com/office/powerpoint/2010/main" val="3859273248"/>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a:t>
            </a:fld>
            <a:endParaRPr lang="en-US"/>
          </a:p>
        </p:txBody>
      </p:sp>
    </p:spTree>
    <p:extLst>
      <p:ext uri="{BB962C8B-B14F-4D97-AF65-F5344CB8AC3E}">
        <p14:creationId xmlns:p14="http://schemas.microsoft.com/office/powerpoint/2010/main" val="117744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29400" cy="372903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1E9A2-B3A0-A346-B2EE-FDFF26B32B2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66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29400" cy="372903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1E9A2-B3A0-A346-B2EE-FDFF26B32B2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808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976E31-1EA1-274A-A1AD-5915E61D3EEC}"/>
              </a:ext>
            </a:extLst>
          </p:cNvPr>
          <p:cNvSpPr/>
          <p:nvPr userDrawn="1"/>
        </p:nvSpPr>
        <p:spPr>
          <a:xfrm>
            <a:off x="10010233" y="0"/>
            <a:ext cx="2183587"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3" name="Picture 2">
            <a:extLst>
              <a:ext uri="{FF2B5EF4-FFF2-40B4-BE49-F238E27FC236}">
                <a16:creationId xmlns:a16="http://schemas.microsoft.com/office/drawing/2014/main" id="{39CA656E-0DCD-5F48-9EC0-BAE780F961FC}"/>
              </a:ext>
            </a:extLst>
          </p:cNvPr>
          <p:cNvPicPr>
            <a:picLocks noChangeAspect="1"/>
          </p:cNvPicPr>
          <p:nvPr userDrawn="1"/>
        </p:nvPicPr>
        <p:blipFill>
          <a:blip r:embed="rId2"/>
          <a:stretch>
            <a:fillRect/>
          </a:stretch>
        </p:blipFill>
        <p:spPr>
          <a:xfrm>
            <a:off x="10552600" y="365659"/>
            <a:ext cx="1263480" cy="1478382"/>
          </a:xfrm>
          <a:prstGeom prst="rect">
            <a:avLst/>
          </a:prstGeom>
        </p:spPr>
      </p:pic>
      <p:pic>
        <p:nvPicPr>
          <p:cNvPr id="12" name="Picture 11">
            <a:extLst>
              <a:ext uri="{FF2B5EF4-FFF2-40B4-BE49-F238E27FC236}">
                <a16:creationId xmlns:a16="http://schemas.microsoft.com/office/drawing/2014/main" id="{7DB5438A-26C2-D043-A6BF-720C268A4443}"/>
              </a:ext>
            </a:extLst>
          </p:cNvPr>
          <p:cNvPicPr>
            <a:picLocks noChangeAspect="1"/>
          </p:cNvPicPr>
          <p:nvPr userDrawn="1"/>
        </p:nvPicPr>
        <p:blipFill rotWithShape="1">
          <a:blip r:embed="rId3"/>
          <a:srcRect t="2897" b="6337"/>
          <a:stretch/>
        </p:blipFill>
        <p:spPr>
          <a:xfrm>
            <a:off x="1714501" y="0"/>
            <a:ext cx="6992620" cy="6858000"/>
          </a:xfrm>
          <a:prstGeom prst="rect">
            <a:avLst/>
          </a:prstGeom>
        </p:spPr>
      </p:pic>
    </p:spTree>
    <p:extLst>
      <p:ext uri="{BB962C8B-B14F-4D97-AF65-F5344CB8AC3E}">
        <p14:creationId xmlns:p14="http://schemas.microsoft.com/office/powerpoint/2010/main" val="33196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3CAF-EF20-E846-9014-6CC7DCE422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738F64-4913-EC4A-9A68-E8673BB3C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7A16E80-7BD3-AE49-9870-F9F5B403646F}"/>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5" name="Footer Placeholder 4">
            <a:extLst>
              <a:ext uri="{FF2B5EF4-FFF2-40B4-BE49-F238E27FC236}">
                <a16:creationId xmlns:a16="http://schemas.microsoft.com/office/drawing/2014/main" id="{E688A2DC-035C-B14F-B19C-CB7321DC4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55AF1-9F13-EE48-BD13-4EE551D03987}"/>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2579496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576F-52A6-6A44-9770-E1FD988B3D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9FF5B4-B83A-E144-BAE0-E7544E1E69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AFC242-86EB-0B4D-9A9C-047E4CC29E8F}"/>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5" name="Footer Placeholder 4">
            <a:extLst>
              <a:ext uri="{FF2B5EF4-FFF2-40B4-BE49-F238E27FC236}">
                <a16:creationId xmlns:a16="http://schemas.microsoft.com/office/drawing/2014/main" id="{D22D9D39-A957-AF48-A681-2A17A3D30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93B4E-0B0C-0345-98D9-4B24C5F0D6A9}"/>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427390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D77F-2D1E-D34E-82F2-2DF7A7684D50}"/>
              </a:ext>
            </a:extLst>
          </p:cNvPr>
          <p:cNvSpPr>
            <a:spLocks noGrp="1"/>
          </p:cNvSpPr>
          <p:nvPr>
            <p:ph type="title"/>
          </p:nvPr>
        </p:nvSpPr>
        <p:spPr>
          <a:xfrm>
            <a:off x="831851" y="1709739"/>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C21B118-8329-2547-A701-0D75FF18327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EF1D7A6-8B3A-724A-A503-F2835F9DDB9F}"/>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5" name="Footer Placeholder 4">
            <a:extLst>
              <a:ext uri="{FF2B5EF4-FFF2-40B4-BE49-F238E27FC236}">
                <a16:creationId xmlns:a16="http://schemas.microsoft.com/office/drawing/2014/main" id="{143B243E-EEA7-174A-B059-5F806489D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DD662-1A8F-E248-AB28-EAFB7DA3D659}"/>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8278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FFFD2-2617-A74F-9D83-C4D004954E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2C1616-2DE5-8048-90DC-A0C829DFE4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7971343-B6E8-BD43-BE2C-22A4061CCD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6B5024D-C582-334B-94AD-90E1339D2008}"/>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6" name="Footer Placeholder 5">
            <a:extLst>
              <a:ext uri="{FF2B5EF4-FFF2-40B4-BE49-F238E27FC236}">
                <a16:creationId xmlns:a16="http://schemas.microsoft.com/office/drawing/2014/main" id="{BFCD3B62-B8F9-4843-BD99-C72455EE4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6F2EE-CF6F-4345-A039-1B40F63487BF}"/>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75480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40F2-8632-B244-858D-B5A7AF9A66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C2D3F6-BB18-F14E-8D35-FD649E1188F6}"/>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BC798A8-CAFE-424D-B0A5-C3DC3F074F84}"/>
              </a:ext>
            </a:extLst>
          </p:cNvPr>
          <p:cNvSpPr>
            <a:spLocks noGrp="1"/>
          </p:cNvSpPr>
          <p:nvPr>
            <p:ph sz="half" idx="2"/>
          </p:nvPr>
        </p:nvSpPr>
        <p:spPr>
          <a:xfrm>
            <a:off x="839789"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38559B9-5FB8-D04E-A852-693D627F4A5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FE3C5EF-AA28-8640-800F-F17F871ADB1E}"/>
              </a:ext>
            </a:extLst>
          </p:cNvPr>
          <p:cNvSpPr>
            <a:spLocks noGrp="1"/>
          </p:cNvSpPr>
          <p:nvPr>
            <p:ph sz="quarter" idx="4"/>
          </p:nvPr>
        </p:nvSpPr>
        <p:spPr>
          <a:xfrm>
            <a:off x="6172201"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9E43BD-555B-0149-94B5-2CC0FC0C1EC8}"/>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8" name="Footer Placeholder 7">
            <a:extLst>
              <a:ext uri="{FF2B5EF4-FFF2-40B4-BE49-F238E27FC236}">
                <a16:creationId xmlns:a16="http://schemas.microsoft.com/office/drawing/2014/main" id="{4D9454A0-E619-424A-BEA9-5C1C998798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BD3496-97C5-B448-AF5C-D00B11C7FC3B}"/>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304114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765B-D070-854F-9477-DBF48AF4CDB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7A9D1A6-626E-5E45-9CD6-50DB8C8814BE}"/>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4" name="Footer Placeholder 3">
            <a:extLst>
              <a:ext uri="{FF2B5EF4-FFF2-40B4-BE49-F238E27FC236}">
                <a16:creationId xmlns:a16="http://schemas.microsoft.com/office/drawing/2014/main" id="{1B38D2A2-5CAA-F343-A52F-AEB7B0D602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461A9A-389E-BB43-B950-27ECB22D0471}"/>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452741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C4AEA-4CDB-0445-BD1F-DCC399E4586D}"/>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3" name="Footer Placeholder 2">
            <a:extLst>
              <a:ext uri="{FF2B5EF4-FFF2-40B4-BE49-F238E27FC236}">
                <a16:creationId xmlns:a16="http://schemas.microsoft.com/office/drawing/2014/main" id="{7D1DDEF3-FDA5-1E41-902C-3526329ABB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55A0A2-E1F0-E04B-B731-0A2CC7A5AB80}"/>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4158627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9322-9A51-CF47-9BCE-8A27422807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07212E-11F3-7146-8330-7492C05E118A}"/>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1C7CE0A-6B60-3742-93AD-23A209CBB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A14E38-BB51-F54A-9AD2-6AAFF8A8D1A8}"/>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6" name="Footer Placeholder 5">
            <a:extLst>
              <a:ext uri="{FF2B5EF4-FFF2-40B4-BE49-F238E27FC236}">
                <a16:creationId xmlns:a16="http://schemas.microsoft.com/office/drawing/2014/main" id="{361B5788-2A39-084B-90DD-A819257FB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CEF53-4D31-8242-83DE-62BD51DF3268}"/>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224977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7907-E5FB-184A-8D4C-E7F0363B73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59D33F-34E1-2B4C-92CA-04B6FBAF0AD9}"/>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626CAB-22B4-C148-B72D-D92D3A07F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593C9D-DD6D-364A-8DD3-53A1DB01D5EE}"/>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6" name="Footer Placeholder 5">
            <a:extLst>
              <a:ext uri="{FF2B5EF4-FFF2-40B4-BE49-F238E27FC236}">
                <a16:creationId xmlns:a16="http://schemas.microsoft.com/office/drawing/2014/main" id="{6E97C8B4-E587-0847-9656-D1322F629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481EB-E9D2-004D-90CA-CAB413ABAD81}"/>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1025233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93C4-06D5-D846-9EC4-5C6DBC48A3A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58AC8C-69E6-1F44-A7E6-E36E3B5B1F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9DAAA2-1001-A447-B169-6BC6A3A9B97C}"/>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5" name="Footer Placeholder 4">
            <a:extLst>
              <a:ext uri="{FF2B5EF4-FFF2-40B4-BE49-F238E27FC236}">
                <a16:creationId xmlns:a16="http://schemas.microsoft.com/office/drawing/2014/main" id="{14E54475-6876-C74F-A4D6-E016065AB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69DEA-0A87-7A49-A7C7-DAFF59125FF8}"/>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244094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58CEE-1ED1-964F-9B8D-652B718B5899}"/>
              </a:ext>
            </a:extLst>
          </p:cNvPr>
          <p:cNvPicPr>
            <a:picLocks noChangeAspect="1"/>
          </p:cNvPicPr>
          <p:nvPr userDrawn="1"/>
        </p:nvPicPr>
        <p:blipFill>
          <a:blip r:embed="rId2"/>
          <a:stretch>
            <a:fillRect/>
          </a:stretch>
        </p:blipFill>
        <p:spPr>
          <a:xfrm rot="13462306">
            <a:off x="290282" y="737209"/>
            <a:ext cx="6021559" cy="8149660"/>
          </a:xfrm>
          <a:prstGeom prst="rect">
            <a:avLst/>
          </a:prstGeom>
        </p:spPr>
      </p:pic>
      <p:pic>
        <p:nvPicPr>
          <p:cNvPr id="4" name="Picture 3">
            <a:extLst>
              <a:ext uri="{FF2B5EF4-FFF2-40B4-BE49-F238E27FC236}">
                <a16:creationId xmlns:a16="http://schemas.microsoft.com/office/drawing/2014/main" id="{5646D00A-530D-F94C-91C4-6B611B669BE9}"/>
              </a:ext>
            </a:extLst>
          </p:cNvPr>
          <p:cNvPicPr>
            <a:picLocks noChangeAspect="1"/>
          </p:cNvPicPr>
          <p:nvPr userDrawn="1"/>
        </p:nvPicPr>
        <p:blipFill>
          <a:blip r:embed="rId3"/>
          <a:stretch>
            <a:fillRect/>
          </a:stretch>
        </p:blipFill>
        <p:spPr>
          <a:xfrm>
            <a:off x="263991" y="394347"/>
            <a:ext cx="1263480" cy="1478382"/>
          </a:xfrm>
          <a:prstGeom prst="rect">
            <a:avLst/>
          </a:prstGeom>
        </p:spPr>
      </p:pic>
      <p:sp>
        <p:nvSpPr>
          <p:cNvPr id="3" name="Picture Placeholder 2">
            <a:extLst>
              <a:ext uri="{FF2B5EF4-FFF2-40B4-BE49-F238E27FC236}">
                <a16:creationId xmlns:a16="http://schemas.microsoft.com/office/drawing/2014/main" id="{A6C9787E-4586-3548-A111-23DF06AE51FB}"/>
              </a:ext>
            </a:extLst>
          </p:cNvPr>
          <p:cNvSpPr>
            <a:spLocks noGrp="1"/>
          </p:cNvSpPr>
          <p:nvPr>
            <p:ph type="pic" sz="quarter" idx="10"/>
          </p:nvPr>
        </p:nvSpPr>
        <p:spPr>
          <a:xfrm>
            <a:off x="6870700" y="0"/>
            <a:ext cx="5321300" cy="6858000"/>
          </a:xfrm>
        </p:spPr>
        <p:txBody>
          <a:bodyPr/>
          <a:lstStyle/>
          <a:p>
            <a:r>
              <a:rPr lang="en-US"/>
              <a:t>Click icon to add picture</a:t>
            </a:r>
            <a:endParaRPr lang="en-AU"/>
          </a:p>
        </p:txBody>
      </p:sp>
    </p:spTree>
    <p:extLst>
      <p:ext uri="{BB962C8B-B14F-4D97-AF65-F5344CB8AC3E}">
        <p14:creationId xmlns:p14="http://schemas.microsoft.com/office/powerpoint/2010/main" val="40767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BAEFB-AAD7-744A-B66F-3F55FAB63E7D}"/>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15C8CE-5363-144E-B73C-9ACEA0F0232A}"/>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1D23BB-0E7F-D643-81C6-4B31CE85ECA5}"/>
              </a:ext>
            </a:extLst>
          </p:cNvPr>
          <p:cNvSpPr>
            <a:spLocks noGrp="1"/>
          </p:cNvSpPr>
          <p:nvPr>
            <p:ph type="dt" sz="half" idx="10"/>
          </p:nvPr>
        </p:nvSpPr>
        <p:spPr/>
        <p:txBody>
          <a:bodyPr/>
          <a:lstStyle/>
          <a:p>
            <a:fld id="{3D80960B-9B8C-714C-BBC0-2546AD7FAB00}" type="datetimeFigureOut">
              <a:rPr lang="en-US" smtClean="0"/>
              <a:t>9/7/22</a:t>
            </a:fld>
            <a:endParaRPr lang="en-US"/>
          </a:p>
        </p:txBody>
      </p:sp>
      <p:sp>
        <p:nvSpPr>
          <p:cNvPr id="5" name="Footer Placeholder 4">
            <a:extLst>
              <a:ext uri="{FF2B5EF4-FFF2-40B4-BE49-F238E27FC236}">
                <a16:creationId xmlns:a16="http://schemas.microsoft.com/office/drawing/2014/main" id="{C2CFD898-2BEA-9A45-9AA1-8CC3C992C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636B6-F2BE-9448-A62E-D504A82A1D0E}"/>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1199494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58CEE-1ED1-964F-9B8D-652B718B5899}"/>
              </a:ext>
            </a:extLst>
          </p:cNvPr>
          <p:cNvPicPr>
            <a:picLocks noChangeAspect="1"/>
          </p:cNvPicPr>
          <p:nvPr userDrawn="1"/>
        </p:nvPicPr>
        <p:blipFill>
          <a:blip r:embed="rId2"/>
          <a:stretch>
            <a:fillRect/>
          </a:stretch>
        </p:blipFill>
        <p:spPr>
          <a:xfrm rot="13462306">
            <a:off x="290282" y="737209"/>
            <a:ext cx="6021559" cy="8149660"/>
          </a:xfrm>
          <a:prstGeom prst="rect">
            <a:avLst/>
          </a:prstGeom>
        </p:spPr>
      </p:pic>
      <p:pic>
        <p:nvPicPr>
          <p:cNvPr id="4" name="Picture 3">
            <a:extLst>
              <a:ext uri="{FF2B5EF4-FFF2-40B4-BE49-F238E27FC236}">
                <a16:creationId xmlns:a16="http://schemas.microsoft.com/office/drawing/2014/main" id="{5646D00A-530D-F94C-91C4-6B611B669BE9}"/>
              </a:ext>
            </a:extLst>
          </p:cNvPr>
          <p:cNvPicPr>
            <a:picLocks noChangeAspect="1"/>
          </p:cNvPicPr>
          <p:nvPr userDrawn="1"/>
        </p:nvPicPr>
        <p:blipFill>
          <a:blip r:embed="rId3"/>
          <a:stretch>
            <a:fillRect/>
          </a:stretch>
        </p:blipFill>
        <p:spPr>
          <a:xfrm>
            <a:off x="263991" y="394347"/>
            <a:ext cx="1263480" cy="1478382"/>
          </a:xfrm>
          <a:prstGeom prst="rect">
            <a:avLst/>
          </a:prstGeom>
        </p:spPr>
      </p:pic>
      <p:sp>
        <p:nvSpPr>
          <p:cNvPr id="3" name="Picture Placeholder 2">
            <a:extLst>
              <a:ext uri="{FF2B5EF4-FFF2-40B4-BE49-F238E27FC236}">
                <a16:creationId xmlns:a16="http://schemas.microsoft.com/office/drawing/2014/main" id="{A6C9787E-4586-3548-A111-23DF06AE51FB}"/>
              </a:ext>
            </a:extLst>
          </p:cNvPr>
          <p:cNvSpPr>
            <a:spLocks noGrp="1"/>
          </p:cNvSpPr>
          <p:nvPr>
            <p:ph type="pic" sz="quarter" idx="10"/>
          </p:nvPr>
        </p:nvSpPr>
        <p:spPr>
          <a:xfrm>
            <a:off x="6870700" y="0"/>
            <a:ext cx="5321300" cy="6858000"/>
          </a:xfrm>
        </p:spPr>
        <p:txBody>
          <a:bodyPr/>
          <a:lstStyle/>
          <a:p>
            <a:r>
              <a:rPr lang="en-US"/>
              <a:t>Click icon to add picture</a:t>
            </a:r>
            <a:endParaRPr lang="en-AU"/>
          </a:p>
        </p:txBody>
      </p:sp>
    </p:spTree>
    <p:extLst>
      <p:ext uri="{BB962C8B-B14F-4D97-AF65-F5344CB8AC3E}">
        <p14:creationId xmlns:p14="http://schemas.microsoft.com/office/powerpoint/2010/main" val="3521902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C4C3-AA41-4D89-80D2-1CD1928891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1A540FA-5F4C-4818-AA17-12FDAD6494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63EE22A-B109-4B41-B17C-6885A34C1A58}"/>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5" name="Footer Placeholder 4">
            <a:extLst>
              <a:ext uri="{FF2B5EF4-FFF2-40B4-BE49-F238E27FC236}">
                <a16:creationId xmlns:a16="http://schemas.microsoft.com/office/drawing/2014/main" id="{AB3152D7-AA8A-47DF-B7E3-195889DCAE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79C110-EFDE-4945-BC26-0DB3A9CB769E}"/>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1850308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F2C3-5AC0-4661-947F-AE56D6730E2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A37BFC9-8B46-4590-A44C-B7E8A4941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3E8D5C-1465-4887-8988-4F6F8F4B6138}"/>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5" name="Footer Placeholder 4">
            <a:extLst>
              <a:ext uri="{FF2B5EF4-FFF2-40B4-BE49-F238E27FC236}">
                <a16:creationId xmlns:a16="http://schemas.microsoft.com/office/drawing/2014/main" id="{CA1A616C-8B9B-4FAA-9F52-AB5AA23613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112673-B8FC-48F7-98C0-375ABA3928BC}"/>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216109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F6E5-84AD-4B3A-B96B-8BD931B07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9110C25-44A5-4598-924E-F9275C6B57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E1032-6A39-4B48-BF66-307A8FAABBA4}"/>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5" name="Footer Placeholder 4">
            <a:extLst>
              <a:ext uri="{FF2B5EF4-FFF2-40B4-BE49-F238E27FC236}">
                <a16:creationId xmlns:a16="http://schemas.microsoft.com/office/drawing/2014/main" id="{4CD924DA-4D51-458F-AE63-D86CF1E871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F59A36-B761-4E27-8DC8-E0DF4B5F6B26}"/>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583318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8F0-3C8E-41D3-A2E9-287FE0EA1FE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071559C-01B9-4A19-A0BA-60DC086BC5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11A9C89-4ADD-4CEA-92C3-01225DB7F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AC6ED52-1F41-4041-A14E-5233772769C1}"/>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6" name="Footer Placeholder 5">
            <a:extLst>
              <a:ext uri="{FF2B5EF4-FFF2-40B4-BE49-F238E27FC236}">
                <a16:creationId xmlns:a16="http://schemas.microsoft.com/office/drawing/2014/main" id="{EBED2901-ACCC-4040-9619-AF98F8D596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5708DC5-8834-4203-82C7-64C62D85A781}"/>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3523240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41D4-FD0C-4D29-A8F3-B3EE2C8E5A7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C0FE771-AF85-41F0-9E71-47F96523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68AB4F-5999-4F49-A5ED-FDF58042DD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DB2E568-2809-4359-B8D5-5321C93A4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F02DF-46BC-4D6E-A24D-7C566231C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2137549-1E7B-411F-A005-F7FE49385D5A}"/>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8" name="Footer Placeholder 7">
            <a:extLst>
              <a:ext uri="{FF2B5EF4-FFF2-40B4-BE49-F238E27FC236}">
                <a16:creationId xmlns:a16="http://schemas.microsoft.com/office/drawing/2014/main" id="{683D1C31-FEA6-49EF-8CFC-B2040710799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9F3E182-BCAF-4E45-B87D-534743E4A0FF}"/>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2585244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B6A2-29E1-4A6F-9A84-508220DCE61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CD75CDF-CEC1-4B39-8F4A-6AE234EB0E5D}"/>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4" name="Footer Placeholder 3">
            <a:extLst>
              <a:ext uri="{FF2B5EF4-FFF2-40B4-BE49-F238E27FC236}">
                <a16:creationId xmlns:a16="http://schemas.microsoft.com/office/drawing/2014/main" id="{F4C79742-7FF9-4AA7-A9F9-CD7E4302E0B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3341C0A-CEA0-4F55-8C36-42572116D42F}"/>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993795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4B271-1B54-4604-B8AA-094884DAAE07}"/>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3" name="Footer Placeholder 2">
            <a:extLst>
              <a:ext uri="{FF2B5EF4-FFF2-40B4-BE49-F238E27FC236}">
                <a16:creationId xmlns:a16="http://schemas.microsoft.com/office/drawing/2014/main" id="{A3587D9F-7AD1-4499-82E6-D5AF35B182B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3761ACB-F168-4B75-A820-A6FC2ED1C1E2}"/>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2180533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76D1-38B6-47C0-8A27-247E6D0C8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333E482-5F0B-4AE9-9B55-241780AA7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1154639-737D-4644-AA31-261FD97FC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0757A3-C301-44AD-9B4B-81625A7DE778}"/>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6" name="Footer Placeholder 5">
            <a:extLst>
              <a:ext uri="{FF2B5EF4-FFF2-40B4-BE49-F238E27FC236}">
                <a16:creationId xmlns:a16="http://schemas.microsoft.com/office/drawing/2014/main" id="{61B020EE-C128-42E8-AFD1-5D713BE7FDB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E5A8F65-6215-4826-A2E9-424FBA95748A}"/>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200075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9F833-BA4F-E348-9506-0D3D621C75CA}"/>
              </a:ext>
            </a:extLst>
          </p:cNvPr>
          <p:cNvSpPr/>
          <p:nvPr userDrawn="1"/>
        </p:nvSpPr>
        <p:spPr>
          <a:xfrm>
            <a:off x="6738705" y="0"/>
            <a:ext cx="5453295" cy="501575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4" name="Picture 3">
            <a:extLst>
              <a:ext uri="{FF2B5EF4-FFF2-40B4-BE49-F238E27FC236}">
                <a16:creationId xmlns:a16="http://schemas.microsoft.com/office/drawing/2014/main" id="{412C6710-967D-1F47-B72A-9C3174760F7C}"/>
              </a:ext>
            </a:extLst>
          </p:cNvPr>
          <p:cNvPicPr>
            <a:picLocks noChangeAspect="1"/>
          </p:cNvPicPr>
          <p:nvPr userDrawn="1"/>
        </p:nvPicPr>
        <p:blipFill>
          <a:blip r:embed="rId2"/>
          <a:stretch>
            <a:fillRect/>
          </a:stretch>
        </p:blipFill>
        <p:spPr>
          <a:xfrm>
            <a:off x="10705000" y="5146889"/>
            <a:ext cx="1263480" cy="1478382"/>
          </a:xfrm>
          <a:prstGeom prst="rect">
            <a:avLst/>
          </a:prstGeom>
        </p:spPr>
      </p:pic>
      <p:sp>
        <p:nvSpPr>
          <p:cNvPr id="3" name="Picture Placeholder 2">
            <a:extLst>
              <a:ext uri="{FF2B5EF4-FFF2-40B4-BE49-F238E27FC236}">
                <a16:creationId xmlns:a16="http://schemas.microsoft.com/office/drawing/2014/main" id="{B7472781-FCC3-F343-8D45-CB137E2E0E9A}"/>
              </a:ext>
            </a:extLst>
          </p:cNvPr>
          <p:cNvSpPr>
            <a:spLocks noGrp="1"/>
          </p:cNvSpPr>
          <p:nvPr>
            <p:ph type="pic" sz="quarter" idx="10"/>
          </p:nvPr>
        </p:nvSpPr>
        <p:spPr>
          <a:xfrm>
            <a:off x="0" y="0"/>
            <a:ext cx="6738938" cy="5016500"/>
          </a:xfrm>
        </p:spPr>
        <p:txBody>
          <a:bodyPr/>
          <a:lstStyle/>
          <a:p>
            <a:r>
              <a:rPr lang="en-US"/>
              <a:t>Click icon to add picture</a:t>
            </a:r>
            <a:endParaRPr lang="en-AU"/>
          </a:p>
        </p:txBody>
      </p:sp>
    </p:spTree>
    <p:extLst>
      <p:ext uri="{BB962C8B-B14F-4D97-AF65-F5344CB8AC3E}">
        <p14:creationId xmlns:p14="http://schemas.microsoft.com/office/powerpoint/2010/main" val="3619429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15DF-BDED-42BE-9565-B469F2E30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347555B-1813-4F87-B162-4EBC7A790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41D946-1EBF-4871-80B2-07CA0B01C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75F6D-63D7-4645-A6B0-CDC5D5B432C1}"/>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6" name="Footer Placeholder 5">
            <a:extLst>
              <a:ext uri="{FF2B5EF4-FFF2-40B4-BE49-F238E27FC236}">
                <a16:creationId xmlns:a16="http://schemas.microsoft.com/office/drawing/2014/main" id="{BF433A40-2992-4CCA-B49C-1BF855601C4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AA0B3F5-4575-414B-B450-EE7724E4A5BA}"/>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2426304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2202-18B4-4D31-920F-DCC0E832FF9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8D196EC-3A41-4F82-830F-8068A18C6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B72986-03F4-4538-BE5B-07572FCDDBD7}"/>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5" name="Footer Placeholder 4">
            <a:extLst>
              <a:ext uri="{FF2B5EF4-FFF2-40B4-BE49-F238E27FC236}">
                <a16:creationId xmlns:a16="http://schemas.microsoft.com/office/drawing/2014/main" id="{E6AF8A13-407C-464C-A721-E3B9C18822D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8090755-8491-4B82-A748-81D0265F1CAC}"/>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602969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ECB31-B835-408E-8B67-8BC10C192A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5AD5C7-D568-46F2-A42A-B21AB915CA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4B1AA82-32B7-4E8B-894E-131E3129EE26}"/>
              </a:ext>
            </a:extLst>
          </p:cNvPr>
          <p:cNvSpPr>
            <a:spLocks noGrp="1"/>
          </p:cNvSpPr>
          <p:nvPr>
            <p:ph type="dt" sz="half" idx="10"/>
          </p:nvPr>
        </p:nvSpPr>
        <p:spPr/>
        <p:txBody>
          <a:bodyPr/>
          <a:lstStyle/>
          <a:p>
            <a:fld id="{8BEC8E0A-CC40-4F5C-AD17-0F2475BC18DC}" type="datetimeFigureOut">
              <a:rPr lang="en-AU" smtClean="0"/>
              <a:t>7/9/2022</a:t>
            </a:fld>
            <a:endParaRPr lang="en-AU"/>
          </a:p>
        </p:txBody>
      </p:sp>
      <p:sp>
        <p:nvSpPr>
          <p:cNvPr id="5" name="Footer Placeholder 4">
            <a:extLst>
              <a:ext uri="{FF2B5EF4-FFF2-40B4-BE49-F238E27FC236}">
                <a16:creationId xmlns:a16="http://schemas.microsoft.com/office/drawing/2014/main" id="{B9C2B262-A82E-4387-8E78-911F649CC9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AD22E2-8AF8-44AA-B5F5-3B864CAA44DC}"/>
              </a:ext>
            </a:extLst>
          </p:cNvPr>
          <p:cNvSpPr>
            <a:spLocks noGrp="1"/>
          </p:cNvSpPr>
          <p:nvPr>
            <p:ph type="sldNum" sz="quarter" idx="12"/>
          </p:nvPr>
        </p:nvSpPr>
        <p:spPr/>
        <p:txBody>
          <a:bodyPr/>
          <a:lstStyle/>
          <a:p>
            <a:fld id="{DA0574BD-210F-4596-884C-7C0A417187E3}" type="slidenum">
              <a:rPr lang="en-AU" smtClean="0"/>
              <a:t>‹#›</a:t>
            </a:fld>
            <a:endParaRPr lang="en-AU"/>
          </a:p>
        </p:txBody>
      </p:sp>
    </p:spTree>
    <p:extLst>
      <p:ext uri="{BB962C8B-B14F-4D97-AF65-F5344CB8AC3E}">
        <p14:creationId xmlns:p14="http://schemas.microsoft.com/office/powerpoint/2010/main" val="2934029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 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609600" y="475200"/>
            <a:ext cx="10972800" cy="461665"/>
          </a:xfrm>
          <a:prstGeom prst="rect">
            <a:avLst/>
          </a:prstGeom>
        </p:spPr>
        <p:txBody>
          <a:bodyPr/>
          <a:lstStyle>
            <a:lvl1pPr algn="l">
              <a:defRPr sz="3000">
                <a:latin typeface="+mj-lt"/>
                <a:cs typeface="Microsoft Sans Serif"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95768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24417" y="433388"/>
            <a:ext cx="10945283" cy="461962"/>
          </a:xfrm>
        </p:spPr>
        <p:txBody>
          <a:bodyPr/>
          <a:lstStyle/>
          <a:p>
            <a:r>
              <a:rPr lang="en-US"/>
              <a:t>Click to edit Master title style</a:t>
            </a:r>
          </a:p>
        </p:txBody>
      </p:sp>
      <p:sp>
        <p:nvSpPr>
          <p:cNvPr id="10" name="Text Placeholder 9"/>
          <p:cNvSpPr>
            <a:spLocks noGrp="1"/>
          </p:cNvSpPr>
          <p:nvPr>
            <p:ph type="body" idx="10"/>
          </p:nvPr>
        </p:nvSpPr>
        <p:spPr>
          <a:xfrm>
            <a:off x="624417" y="1227138"/>
            <a:ext cx="10945283" cy="460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039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Lst>
          </p:cNvPr>
          <p:cNvSpPr/>
          <p:nvPr userDrawn="1"/>
        </p:nvSpPr>
        <p:spPr>
          <a:xfrm>
            <a:off x="2" y="1"/>
            <a:ext cx="5543551"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9" name="Picture 8">
            <a:extLst>
              <a:ext uri="{FF2B5EF4-FFF2-40B4-BE49-F238E27FC236}">
                <a16:creationId xmlns:a16="http://schemas.microsoft.com/office/drawing/2014/main" id="{508A4A11-68D0-0342-99AF-D474A68AB20A}"/>
              </a:ext>
            </a:extLst>
          </p:cNvPr>
          <p:cNvPicPr>
            <a:picLocks noChangeAspect="1"/>
          </p:cNvPicPr>
          <p:nvPr userDrawn="1"/>
        </p:nvPicPr>
        <p:blipFill>
          <a:blip r:embed="rId2"/>
          <a:stretch>
            <a:fillRect/>
          </a:stretch>
        </p:blipFill>
        <p:spPr>
          <a:xfrm rot="2999759">
            <a:off x="1292069" y="-612611"/>
            <a:ext cx="5135041" cy="7002331"/>
          </a:xfrm>
          <a:prstGeom prst="rect">
            <a:avLst/>
          </a:prstGeom>
        </p:spPr>
      </p:pic>
      <p:pic>
        <p:nvPicPr>
          <p:cNvPr id="5" name="Picture 4">
            <a:extLst>
              <a:ext uri="{FF2B5EF4-FFF2-40B4-BE49-F238E27FC236}">
                <a16:creationId xmlns:a16="http://schemas.microsoft.com/office/drawing/2014/main" id="{0D6EC576-D815-5244-BC99-0F60FF0078D9}"/>
              </a:ext>
            </a:extLst>
          </p:cNvPr>
          <p:cNvPicPr>
            <a:picLocks noChangeAspect="1"/>
          </p:cNvPicPr>
          <p:nvPr userDrawn="1"/>
        </p:nvPicPr>
        <p:blipFill>
          <a:blip r:embed="rId3"/>
          <a:stretch>
            <a:fillRect/>
          </a:stretch>
        </p:blipFill>
        <p:spPr>
          <a:xfrm>
            <a:off x="372280" y="5187123"/>
            <a:ext cx="1263480" cy="1478382"/>
          </a:xfrm>
          <a:prstGeom prst="rect">
            <a:avLst/>
          </a:prstGeom>
        </p:spPr>
      </p:pic>
      <p:sp>
        <p:nvSpPr>
          <p:cNvPr id="3" name="Picture Placeholder 2">
            <a:extLst>
              <a:ext uri="{FF2B5EF4-FFF2-40B4-BE49-F238E27FC236}">
                <a16:creationId xmlns:a16="http://schemas.microsoft.com/office/drawing/2014/main" id="{8C3A6708-0A11-074F-9DBC-16280ECCCD23}"/>
              </a:ext>
            </a:extLst>
          </p:cNvPr>
          <p:cNvSpPr>
            <a:spLocks noGrp="1"/>
          </p:cNvSpPr>
          <p:nvPr>
            <p:ph type="pic" sz="quarter" idx="10"/>
          </p:nvPr>
        </p:nvSpPr>
        <p:spPr>
          <a:xfrm>
            <a:off x="5543550" y="0"/>
            <a:ext cx="6648450" cy="4942703"/>
          </a:xfrm>
        </p:spPr>
        <p:txBody>
          <a:bodyPr/>
          <a:lstStyle/>
          <a:p>
            <a:r>
              <a:rPr lang="en-US"/>
              <a:t>Click icon to add picture</a:t>
            </a:r>
            <a:endParaRPr lang="en-AU"/>
          </a:p>
        </p:txBody>
      </p:sp>
    </p:spTree>
    <p:extLst>
      <p:ext uri="{BB962C8B-B14F-4D97-AF65-F5344CB8AC3E}">
        <p14:creationId xmlns:p14="http://schemas.microsoft.com/office/powerpoint/2010/main" val="348136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E16058-FC97-C34C-A94D-1AEBA1319CEF}"/>
              </a:ext>
            </a:extLst>
          </p:cNvPr>
          <p:cNvSpPr/>
          <p:nvPr userDrawn="1"/>
        </p:nvSpPr>
        <p:spPr>
          <a:xfrm>
            <a:off x="2" y="2"/>
            <a:ext cx="12191999" cy="50006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12" name="Picture 11">
            <a:extLst>
              <a:ext uri="{FF2B5EF4-FFF2-40B4-BE49-F238E27FC236}">
                <a16:creationId xmlns:a16="http://schemas.microsoft.com/office/drawing/2014/main" id="{F3731078-F8F9-874A-9D19-CFDFD455C9CE}"/>
              </a:ext>
            </a:extLst>
          </p:cNvPr>
          <p:cNvPicPr>
            <a:picLocks noChangeAspect="1"/>
          </p:cNvPicPr>
          <p:nvPr userDrawn="1"/>
        </p:nvPicPr>
        <p:blipFill>
          <a:blip r:embed="rId2"/>
          <a:stretch>
            <a:fillRect/>
          </a:stretch>
        </p:blipFill>
        <p:spPr>
          <a:xfrm rot="2597677">
            <a:off x="2348756" y="-999555"/>
            <a:ext cx="7882815" cy="9308122"/>
          </a:xfrm>
          <a:prstGeom prst="rect">
            <a:avLst/>
          </a:prstGeom>
        </p:spPr>
      </p:pic>
      <p:pic>
        <p:nvPicPr>
          <p:cNvPr id="5" name="Picture 4">
            <a:extLst>
              <a:ext uri="{FF2B5EF4-FFF2-40B4-BE49-F238E27FC236}">
                <a16:creationId xmlns:a16="http://schemas.microsoft.com/office/drawing/2014/main" id="{974CD5D7-0F69-C34E-B43E-2F99C7061F27}"/>
              </a:ext>
            </a:extLst>
          </p:cNvPr>
          <p:cNvPicPr>
            <a:picLocks noChangeAspect="1"/>
          </p:cNvPicPr>
          <p:nvPr userDrawn="1"/>
        </p:nvPicPr>
        <p:blipFill>
          <a:blip r:embed="rId3"/>
          <a:stretch>
            <a:fillRect/>
          </a:stretch>
        </p:blipFill>
        <p:spPr>
          <a:xfrm>
            <a:off x="10698583" y="5155102"/>
            <a:ext cx="1263480" cy="1478382"/>
          </a:xfrm>
          <a:prstGeom prst="rect">
            <a:avLst/>
          </a:prstGeom>
        </p:spPr>
      </p:pic>
    </p:spTree>
    <p:extLst>
      <p:ext uri="{BB962C8B-B14F-4D97-AF65-F5344CB8AC3E}">
        <p14:creationId xmlns:p14="http://schemas.microsoft.com/office/powerpoint/2010/main" val="67865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2" y="-748388"/>
            <a:ext cx="7756150" cy="8354779"/>
          </a:xfrm>
          <a:prstGeom prst="rect">
            <a:avLst/>
          </a:prstGeom>
        </p:spPr>
      </p:pic>
      <p:sp>
        <p:nvSpPr>
          <p:cNvPr id="7" name="Rectangle 6">
            <a:extLst>
              <a:ext uri="{FF2B5EF4-FFF2-40B4-BE49-F238E27FC236}">
                <a16:creationId xmlns:a16="http://schemas.microsoft.com/office/drawing/2014/main" id="{8FBC9DD3-2081-9D4A-BCDD-FD7DDC635932}"/>
              </a:ext>
            </a:extLst>
          </p:cNvPr>
          <p:cNvSpPr/>
          <p:nvPr userDrawn="1"/>
        </p:nvSpPr>
        <p:spPr>
          <a:xfrm>
            <a:off x="10010233" y="0"/>
            <a:ext cx="2183587"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5" name="Picture 4">
            <a:extLst>
              <a:ext uri="{FF2B5EF4-FFF2-40B4-BE49-F238E27FC236}">
                <a16:creationId xmlns:a16="http://schemas.microsoft.com/office/drawing/2014/main" id="{4834ABC8-AE9E-1542-9317-8649A12ED4B8}"/>
              </a:ext>
            </a:extLst>
          </p:cNvPr>
          <p:cNvPicPr>
            <a:picLocks noChangeAspect="1"/>
          </p:cNvPicPr>
          <p:nvPr userDrawn="1"/>
        </p:nvPicPr>
        <p:blipFill>
          <a:blip r:embed="rId3"/>
          <a:stretch>
            <a:fillRect/>
          </a:stretch>
        </p:blipFill>
        <p:spPr>
          <a:xfrm>
            <a:off x="10623720" y="5167867"/>
            <a:ext cx="1263480" cy="1478382"/>
          </a:xfrm>
          <a:prstGeom prst="rect">
            <a:avLst/>
          </a:prstGeom>
        </p:spPr>
      </p:pic>
    </p:spTree>
    <p:extLst>
      <p:ext uri="{BB962C8B-B14F-4D97-AF65-F5344CB8AC3E}">
        <p14:creationId xmlns:p14="http://schemas.microsoft.com/office/powerpoint/2010/main" val="3186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Cov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464"/>
          </a:xfrm>
          <a:prstGeom prst="rect">
            <a:avLst/>
          </a:prstGeom>
        </p:spPr>
      </p:pic>
      <p:sp>
        <p:nvSpPr>
          <p:cNvPr id="7" name="Text Placeholder 6"/>
          <p:cNvSpPr>
            <a:spLocks noGrp="1"/>
          </p:cNvSpPr>
          <p:nvPr>
            <p:ph type="body" sz="quarter" idx="10"/>
          </p:nvPr>
        </p:nvSpPr>
        <p:spPr>
          <a:xfrm>
            <a:off x="2637797" y="980728"/>
            <a:ext cx="9122833" cy="719138"/>
          </a:xfrm>
        </p:spPr>
        <p:txBody>
          <a:bodyPr anchor="ctr"/>
          <a:lstStyle>
            <a:lvl1pPr>
              <a:spcBef>
                <a:spcPts val="600"/>
              </a:spcBef>
              <a:defRPr sz="1800" b="1" baseline="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17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0D427A-31A8-804F-A88E-B2237F6FF8DD}"/>
              </a:ext>
            </a:extLst>
          </p:cNvPr>
          <p:cNvSpPr/>
          <p:nvPr userDrawn="1"/>
        </p:nvSpPr>
        <p:spPr>
          <a:xfrm rot="5400000">
            <a:off x="5706291" y="372292"/>
            <a:ext cx="779419" cy="12192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8" name="Picture 7" descr="A picture containing food&#10;&#10;Description automatically generated">
            <a:extLst>
              <a:ext uri="{FF2B5EF4-FFF2-40B4-BE49-F238E27FC236}">
                <a16:creationId xmlns:a16="http://schemas.microsoft.com/office/drawing/2014/main" id="{3919BA19-F123-3B46-B077-C952C919A7DB}"/>
              </a:ext>
            </a:extLst>
          </p:cNvPr>
          <p:cNvPicPr>
            <a:picLocks noChangeAspect="1"/>
          </p:cNvPicPr>
          <p:nvPr userDrawn="1"/>
        </p:nvPicPr>
        <p:blipFill>
          <a:blip r:embed="rId2"/>
          <a:stretch>
            <a:fillRect/>
          </a:stretch>
        </p:blipFill>
        <p:spPr>
          <a:xfrm>
            <a:off x="11507849" y="6139546"/>
            <a:ext cx="598271" cy="701040"/>
          </a:xfrm>
          <a:prstGeom prst="rect">
            <a:avLst/>
          </a:prstGeom>
        </p:spPr>
      </p:pic>
      <p:sp>
        <p:nvSpPr>
          <p:cNvPr id="4" name="Title Placeholder 1">
            <a:extLst>
              <a:ext uri="{FF2B5EF4-FFF2-40B4-BE49-F238E27FC236}">
                <a16:creationId xmlns:a16="http://schemas.microsoft.com/office/drawing/2014/main" id="{EC14B686-A7B8-C34E-BD3F-17AD72808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Arial" panose="020B0604020202020204" pitchFamily="34" charset="0"/>
                <a:ea typeface="Roboto" panose="02000000000000000000" pitchFamily="2" charset="0"/>
                <a:cs typeface="Arial" panose="020B0604020202020204" pitchFamily="34" charset="0"/>
              </a:defRPr>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99B41C51-D68E-9449-86C7-CBC06D1C8A04}"/>
              </a:ext>
            </a:extLst>
          </p:cNvPr>
          <p:cNvSpPr>
            <a:spLocks noGrp="1"/>
          </p:cNvSpPr>
          <p:nvPr>
            <p:ph idx="1"/>
          </p:nvPr>
        </p:nvSpPr>
        <p:spPr>
          <a:xfrm>
            <a:off x="838200" y="1825625"/>
            <a:ext cx="10515600" cy="4088158"/>
          </a:xfrm>
          <a:prstGeom prst="rect">
            <a:avLst/>
          </a:prstGeom>
        </p:spPr>
        <p:txBody>
          <a:bodyPr vert="horz" lIns="91440" tIns="45720" rIns="91440" bIns="45720" rtlCol="0">
            <a:normAutofit/>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595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ED8B6A-BF3C-3841-AC68-EA4F713AC1D1}"/>
              </a:ext>
            </a:extLst>
          </p:cNvPr>
          <p:cNvSpPr/>
          <p:nvPr userDrawn="1"/>
        </p:nvSpPr>
        <p:spPr>
          <a:xfrm rot="5400000">
            <a:off x="8353696" y="3019698"/>
            <a:ext cx="6858002" cy="818607"/>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8" name="Picture 7" descr="A picture containing food&#10;&#10;Description automatically generated">
            <a:extLst>
              <a:ext uri="{FF2B5EF4-FFF2-40B4-BE49-F238E27FC236}">
                <a16:creationId xmlns:a16="http://schemas.microsoft.com/office/drawing/2014/main" id="{EE841588-FE80-8546-B792-1230E5F174B2}"/>
              </a:ext>
            </a:extLst>
          </p:cNvPr>
          <p:cNvPicPr>
            <a:picLocks noChangeAspect="1"/>
          </p:cNvPicPr>
          <p:nvPr userDrawn="1"/>
        </p:nvPicPr>
        <p:blipFill>
          <a:blip r:embed="rId2"/>
          <a:stretch>
            <a:fillRect/>
          </a:stretch>
        </p:blipFill>
        <p:spPr>
          <a:xfrm>
            <a:off x="11507849" y="6139546"/>
            <a:ext cx="598271" cy="701040"/>
          </a:xfrm>
          <a:prstGeom prst="rect">
            <a:avLst/>
          </a:prstGeom>
        </p:spPr>
      </p:pic>
      <p:sp>
        <p:nvSpPr>
          <p:cNvPr id="4" name="Title Placeholder 1">
            <a:extLst>
              <a:ext uri="{FF2B5EF4-FFF2-40B4-BE49-F238E27FC236}">
                <a16:creationId xmlns:a16="http://schemas.microsoft.com/office/drawing/2014/main" id="{46DAC5EE-7BE5-1B40-BC41-0FDC4D317D77}"/>
              </a:ext>
            </a:extLst>
          </p:cNvPr>
          <p:cNvSpPr>
            <a:spLocks noGrp="1"/>
          </p:cNvSpPr>
          <p:nvPr>
            <p:ph type="title"/>
          </p:nvPr>
        </p:nvSpPr>
        <p:spPr>
          <a:xfrm>
            <a:off x="838200" y="365125"/>
            <a:ext cx="10293627" cy="1325563"/>
          </a:xfrm>
          <a:prstGeom prst="rect">
            <a:avLst/>
          </a:prstGeom>
        </p:spPr>
        <p:txBody>
          <a:bodyPr vert="horz" lIns="91440" tIns="45720" rIns="91440" bIns="45720" rtlCol="0" anchor="ctr">
            <a:normAutofit/>
          </a:bodyPr>
          <a:lstStyle>
            <a:lvl1pPr>
              <a:defRPr>
                <a:latin typeface="Arial" panose="020B0604020202020204" pitchFamily="34" charset="0"/>
                <a:ea typeface="Roboto" panose="02000000000000000000" pitchFamily="2" charset="0"/>
                <a:cs typeface="Arial" panose="020B0604020202020204" pitchFamily="34" charset="0"/>
              </a:defRPr>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A962FD98-3A3B-ED4A-B5A0-270006582ACA}"/>
              </a:ext>
            </a:extLst>
          </p:cNvPr>
          <p:cNvSpPr>
            <a:spLocks noGrp="1"/>
          </p:cNvSpPr>
          <p:nvPr>
            <p:ph idx="1"/>
          </p:nvPr>
        </p:nvSpPr>
        <p:spPr>
          <a:xfrm>
            <a:off x="838200" y="1825625"/>
            <a:ext cx="10293627" cy="4351338"/>
          </a:xfrm>
          <a:prstGeom prst="rect">
            <a:avLst/>
          </a:prstGeom>
        </p:spPr>
        <p:txBody>
          <a:bodyPr vert="horz" lIns="91440" tIns="45720" rIns="91440" bIns="45720" rtlCol="0">
            <a:normAutofit/>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727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841D79-9C5E-1449-B506-564E0213A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50093E-B476-CE4A-816B-226988C60D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98B6C-F0AE-E14B-8CFB-D5B095A21ED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B7ABA-B5EF-A546-A7F3-B37F24095554}" type="datetimeFigureOut">
              <a:rPr lang="en-US" smtClean="0"/>
              <a:t>9/7/22</a:t>
            </a:fld>
            <a:endParaRPr lang="en-US"/>
          </a:p>
        </p:txBody>
      </p:sp>
      <p:sp>
        <p:nvSpPr>
          <p:cNvPr id="5" name="Footer Placeholder 4">
            <a:extLst>
              <a:ext uri="{FF2B5EF4-FFF2-40B4-BE49-F238E27FC236}">
                <a16:creationId xmlns:a16="http://schemas.microsoft.com/office/drawing/2014/main" id="{DB341F74-4E14-F942-9C25-36878CD2B0F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AE166F-47F6-4548-9DB8-FFE83162A82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EAF1C-21CD-FD45-AA63-4B29BB0D22A5}" type="slidenum">
              <a:rPr lang="en-US" smtClean="0"/>
              <a:t>‹#›</a:t>
            </a:fld>
            <a:endParaRPr lang="en-US"/>
          </a:p>
        </p:txBody>
      </p:sp>
    </p:spTree>
    <p:extLst>
      <p:ext uri="{BB962C8B-B14F-4D97-AF65-F5344CB8AC3E}">
        <p14:creationId xmlns:p14="http://schemas.microsoft.com/office/powerpoint/2010/main" val="1803925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6CC83-2083-2244-BEDB-0B9322B88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351374-4AAF-D840-88E1-6BFA1FA47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405CBD-57A9-9349-9A9F-D4B99E3CE39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0960B-9B8C-714C-BBC0-2546AD7FAB00}" type="datetimeFigureOut">
              <a:rPr lang="en-US" smtClean="0"/>
              <a:t>9/7/22</a:t>
            </a:fld>
            <a:endParaRPr lang="en-US"/>
          </a:p>
        </p:txBody>
      </p:sp>
      <p:sp>
        <p:nvSpPr>
          <p:cNvPr id="5" name="Footer Placeholder 4">
            <a:extLst>
              <a:ext uri="{FF2B5EF4-FFF2-40B4-BE49-F238E27FC236}">
                <a16:creationId xmlns:a16="http://schemas.microsoft.com/office/drawing/2014/main" id="{93E6C675-5A73-5B49-BFBE-33FE0DF58FD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9B4C0F-8DCD-6B49-93C4-B292BE411D3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E8C27-AD96-DB49-8F98-2B741DE97CD4}" type="slidenum">
              <a:rPr lang="en-US" smtClean="0"/>
              <a:t>‹#›</a:t>
            </a:fld>
            <a:endParaRPr lang="en-US"/>
          </a:p>
        </p:txBody>
      </p:sp>
    </p:spTree>
    <p:extLst>
      <p:ext uri="{BB962C8B-B14F-4D97-AF65-F5344CB8AC3E}">
        <p14:creationId xmlns:p14="http://schemas.microsoft.com/office/powerpoint/2010/main" val="301184115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54F4D-5E61-47FF-ACB7-42F5E4EEF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FD3173B-C783-4D2F-9080-3CF7EF823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DC34C54-4550-461E-80C8-6BACD54952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C8E0A-CC40-4F5C-AD17-0F2475BC18DC}" type="datetimeFigureOut">
              <a:rPr lang="en-AU" smtClean="0"/>
              <a:t>7/9/2022</a:t>
            </a:fld>
            <a:endParaRPr lang="en-AU"/>
          </a:p>
        </p:txBody>
      </p:sp>
      <p:sp>
        <p:nvSpPr>
          <p:cNvPr id="5" name="Footer Placeholder 4">
            <a:extLst>
              <a:ext uri="{FF2B5EF4-FFF2-40B4-BE49-F238E27FC236}">
                <a16:creationId xmlns:a16="http://schemas.microsoft.com/office/drawing/2014/main" id="{ABDA14D5-FA95-47D6-9DC6-629E5F2AB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F93AB07-1EE0-4F11-A50F-E80F54655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574BD-210F-4596-884C-7C0A417187E3}" type="slidenum">
              <a:rPr lang="en-AU" smtClean="0"/>
              <a:t>‹#›</a:t>
            </a:fld>
            <a:endParaRPr lang="en-AU"/>
          </a:p>
        </p:txBody>
      </p:sp>
    </p:spTree>
    <p:extLst>
      <p:ext uri="{BB962C8B-B14F-4D97-AF65-F5344CB8AC3E}">
        <p14:creationId xmlns:p14="http://schemas.microsoft.com/office/powerpoint/2010/main" val="499990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hyperlink" Target="http://www.saxinstitute.org.au/"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hyperlink" Target="https://cphce.unsw.edu.au/research/health-system-integration-and-primary-health-care-development/central-and-eastern-sydne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F2835-6A7D-3E46-A884-8D2A3A0EA12D}"/>
              </a:ext>
            </a:extLst>
          </p:cNvPr>
          <p:cNvSpPr txBox="1"/>
          <p:nvPr/>
        </p:nvSpPr>
        <p:spPr>
          <a:xfrm>
            <a:off x="419496" y="3110192"/>
            <a:ext cx="9996290"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Social Isolation and Loneliness  amongst people aged over 45 years in Central and Eastern Sydney: CES-P&amp;CH analysis</a:t>
            </a:r>
          </a:p>
        </p:txBody>
      </p:sp>
      <p:sp>
        <p:nvSpPr>
          <p:cNvPr id="3" name="TextBox 2">
            <a:extLst>
              <a:ext uri="{FF2B5EF4-FFF2-40B4-BE49-F238E27FC236}">
                <a16:creationId xmlns:a16="http://schemas.microsoft.com/office/drawing/2014/main" id="{20ACBF0C-3E1D-304C-84CB-C127E81A91F7}"/>
              </a:ext>
            </a:extLst>
          </p:cNvPr>
          <p:cNvSpPr txBox="1"/>
          <p:nvPr/>
        </p:nvSpPr>
        <p:spPr>
          <a:xfrm>
            <a:off x="508677" y="5849083"/>
            <a:ext cx="4731026" cy="923330"/>
          </a:xfrm>
          <a:prstGeom prst="rect">
            <a:avLst/>
          </a:prstGeom>
          <a:noFill/>
        </p:spPr>
        <p:txBody>
          <a:bodyPr wrap="square" rtlCol="0">
            <a:spAutoFit/>
          </a:bodyPr>
          <a:lstStyle/>
          <a:p>
            <a:r>
              <a:rPr lang="en-US" dirty="0">
                <a:latin typeface="Arial" panose="020B0604020202020204" pitchFamily="34" charset="0"/>
                <a:ea typeface="Roboto Mono" pitchFamily="2" charset="0"/>
                <a:cs typeface="Arial" panose="020B0604020202020204" pitchFamily="34" charset="0"/>
              </a:rPr>
              <a:t>Margo Barr</a:t>
            </a:r>
          </a:p>
          <a:p>
            <a:r>
              <a:rPr lang="en-AU" altLang="en-US" dirty="0">
                <a:latin typeface="Arial" charset="0"/>
                <a:ea typeface="Microsoft Sans Serif" charset="0"/>
                <a:cs typeface="Arial" charset="0"/>
              </a:rPr>
              <a:t>Centre for Primary Health Care and Equity</a:t>
            </a:r>
          </a:p>
          <a:p>
            <a:endParaRPr lang="en-US" dirty="0">
              <a:latin typeface="Arial" panose="020B0604020202020204" pitchFamily="34" charset="0"/>
              <a:ea typeface="Roboto Mono" pitchFamily="2" charset="0"/>
              <a:cs typeface="Arial" panose="020B0604020202020204" pitchFamily="34" charset="0"/>
            </a:endParaRPr>
          </a:p>
        </p:txBody>
      </p:sp>
      <p:grpSp>
        <p:nvGrpSpPr>
          <p:cNvPr id="4" name="Group 3">
            <a:extLst>
              <a:ext uri="{FF2B5EF4-FFF2-40B4-BE49-F238E27FC236}">
                <a16:creationId xmlns:a16="http://schemas.microsoft.com/office/drawing/2014/main" id="{ACD283FA-1111-4D41-8847-268ECB04C651}"/>
              </a:ext>
            </a:extLst>
          </p:cNvPr>
          <p:cNvGrpSpPr/>
          <p:nvPr/>
        </p:nvGrpSpPr>
        <p:grpSpPr>
          <a:xfrm>
            <a:off x="7770048" y="5967739"/>
            <a:ext cx="2143283" cy="804674"/>
            <a:chOff x="0" y="0"/>
            <a:chExt cx="2363067" cy="949063"/>
          </a:xfrm>
        </p:grpSpPr>
        <p:pic>
          <p:nvPicPr>
            <p:cNvPr id="5" name="Picture 4" descr="Image result for logo NSw health">
              <a:extLst>
                <a:ext uri="{FF2B5EF4-FFF2-40B4-BE49-F238E27FC236}">
                  <a16:creationId xmlns:a16="http://schemas.microsoft.com/office/drawing/2014/main" id="{5BB26300-964D-436E-89D7-60958B0C97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33895" cy="949063"/>
            </a:xfrm>
            <a:prstGeom prst="rect">
              <a:avLst/>
            </a:prstGeom>
            <a:noFill/>
            <a:ln>
              <a:noFill/>
            </a:ln>
          </p:spPr>
        </p:pic>
        <p:pic>
          <p:nvPicPr>
            <p:cNvPr id="6" name="Picture 5" descr="C:\Users\z3520358\AppData\Local\Microsoft\Windows\Temporary Internet Files\Content.Outlook\SPHW7DUE\PHN Central and Eastern Sydney Logo.jpg">
              <a:extLst>
                <a:ext uri="{FF2B5EF4-FFF2-40B4-BE49-F238E27FC236}">
                  <a16:creationId xmlns:a16="http://schemas.microsoft.com/office/drawing/2014/main" id="{CB02A489-502F-4C40-A504-9F75E63C3DD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4537" y="247388"/>
              <a:ext cx="938530" cy="701675"/>
            </a:xfrm>
            <a:prstGeom prst="rect">
              <a:avLst/>
            </a:prstGeom>
            <a:noFill/>
            <a:ln>
              <a:noFill/>
            </a:ln>
          </p:spPr>
        </p:pic>
      </p:grpSp>
      <p:pic>
        <p:nvPicPr>
          <p:cNvPr id="7" name="Picture 6" descr="A person holding a flower&#10;&#10;Description automatically generated with low confidence">
            <a:extLst>
              <a:ext uri="{FF2B5EF4-FFF2-40B4-BE49-F238E27FC236}">
                <a16:creationId xmlns:a16="http://schemas.microsoft.com/office/drawing/2014/main" id="{F8DF6EA9-275C-B1A3-3D0B-772B4C5FF819}"/>
              </a:ext>
            </a:extLst>
          </p:cNvPr>
          <p:cNvPicPr>
            <a:picLocks noChangeAspect="1"/>
          </p:cNvPicPr>
          <p:nvPr/>
        </p:nvPicPr>
        <p:blipFill>
          <a:blip r:embed="rId5">
            <a:alphaModFix amt="44000"/>
            <a:extLst>
              <a:ext uri="{28A0092B-C50C-407E-A947-70E740481C1C}">
                <a14:useLocalDpi xmlns:a14="http://schemas.microsoft.com/office/drawing/2010/main" val="0"/>
              </a:ext>
            </a:extLst>
          </a:blip>
          <a:srcRect/>
          <a:stretch>
            <a:fillRect/>
          </a:stretch>
        </p:blipFill>
        <p:spPr bwMode="auto">
          <a:xfrm>
            <a:off x="48466" y="20740"/>
            <a:ext cx="12143534" cy="6858000"/>
          </a:xfrm>
          <a:prstGeom prst="rect">
            <a:avLst/>
          </a:prstGeom>
          <a:noFill/>
          <a:ln>
            <a:noFill/>
          </a:ln>
        </p:spPr>
      </p:pic>
    </p:spTree>
    <p:extLst>
      <p:ext uri="{BB962C8B-B14F-4D97-AF65-F5344CB8AC3E}">
        <p14:creationId xmlns:p14="http://schemas.microsoft.com/office/powerpoint/2010/main" val="392679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9C74-829E-4095-A9BB-4B13CB1F8B08}"/>
              </a:ext>
            </a:extLst>
          </p:cNvPr>
          <p:cNvSpPr>
            <a:spLocks noGrp="1"/>
          </p:cNvSpPr>
          <p:nvPr>
            <p:ph type="title"/>
          </p:nvPr>
        </p:nvSpPr>
        <p:spPr/>
        <p:txBody>
          <a:bodyPr/>
          <a:lstStyle/>
          <a:p>
            <a:pPr algn="ctr"/>
            <a:r>
              <a:rPr lang="en-AU" dirty="0"/>
              <a:t>Acknowledgments</a:t>
            </a:r>
          </a:p>
        </p:txBody>
      </p:sp>
      <p:sp>
        <p:nvSpPr>
          <p:cNvPr id="3" name="Content Placeholder 2">
            <a:extLst>
              <a:ext uri="{FF2B5EF4-FFF2-40B4-BE49-F238E27FC236}">
                <a16:creationId xmlns:a16="http://schemas.microsoft.com/office/drawing/2014/main" id="{18F3FC1C-6A2F-404A-818B-C3C620648C9F}"/>
              </a:ext>
            </a:extLst>
          </p:cNvPr>
          <p:cNvSpPr>
            <a:spLocks noGrp="1"/>
          </p:cNvSpPr>
          <p:nvPr>
            <p:ph idx="1"/>
          </p:nvPr>
        </p:nvSpPr>
        <p:spPr>
          <a:xfrm>
            <a:off x="838200" y="1825625"/>
            <a:ext cx="10170226" cy="4088158"/>
          </a:xfrm>
        </p:spPr>
        <p:txBody>
          <a:bodyPr>
            <a:normAutofit fontScale="92500"/>
          </a:bodyPr>
          <a:lstStyle/>
          <a:p>
            <a:pPr marL="0" indent="0" algn="ctr">
              <a:lnSpc>
                <a:spcPct val="110000"/>
              </a:lnSpc>
              <a:spcAft>
                <a:spcPts val="1000"/>
              </a:spcAft>
              <a:buNone/>
            </a:pPr>
            <a:r>
              <a:rPr lang="en-AU" sz="2400" dirty="0">
                <a:latin typeface="+mn-lt"/>
                <a:ea typeface="+mn-ea"/>
                <a:cs typeface="+mn-cs"/>
              </a:rPr>
              <a:t>The Central and Eastern Sydney Primary and Community Health Cohort/Resource (CES-P&amp;CH) is funded by a consortium of South Eastern Sydney Local Health District, Sydney Local Health District, and the Central and Eastern Sydney Primary Health Network.</a:t>
            </a:r>
          </a:p>
          <a:p>
            <a:pPr marL="0" indent="0" algn="ctr">
              <a:lnSpc>
                <a:spcPct val="110000"/>
              </a:lnSpc>
              <a:spcAft>
                <a:spcPts val="1000"/>
              </a:spcAft>
              <a:buNone/>
              <a:tabLst>
                <a:tab pos="1435100" algn="l"/>
              </a:tabLst>
            </a:pPr>
            <a:r>
              <a:rPr lang="en-AU" sz="2400" dirty="0">
                <a:latin typeface="+mn-lt"/>
                <a:ea typeface="+mn-ea"/>
                <a:cs typeface="+mn-cs"/>
              </a:rPr>
              <a:t>This research was completed using data collected through the 45 and Up Study (</a:t>
            </a:r>
            <a:r>
              <a:rPr lang="en-AU" sz="2400" dirty="0">
                <a:latin typeface="+mn-lt"/>
                <a:ea typeface="+mn-ea"/>
                <a:cs typeface="+mn-cs"/>
                <a:hlinkClick r:id="rId2">
                  <a:extLst>
                    <a:ext uri="{A12FA001-AC4F-418D-AE19-62706E023703}">
                      <ahyp:hlinkClr xmlns:ahyp="http://schemas.microsoft.com/office/drawing/2018/hyperlinkcolor" val="tx"/>
                    </a:ext>
                  </a:extLst>
                </a:hlinkClick>
              </a:rPr>
              <a:t>www.saxinstitute.org.au</a:t>
            </a:r>
            <a:r>
              <a:rPr lang="en-AU" sz="2400" dirty="0">
                <a:latin typeface="+mn-lt"/>
                <a:ea typeface="+mn-ea"/>
                <a:cs typeface="+mn-cs"/>
              </a:rPr>
              <a:t>). The 45 and Up Study is managed by the Sax Institute in collaboration with major partner Cancer Council NSW, and partners the National Heart Foundation of Australia (NSW Division), NSW Ministry of Health, NSW Government Family &amp; Community Services—Ageing, Carers, and the Disability Council NSW, and the Australian Red Cross Blood Service. We thank the many thousands of people participating in the 45 and Up Study</a:t>
            </a:r>
          </a:p>
        </p:txBody>
      </p:sp>
    </p:spTree>
    <p:extLst>
      <p:ext uri="{BB962C8B-B14F-4D97-AF65-F5344CB8AC3E}">
        <p14:creationId xmlns:p14="http://schemas.microsoft.com/office/powerpoint/2010/main" val="90544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F2835-6A7D-3E46-A884-8D2A3A0EA12D}"/>
              </a:ext>
            </a:extLst>
          </p:cNvPr>
          <p:cNvSpPr txBox="1"/>
          <p:nvPr/>
        </p:nvSpPr>
        <p:spPr>
          <a:xfrm>
            <a:off x="1768657" y="2887455"/>
            <a:ext cx="8802130" cy="1323439"/>
          </a:xfrm>
          <a:prstGeom prst="rect">
            <a:avLst/>
          </a:prstGeom>
          <a:noFill/>
        </p:spPr>
        <p:txBody>
          <a:bodyPr wrap="square" rtlCol="0">
            <a:spAutoFit/>
          </a:bodyPr>
          <a:lstStyle/>
          <a:p>
            <a:pPr algn="ctr"/>
            <a:r>
              <a:rPr lang="en-US" sz="8000">
                <a:latin typeface="Arial" panose="020B0604020202020204" pitchFamily="34" charset="0"/>
                <a:cs typeface="Arial" panose="020B0604020202020204" pitchFamily="34" charset="0"/>
              </a:rPr>
              <a:t>Thank you</a:t>
            </a:r>
          </a:p>
        </p:txBody>
      </p:sp>
      <p:grpSp>
        <p:nvGrpSpPr>
          <p:cNvPr id="4" name="Group 3">
            <a:extLst>
              <a:ext uri="{FF2B5EF4-FFF2-40B4-BE49-F238E27FC236}">
                <a16:creationId xmlns:a16="http://schemas.microsoft.com/office/drawing/2014/main" id="{ACD283FA-1111-4D41-8847-268ECB04C651}"/>
              </a:ext>
            </a:extLst>
          </p:cNvPr>
          <p:cNvGrpSpPr/>
          <p:nvPr/>
        </p:nvGrpSpPr>
        <p:grpSpPr>
          <a:xfrm>
            <a:off x="8420572" y="6053326"/>
            <a:ext cx="2143283" cy="804674"/>
            <a:chOff x="0" y="0"/>
            <a:chExt cx="2363067" cy="949063"/>
          </a:xfrm>
        </p:grpSpPr>
        <p:pic>
          <p:nvPicPr>
            <p:cNvPr id="5" name="Picture 4" descr="Image result for logo NSw health">
              <a:extLst>
                <a:ext uri="{FF2B5EF4-FFF2-40B4-BE49-F238E27FC236}">
                  <a16:creationId xmlns:a16="http://schemas.microsoft.com/office/drawing/2014/main" id="{5BB26300-964D-436E-89D7-60958B0C97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33895" cy="949063"/>
            </a:xfrm>
            <a:prstGeom prst="rect">
              <a:avLst/>
            </a:prstGeom>
            <a:noFill/>
            <a:ln>
              <a:noFill/>
            </a:ln>
          </p:spPr>
        </p:pic>
        <p:pic>
          <p:nvPicPr>
            <p:cNvPr id="6" name="Picture 5" descr="C:\Users\z3520358\AppData\Local\Microsoft\Windows\Temporary Internet Files\Content.Outlook\SPHW7DUE\PHN Central and Eastern Sydney Logo.jpg">
              <a:extLst>
                <a:ext uri="{FF2B5EF4-FFF2-40B4-BE49-F238E27FC236}">
                  <a16:creationId xmlns:a16="http://schemas.microsoft.com/office/drawing/2014/main" id="{CB02A489-502F-4C40-A504-9F75E63C3D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537" y="247388"/>
              <a:ext cx="938530" cy="701675"/>
            </a:xfrm>
            <a:prstGeom prst="rect">
              <a:avLst/>
            </a:prstGeom>
            <a:noFill/>
            <a:ln>
              <a:noFill/>
            </a:ln>
          </p:spPr>
        </p:pic>
      </p:grpSp>
      <p:pic>
        <p:nvPicPr>
          <p:cNvPr id="7" name="Picture 6" descr="A person holding a flower&#10;&#10;Description automatically generated with low confidence">
            <a:extLst>
              <a:ext uri="{FF2B5EF4-FFF2-40B4-BE49-F238E27FC236}">
                <a16:creationId xmlns:a16="http://schemas.microsoft.com/office/drawing/2014/main" id="{7FFA3FFE-6FAF-315F-F644-9CBAD66FC57C}"/>
              </a:ext>
            </a:extLst>
          </p:cNvPr>
          <p:cNvPicPr>
            <a:picLocks noChangeAspect="1"/>
          </p:cNvPicPr>
          <p:nvPr/>
        </p:nvPicPr>
        <p:blipFill>
          <a:blip r:embed="rId4">
            <a:alphaModFix amt="44000"/>
            <a:extLst>
              <a:ext uri="{28A0092B-C50C-407E-A947-70E740481C1C}">
                <a14:useLocalDpi xmlns:a14="http://schemas.microsoft.com/office/drawing/2010/main" val="0"/>
              </a:ext>
            </a:extLst>
          </a:blip>
          <a:srcRect/>
          <a:stretch>
            <a:fillRect/>
          </a:stretch>
        </p:blipFill>
        <p:spPr bwMode="auto">
          <a:xfrm>
            <a:off x="0" y="0"/>
            <a:ext cx="12192000" cy="6885370"/>
          </a:xfrm>
          <a:prstGeom prst="rect">
            <a:avLst/>
          </a:prstGeom>
          <a:noFill/>
          <a:ln>
            <a:noFill/>
          </a:ln>
        </p:spPr>
      </p:pic>
    </p:spTree>
    <p:extLst>
      <p:ext uri="{BB962C8B-B14F-4D97-AF65-F5344CB8AC3E}">
        <p14:creationId xmlns:p14="http://schemas.microsoft.com/office/powerpoint/2010/main" val="188005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0A5A9-F4A5-49D5-9AFA-22CFF4263B89}"/>
              </a:ext>
            </a:extLst>
          </p:cNvPr>
          <p:cNvSpPr>
            <a:spLocks noGrp="1"/>
          </p:cNvSpPr>
          <p:nvPr>
            <p:ph type="title"/>
          </p:nvPr>
        </p:nvSpPr>
        <p:spPr>
          <a:xfrm>
            <a:off x="686834" y="1153572"/>
            <a:ext cx="3200400" cy="4461163"/>
          </a:xfrm>
        </p:spPr>
        <p:txBody>
          <a:bodyPr>
            <a:normAutofit/>
          </a:bodyPr>
          <a:lstStyle/>
          <a:p>
            <a:r>
              <a:rPr lang="en-AU" dirty="0">
                <a:solidFill>
                  <a:srgbClr val="FFFFFF"/>
                </a:solidFill>
              </a:rPr>
              <a:t>Linkage Resource</a:t>
            </a:r>
            <a:br>
              <a:rPr lang="en-AU" dirty="0">
                <a:solidFill>
                  <a:srgbClr val="FFFFFF"/>
                </a:solidFill>
              </a:rPr>
            </a:br>
            <a:endParaRPr lang="en-AU"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2">
            <a:extLst>
              <a:ext uri="{FF2B5EF4-FFF2-40B4-BE49-F238E27FC236}">
                <a16:creationId xmlns:a16="http://schemas.microsoft.com/office/drawing/2014/main" id="{AEBBD5DD-7C8A-4F4D-A30B-374E1C060D13}"/>
              </a:ext>
            </a:extLst>
          </p:cNvPr>
          <p:cNvSpPr txBox="1">
            <a:spLocks/>
          </p:cNvSpPr>
          <p:nvPr/>
        </p:nvSpPr>
        <p:spPr>
          <a:xfrm>
            <a:off x="4177613" y="535511"/>
            <a:ext cx="3727269" cy="3589491"/>
          </a:xfrm>
          <a:prstGeom prst="rect">
            <a:avLst/>
          </a:prstGeom>
          <a:ln w="12700" cmpd="dbl">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4795" marR="0" lvl="0" indent="-17907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AU" sz="2000" b="1" i="1"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Cohort</a:t>
            </a:r>
            <a:r>
              <a:rPr kumimoji="0" lang="en-AU" sz="2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 over 250k NSW residents (45 and Up Study); 30,645 in CES (20,337 in SES and 10,308 in Sydney)</a:t>
            </a:r>
            <a:endParaRPr lang="en-US" dirty="0">
              <a:ea typeface="+mn-ea"/>
              <a:cs typeface="+mn-cs"/>
            </a:endParaRPr>
          </a:p>
          <a:p>
            <a:pPr marL="264795" indent="-179070">
              <a:spcBef>
                <a:spcPts val="300"/>
              </a:spcBef>
              <a:defRPr/>
            </a:pPr>
            <a:r>
              <a:rPr kumimoji="0" lang="en-AU" sz="2000" b="1" i="1" u="none" strike="noStrike" kern="1200" cap="none" spc="0" normalizeH="0" baseline="0" noProof="0" dirty="0">
                <a:ln>
                  <a:noFill/>
                </a:ln>
                <a:effectLst/>
                <a:uLnTx/>
                <a:uFillTx/>
                <a:latin typeface="Calibri" panose="020F0502020204030204"/>
                <a:ea typeface="+mn-ea"/>
                <a:cs typeface="+mn-cs"/>
              </a:rPr>
              <a:t>Resource</a:t>
            </a:r>
            <a:r>
              <a:rPr kumimoji="0" lang="en-AU" sz="2000" b="0" i="0" u="none" strike="noStrike" kern="1200" cap="none" spc="0" normalizeH="0" baseline="0" noProof="0" dirty="0">
                <a:ln>
                  <a:noFill/>
                </a:ln>
                <a:effectLst/>
                <a:uLnTx/>
                <a:uFillTx/>
                <a:latin typeface="Calibri" panose="020F0502020204030204"/>
                <a:ea typeface="+mn-ea"/>
                <a:cs typeface="+mn-cs"/>
              </a:rPr>
              <a:t>: 10 datasets; over </a:t>
            </a:r>
            <a:r>
              <a:rPr lang="en-AU" sz="2000" dirty="0">
                <a:latin typeface="Calibri" panose="020F0502020204030204"/>
              </a:rPr>
              <a:t>172.7 </a:t>
            </a:r>
            <a:r>
              <a:rPr kumimoji="0" lang="en-AU" sz="2000" b="0" i="0" u="none" strike="noStrike" kern="1200" cap="none" spc="0" normalizeH="0" baseline="0" noProof="0" dirty="0">
                <a:ln>
                  <a:noFill/>
                </a:ln>
                <a:effectLst/>
                <a:uLnTx/>
                <a:uFillTx/>
                <a:latin typeface="Calibri" panose="020F0502020204030204"/>
                <a:ea typeface="+mn-ea"/>
                <a:cs typeface="+mn-cs"/>
              </a:rPr>
              <a:t>mil records</a:t>
            </a:r>
            <a:r>
              <a:rPr lang="en-AU" sz="2000" dirty="0">
                <a:latin typeface="Calibri" panose="020F0502020204030204"/>
              </a:rPr>
              <a:t> in NSW and 20.7 mil recodes for CES;</a:t>
            </a:r>
            <a:r>
              <a:rPr kumimoji="0" lang="en-AU" sz="2000" b="0" i="0" u="none" strike="noStrike" kern="1200" cap="none" spc="0" normalizeH="0" baseline="0" noProof="0" dirty="0">
                <a:ln>
                  <a:noFill/>
                </a:ln>
                <a:effectLst/>
                <a:uLnTx/>
                <a:uFillTx/>
                <a:latin typeface="Calibri" panose="020F0502020204030204"/>
                <a:ea typeface="+mn-ea"/>
                <a:cs typeface="+mn-cs"/>
              </a:rPr>
              <a:t> 2006 onwards</a:t>
            </a:r>
            <a:r>
              <a:rPr kumimoji="0" lang="en-AU" sz="2400" b="0" i="0" u="none" strike="noStrike" kern="1200" cap="none" spc="0" normalizeH="0" baseline="0" noProof="0" dirty="0">
                <a:ln>
                  <a:noFill/>
                </a:ln>
                <a:effectLst/>
                <a:uLnTx/>
                <a:uFillTx/>
                <a:latin typeface="Calibri" panose="020F0502020204030204"/>
                <a:ea typeface="+mn-ea"/>
                <a:cs typeface="+mn-cs"/>
              </a:rPr>
              <a:t>.</a:t>
            </a:r>
            <a:endParaRPr lang="en-AU" sz="2400" b="0" i="0" u="none" strike="noStrike" kern="1200" cap="none" spc="0" normalizeH="0" baseline="0" noProof="0" dirty="0">
              <a:ln>
                <a:noFill/>
              </a:ln>
              <a:effectLst/>
              <a:uLnTx/>
              <a:uFillTx/>
              <a:latin typeface="Calibri" panose="020F0502020204030204"/>
              <a:cs typeface="Calibri"/>
            </a:endParaRPr>
          </a:p>
        </p:txBody>
      </p:sp>
      <p:pic>
        <p:nvPicPr>
          <p:cNvPr id="15" name="Picture 14">
            <a:extLst>
              <a:ext uri="{FF2B5EF4-FFF2-40B4-BE49-F238E27FC236}">
                <a16:creationId xmlns:a16="http://schemas.microsoft.com/office/drawing/2014/main" id="{53F46335-C60D-4D7C-8A54-791B85D1F795}"/>
              </a:ext>
            </a:extLst>
          </p:cNvPr>
          <p:cNvPicPr>
            <a:picLocks noChangeAspect="1"/>
          </p:cNvPicPr>
          <p:nvPr/>
        </p:nvPicPr>
        <p:blipFill>
          <a:blip r:embed="rId2"/>
          <a:stretch>
            <a:fillRect/>
          </a:stretch>
        </p:blipFill>
        <p:spPr>
          <a:xfrm>
            <a:off x="8016950" y="239931"/>
            <a:ext cx="4172002" cy="3206459"/>
          </a:xfrm>
          <a:prstGeom prst="rect">
            <a:avLst/>
          </a:prstGeom>
        </p:spPr>
      </p:pic>
      <p:pic>
        <p:nvPicPr>
          <p:cNvPr id="4" name="Picture 3">
            <a:extLst>
              <a:ext uri="{FF2B5EF4-FFF2-40B4-BE49-F238E27FC236}">
                <a16:creationId xmlns:a16="http://schemas.microsoft.com/office/drawing/2014/main" id="{543F48AE-CDE7-15FC-DCD9-D99901CD2D20}"/>
              </a:ext>
            </a:extLst>
          </p:cNvPr>
          <p:cNvPicPr>
            <a:picLocks noChangeAspect="1"/>
          </p:cNvPicPr>
          <p:nvPr/>
        </p:nvPicPr>
        <p:blipFill>
          <a:blip r:embed="rId3"/>
          <a:stretch>
            <a:fillRect/>
          </a:stretch>
        </p:blipFill>
        <p:spPr>
          <a:xfrm>
            <a:off x="4177613" y="3306461"/>
            <a:ext cx="4401996" cy="3140051"/>
          </a:xfrm>
          <a:prstGeom prst="rect">
            <a:avLst/>
          </a:prstGeom>
        </p:spPr>
      </p:pic>
      <p:sp>
        <p:nvSpPr>
          <p:cNvPr id="16" name="Rectangle 15">
            <a:extLst>
              <a:ext uri="{FF2B5EF4-FFF2-40B4-BE49-F238E27FC236}">
                <a16:creationId xmlns:a16="http://schemas.microsoft.com/office/drawing/2014/main" id="{F7579793-1DF7-422D-AD95-A740EDF37EC8}"/>
              </a:ext>
            </a:extLst>
          </p:cNvPr>
          <p:cNvSpPr/>
          <p:nvPr/>
        </p:nvSpPr>
        <p:spPr>
          <a:xfrm>
            <a:off x="8293811" y="3602451"/>
            <a:ext cx="3874373"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alibri" panose="020F0502020204030204"/>
                <a:ea typeface="+mn-ea"/>
                <a:cs typeface="+mn-cs"/>
              </a:rPr>
              <a:t>Modified from figure in Bureau of Health Information. Data Matters – Linking data to unlock information. The use of linked data in healthcare performance assessment. Sydney (NSW). 2015; BHI</a:t>
            </a:r>
          </a:p>
        </p:txBody>
      </p:sp>
      <p:sp>
        <p:nvSpPr>
          <p:cNvPr id="13" name="TextBox 12">
            <a:extLst>
              <a:ext uri="{FF2B5EF4-FFF2-40B4-BE49-F238E27FC236}">
                <a16:creationId xmlns:a16="http://schemas.microsoft.com/office/drawing/2014/main" id="{386C0438-1888-4F12-AC97-EB76BA022EC3}"/>
              </a:ext>
            </a:extLst>
          </p:cNvPr>
          <p:cNvSpPr txBox="1"/>
          <p:nvPr/>
        </p:nvSpPr>
        <p:spPr>
          <a:xfrm>
            <a:off x="6176246" y="6041613"/>
            <a:ext cx="5865333" cy="738664"/>
          </a:xfrm>
          <a:prstGeom prst="rect">
            <a:avLst/>
          </a:prstGeom>
          <a:noFill/>
        </p:spPr>
        <p:txBody>
          <a:bodyPr wrap="square">
            <a:spAutoFit/>
          </a:bodyPr>
          <a:lstStyle/>
          <a:p>
            <a:r>
              <a:rPr lang="en-AU" dirty="0"/>
              <a:t>Link to CES-P&amp;CH web page:</a:t>
            </a:r>
          </a:p>
          <a:p>
            <a:r>
              <a:rPr lang="en-AU" sz="1200" dirty="0"/>
              <a:t> </a:t>
            </a:r>
            <a:r>
              <a:rPr lang="en-AU" sz="1200" dirty="0">
                <a:hlinkClick r:id="rId4"/>
              </a:rPr>
              <a:t>https://cphce.unsw.edu.au/research/health-system-integration-and-primary-health-care-development/central-and-eastern-sydney</a:t>
            </a:r>
            <a:r>
              <a:rPr lang="en-AU" sz="1200" dirty="0"/>
              <a:t> </a:t>
            </a:r>
          </a:p>
        </p:txBody>
      </p:sp>
    </p:spTree>
    <p:extLst>
      <p:ext uri="{BB962C8B-B14F-4D97-AF65-F5344CB8AC3E}">
        <p14:creationId xmlns:p14="http://schemas.microsoft.com/office/powerpoint/2010/main" val="257963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7076DB-B824-4223-98C5-7CFD4427E6C9}"/>
              </a:ext>
            </a:extLst>
          </p:cNvPr>
          <p:cNvSpPr>
            <a:spLocks noGrp="1"/>
          </p:cNvSpPr>
          <p:nvPr>
            <p:ph type="title"/>
          </p:nvPr>
        </p:nvSpPr>
        <p:spPr>
          <a:xfrm>
            <a:off x="688623" y="1560412"/>
            <a:ext cx="4171994" cy="3736540"/>
          </a:xfrm>
        </p:spPr>
        <p:txBody>
          <a:bodyPr vert="horz" lIns="91440" tIns="45720" rIns="91440" bIns="45720" rtlCol="0" anchor="b">
            <a:normAutofit/>
          </a:bodyPr>
          <a:lstStyle/>
          <a:p>
            <a:pPr marL="0" marR="0" lvl="0" indent="0" fontAlgn="auto">
              <a:spcAft>
                <a:spcPts val="0"/>
              </a:spcAft>
              <a:buClrTx/>
              <a:buSzTx/>
              <a:tabLst/>
              <a:defRPr/>
            </a:pPr>
            <a:r>
              <a:rPr lang="en-US" sz="4400" dirty="0">
                <a:cs typeface="+mj-cs"/>
              </a:rPr>
              <a:t>Rational/Gaps</a:t>
            </a:r>
            <a:br>
              <a:rPr lang="en-US" sz="5100" b="1" dirty="0">
                <a:cs typeface="+mj-cs"/>
              </a:rPr>
            </a:br>
            <a:br>
              <a:rPr lang="en-US" sz="2200" b="1" dirty="0">
                <a:cs typeface="+mj-cs"/>
              </a:rPr>
            </a:br>
            <a:r>
              <a:rPr lang="en-AU" sz="2200" dirty="0">
                <a:effectLst/>
                <a:ea typeface="Times New Roman" panose="02020603050405020304" pitchFamily="18" charset="0"/>
              </a:rPr>
              <a:t>identified as a potential risk factors for poor health outcomes and inappropriate or inadequate service use</a:t>
            </a:r>
            <a:br>
              <a:rPr lang="en-AU" sz="2200" dirty="0">
                <a:effectLst/>
                <a:ea typeface="Times New Roman" panose="02020603050405020304" pitchFamily="18" charset="0"/>
              </a:rPr>
            </a:br>
            <a:br>
              <a:rPr lang="en-AU" sz="2200" dirty="0">
                <a:effectLst/>
                <a:ea typeface="Times New Roman" panose="02020603050405020304" pitchFamily="18" charset="0"/>
              </a:rPr>
            </a:br>
            <a:r>
              <a:rPr lang="en-AU" sz="2200" dirty="0">
                <a:effectLst/>
                <a:ea typeface="Times New Roman" panose="02020603050405020304" pitchFamily="18" charset="0"/>
              </a:rPr>
              <a:t>understanding relationships between social isolation and loneliness</a:t>
            </a:r>
            <a:endParaRPr lang="en-US" sz="5100" b="1" dirty="0">
              <a:latin typeface="+mn-lt"/>
              <a:cs typeface="+mj-cs"/>
            </a:endParaRPr>
          </a:p>
        </p:txBody>
      </p:sp>
      <p:grpSp>
        <p:nvGrpSpPr>
          <p:cNvPr id="13"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4"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0CF1AD3-B857-37E7-9BF0-21A9E8B789EA}"/>
              </a:ext>
            </a:extLst>
          </p:cNvPr>
          <p:cNvPicPr>
            <a:picLocks noChangeAspect="1"/>
          </p:cNvPicPr>
          <p:nvPr/>
        </p:nvPicPr>
        <p:blipFill>
          <a:blip r:embed="rId3"/>
          <a:stretch>
            <a:fillRect/>
          </a:stretch>
        </p:blipFill>
        <p:spPr>
          <a:xfrm>
            <a:off x="5386597" y="342713"/>
            <a:ext cx="6020261" cy="3982152"/>
          </a:xfrm>
          <a:prstGeom prst="rect">
            <a:avLst/>
          </a:prstGeom>
        </p:spPr>
      </p:pic>
      <p:sp>
        <p:nvSpPr>
          <p:cNvPr id="16" name="TextBox 15">
            <a:extLst>
              <a:ext uri="{FF2B5EF4-FFF2-40B4-BE49-F238E27FC236}">
                <a16:creationId xmlns:a16="http://schemas.microsoft.com/office/drawing/2014/main" id="{2E6C12FF-17AC-868E-3C72-CB05A94ADE38}"/>
              </a:ext>
            </a:extLst>
          </p:cNvPr>
          <p:cNvSpPr txBox="1"/>
          <p:nvPr/>
        </p:nvSpPr>
        <p:spPr>
          <a:xfrm>
            <a:off x="5386598" y="5643115"/>
            <a:ext cx="6020260" cy="738664"/>
          </a:xfrm>
          <a:prstGeom prst="rect">
            <a:avLst/>
          </a:prstGeom>
          <a:noFill/>
        </p:spPr>
        <p:txBody>
          <a:bodyPr wrap="square">
            <a:spAutoFit/>
          </a:bodyPr>
          <a:lstStyle/>
          <a:p>
            <a:r>
              <a:rPr lang="en-US" sz="1400"/>
              <a:t>Lim, MH, Eres R, Vasan S (2020) Understanding loneliness in the twenty-first century: an update on correlates, risk factors, and potential solutions. Social Psychiatry and Psychiatric Epidemiology. Vol. 55, no. 7, pp. 793-810.</a:t>
            </a:r>
            <a:endParaRPr lang="en-AU" sz="1400" dirty="0"/>
          </a:p>
        </p:txBody>
      </p:sp>
    </p:spTree>
    <p:extLst>
      <p:ext uri="{BB962C8B-B14F-4D97-AF65-F5344CB8AC3E}">
        <p14:creationId xmlns:p14="http://schemas.microsoft.com/office/powerpoint/2010/main" val="171825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4"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7076DB-B824-4223-98C5-7CFD4427E6C9}"/>
              </a:ext>
            </a:extLst>
          </p:cNvPr>
          <p:cNvSpPr>
            <a:spLocks noGrp="1"/>
          </p:cNvSpPr>
          <p:nvPr>
            <p:ph type="title"/>
          </p:nvPr>
        </p:nvSpPr>
        <p:spPr>
          <a:xfrm>
            <a:off x="434654" y="2208859"/>
            <a:ext cx="4171994" cy="767507"/>
          </a:xfrm>
        </p:spPr>
        <p:txBody>
          <a:bodyPr vert="horz" lIns="91440" tIns="45720" rIns="91440" bIns="45720" rtlCol="0" anchor="b">
            <a:normAutofit fontScale="90000"/>
          </a:bodyPr>
          <a:lstStyle/>
          <a:p>
            <a:pPr marL="0" marR="0" lvl="0" indent="0" fontAlgn="auto">
              <a:spcAft>
                <a:spcPts val="0"/>
              </a:spcAft>
              <a:buClrTx/>
              <a:buSzTx/>
              <a:tabLst/>
              <a:defRPr/>
            </a:pPr>
            <a:br>
              <a:rPr lang="en-US" sz="4400" dirty="0">
                <a:cs typeface="+mj-cs"/>
              </a:rPr>
            </a:br>
            <a:r>
              <a:rPr lang="en-US" sz="4400" dirty="0">
                <a:cs typeface="+mj-cs"/>
              </a:rPr>
              <a:t>Methods</a:t>
            </a:r>
            <a:br>
              <a:rPr lang="en-US" sz="5100" b="1" dirty="0">
                <a:cs typeface="+mj-cs"/>
              </a:rPr>
            </a:br>
            <a:br>
              <a:rPr lang="en-US" sz="5100" b="1" dirty="0">
                <a:cs typeface="+mj-cs"/>
              </a:rPr>
            </a:br>
            <a:br>
              <a:rPr lang="en-US" sz="5100" b="1" dirty="0">
                <a:cs typeface="+mj-cs"/>
              </a:rPr>
            </a:br>
            <a:endParaRPr lang="en-US" sz="5100" b="1" dirty="0">
              <a:cs typeface="+mj-cs"/>
            </a:endParaRPr>
          </a:p>
        </p:txBody>
      </p:sp>
      <p:sp>
        <p:nvSpPr>
          <p:cNvPr id="16" name="TextBox 15">
            <a:extLst>
              <a:ext uri="{FF2B5EF4-FFF2-40B4-BE49-F238E27FC236}">
                <a16:creationId xmlns:a16="http://schemas.microsoft.com/office/drawing/2014/main" id="{BF5BBA8B-FF43-40EC-95BC-BC812BDAB14D}"/>
              </a:ext>
            </a:extLst>
          </p:cNvPr>
          <p:cNvSpPr txBox="1"/>
          <p:nvPr/>
        </p:nvSpPr>
        <p:spPr>
          <a:xfrm>
            <a:off x="6856976" y="676314"/>
            <a:ext cx="4583705" cy="4401205"/>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AU" sz="2000" dirty="0">
                <a:effectLst/>
                <a:latin typeface="+mj-lt"/>
                <a:ea typeface="Times New Roman" panose="02020603050405020304" pitchFamily="18" charset="0"/>
              </a:rPr>
              <a:t>Identified people in CES (6,176 in 2010, and 4,833 in 2020)</a:t>
            </a:r>
          </a:p>
          <a:p>
            <a:pPr marL="285750" indent="-285750">
              <a:spcBef>
                <a:spcPts val="600"/>
              </a:spcBef>
              <a:buFont typeface="Arial" panose="020B0604020202020204" pitchFamily="34" charset="0"/>
              <a:buChar char="•"/>
            </a:pPr>
            <a:r>
              <a:rPr lang="en-AU" sz="2000" dirty="0">
                <a:effectLst/>
                <a:latin typeface="+mj-lt"/>
                <a:ea typeface="Times New Roman" panose="02020603050405020304" pitchFamily="18" charset="0"/>
              </a:rPr>
              <a:t>Used the social interaction subscale of the Duke Social Support Index </a:t>
            </a:r>
          </a:p>
          <a:p>
            <a:pPr marL="285750" indent="-285750">
              <a:spcBef>
                <a:spcPts val="600"/>
              </a:spcBef>
              <a:buFont typeface="Arial" panose="020B0604020202020204" pitchFamily="34" charset="0"/>
              <a:buChar char="•"/>
            </a:pPr>
            <a:r>
              <a:rPr lang="en-US" sz="2000" dirty="0">
                <a:latin typeface="+mj-lt"/>
                <a:ea typeface="Times New Roman" panose="02020603050405020304" pitchFamily="18" charset="0"/>
              </a:rPr>
              <a:t>Used the De Jong Loneliness Scale (added to the 2020 questionnaire)</a:t>
            </a:r>
          </a:p>
          <a:p>
            <a:pPr marL="285750" indent="-285750">
              <a:spcBef>
                <a:spcPts val="600"/>
              </a:spcBef>
              <a:buFont typeface="Arial" panose="020B0604020202020204" pitchFamily="34" charset="0"/>
              <a:buChar char="•"/>
            </a:pPr>
            <a:r>
              <a:rPr lang="en-US" sz="2000" dirty="0">
                <a:latin typeface="+mj-lt"/>
              </a:rPr>
              <a:t>PR and 95% CI calculated using </a:t>
            </a:r>
            <a:r>
              <a:rPr lang="en-US" sz="2000" dirty="0" err="1">
                <a:latin typeface="+mj-lt"/>
              </a:rPr>
              <a:t>generalised</a:t>
            </a:r>
            <a:r>
              <a:rPr lang="en-US" sz="2000" dirty="0">
                <a:latin typeface="+mj-lt"/>
              </a:rPr>
              <a:t> linear model with Poisson family and log link function </a:t>
            </a:r>
          </a:p>
          <a:p>
            <a:pPr marL="285750" indent="-285750">
              <a:spcBef>
                <a:spcPts val="600"/>
              </a:spcBef>
              <a:buFont typeface="Arial" panose="020B0604020202020204" pitchFamily="34" charset="0"/>
              <a:buChar char="•"/>
            </a:pPr>
            <a:r>
              <a:rPr lang="en-AU" sz="2000" dirty="0">
                <a:effectLst/>
                <a:latin typeface="+mj-lt"/>
                <a:ea typeface="Calibri" panose="020F0502020204030204" pitchFamily="34" charset="0"/>
                <a:cs typeface="Times New Roman" panose="02020603050405020304" pitchFamily="18" charset="0"/>
              </a:rPr>
              <a:t>PRs were adjusted for the potential confounders which were found to be associated with social isolation or  loneliness at p&lt;0.20</a:t>
            </a:r>
            <a:endParaRPr lang="en-AU" sz="2000" dirty="0">
              <a:latin typeface="+mj-lt"/>
            </a:endParaRPr>
          </a:p>
        </p:txBody>
      </p:sp>
      <p:pic>
        <p:nvPicPr>
          <p:cNvPr id="18" name="Picture 17">
            <a:extLst>
              <a:ext uri="{FF2B5EF4-FFF2-40B4-BE49-F238E27FC236}">
                <a16:creationId xmlns:a16="http://schemas.microsoft.com/office/drawing/2014/main" id="{6AEEBF17-1A25-C2F9-8DA5-9F7D4C4C454A}"/>
              </a:ext>
            </a:extLst>
          </p:cNvPr>
          <p:cNvPicPr>
            <a:picLocks noChangeAspect="1"/>
          </p:cNvPicPr>
          <p:nvPr/>
        </p:nvPicPr>
        <p:blipFill>
          <a:blip r:embed="rId3"/>
          <a:stretch>
            <a:fillRect/>
          </a:stretch>
        </p:blipFill>
        <p:spPr>
          <a:xfrm>
            <a:off x="434654" y="1849701"/>
            <a:ext cx="6085292" cy="4340787"/>
          </a:xfrm>
          <a:prstGeom prst="rect">
            <a:avLst/>
          </a:prstGeom>
        </p:spPr>
      </p:pic>
      <p:sp>
        <p:nvSpPr>
          <p:cNvPr id="7" name="Rectangle 6">
            <a:extLst>
              <a:ext uri="{FF2B5EF4-FFF2-40B4-BE49-F238E27FC236}">
                <a16:creationId xmlns:a16="http://schemas.microsoft.com/office/drawing/2014/main" id="{3074F551-A3E4-E5CC-08CE-8B0860FEF3E7}"/>
              </a:ext>
            </a:extLst>
          </p:cNvPr>
          <p:cNvSpPr/>
          <p:nvPr/>
        </p:nvSpPr>
        <p:spPr>
          <a:xfrm>
            <a:off x="2854961" y="2419246"/>
            <a:ext cx="568960" cy="3561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E053BCF5-2AE2-7343-E05F-2A423457C262}"/>
              </a:ext>
            </a:extLst>
          </p:cNvPr>
          <p:cNvSpPr/>
          <p:nvPr/>
        </p:nvSpPr>
        <p:spPr>
          <a:xfrm>
            <a:off x="5485931" y="2419246"/>
            <a:ext cx="568960" cy="3561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1950EB2-EB04-42EE-6DAA-7690B32D7CE2}"/>
              </a:ext>
            </a:extLst>
          </p:cNvPr>
          <p:cNvSpPr/>
          <p:nvPr/>
        </p:nvSpPr>
        <p:spPr>
          <a:xfrm>
            <a:off x="653695" y="1700502"/>
            <a:ext cx="6074827" cy="669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Striped Right 8">
            <a:extLst>
              <a:ext uri="{FF2B5EF4-FFF2-40B4-BE49-F238E27FC236}">
                <a16:creationId xmlns:a16="http://schemas.microsoft.com/office/drawing/2014/main" id="{1FEB9203-6513-5F41-CC65-1CF4FE45D9E8}"/>
              </a:ext>
            </a:extLst>
          </p:cNvPr>
          <p:cNvSpPr/>
          <p:nvPr/>
        </p:nvSpPr>
        <p:spPr>
          <a:xfrm>
            <a:off x="3441975" y="5353156"/>
            <a:ext cx="1174722" cy="42465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Striped Right 19">
            <a:extLst>
              <a:ext uri="{FF2B5EF4-FFF2-40B4-BE49-F238E27FC236}">
                <a16:creationId xmlns:a16="http://schemas.microsoft.com/office/drawing/2014/main" id="{8F5DAD38-EDE2-7B63-C0B1-FBEDDD0854C9}"/>
              </a:ext>
            </a:extLst>
          </p:cNvPr>
          <p:cNvSpPr/>
          <p:nvPr/>
        </p:nvSpPr>
        <p:spPr>
          <a:xfrm>
            <a:off x="6069411" y="5353156"/>
            <a:ext cx="1174722" cy="424653"/>
          </a:xfrm>
          <a:prstGeom prst="strip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1490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A409-6954-4647-BBD9-4E4E24D96CE9}"/>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dirty="0"/>
              <a:t>Tools</a:t>
            </a:r>
          </a:p>
        </p:txBody>
      </p:sp>
      <p:sp>
        <p:nvSpPr>
          <p:cNvPr id="3" name="Text Placeholder 2">
            <a:extLst>
              <a:ext uri="{FF2B5EF4-FFF2-40B4-BE49-F238E27FC236}">
                <a16:creationId xmlns:a16="http://schemas.microsoft.com/office/drawing/2014/main" id="{EB76AD0E-393A-4377-ADBD-A83B7F7B8EB2}"/>
              </a:ext>
            </a:extLst>
          </p:cNvPr>
          <p:cNvSpPr>
            <a:spLocks noGrp="1"/>
          </p:cNvSpPr>
          <p:nvPr>
            <p:ph type="body" idx="10"/>
          </p:nvPr>
        </p:nvSpPr>
        <p:spPr>
          <a:xfrm>
            <a:off x="5080934" y="2123604"/>
            <a:ext cx="6965754" cy="3785419"/>
          </a:xfrm>
        </p:spPr>
        <p:txBody>
          <a:bodyPr vert="horz" lIns="91440" tIns="45720" rIns="91440" bIns="45720" rtlCol="0">
            <a:noAutofit/>
          </a:bodyPr>
          <a:lstStyle/>
          <a:p>
            <a:pPr marL="0" indent="0">
              <a:spcBef>
                <a:spcPts val="600"/>
              </a:spcBef>
              <a:buNone/>
            </a:pPr>
            <a:r>
              <a:rPr lang="en-US" sz="1800" b="1" i="1" dirty="0"/>
              <a:t>Social isolation </a:t>
            </a:r>
          </a:p>
          <a:p>
            <a:pPr>
              <a:spcBef>
                <a:spcPts val="600"/>
              </a:spcBef>
            </a:pPr>
            <a:r>
              <a:rPr lang="en-US" sz="1800" dirty="0"/>
              <a:t>Measured using the Duke Social Support Index - Social Interaction subscale (George et al., 1989)</a:t>
            </a:r>
          </a:p>
          <a:p>
            <a:pPr>
              <a:spcBef>
                <a:spcPts val="600"/>
              </a:spcBef>
            </a:pPr>
            <a:r>
              <a:rPr lang="en-US" sz="1800" dirty="0"/>
              <a:t>4 questions about family connections, social contacts and interactions and attendance at groups</a:t>
            </a:r>
          </a:p>
          <a:p>
            <a:pPr>
              <a:spcBef>
                <a:spcPts val="600"/>
              </a:spcBef>
            </a:pPr>
            <a:r>
              <a:rPr lang="en-US" sz="1800" dirty="0"/>
              <a:t>All questions need to be answered. Responses </a:t>
            </a:r>
            <a:r>
              <a:rPr lang="en-US" sz="1800" dirty="0" err="1"/>
              <a:t>summarised</a:t>
            </a:r>
            <a:r>
              <a:rPr lang="en-US" sz="1800" dirty="0"/>
              <a:t> to a score of 4-12 with ≤8 being classified as socially isolated</a:t>
            </a:r>
          </a:p>
          <a:p>
            <a:pPr marL="0" indent="0">
              <a:spcBef>
                <a:spcPts val="600"/>
              </a:spcBef>
              <a:buNone/>
            </a:pPr>
            <a:r>
              <a:rPr lang="en-US" sz="1800" b="1" i="1" dirty="0"/>
              <a:t>Loneliness </a:t>
            </a:r>
          </a:p>
          <a:p>
            <a:pPr>
              <a:spcBef>
                <a:spcPts val="600"/>
              </a:spcBef>
            </a:pPr>
            <a:r>
              <a:rPr lang="en-US" sz="1800" dirty="0"/>
              <a:t>Measured using the De Jong Loneliness Scale (de Jong </a:t>
            </a:r>
            <a:r>
              <a:rPr lang="en-US" sz="1800" dirty="0" err="1"/>
              <a:t>Gierveld</a:t>
            </a:r>
            <a:r>
              <a:rPr lang="en-US" sz="1800" dirty="0"/>
              <a:t> and van Tilburg 2006) </a:t>
            </a:r>
          </a:p>
          <a:p>
            <a:pPr>
              <a:spcBef>
                <a:spcPts val="600"/>
              </a:spcBef>
            </a:pPr>
            <a:r>
              <a:rPr lang="en-US" sz="1800" dirty="0"/>
              <a:t>6 questions: 3 about emotional loneliness (emptiness, miss having people around, feel rejected) and 3 about social loneliness (not having people to rely on, people to trust, people feel close to) </a:t>
            </a:r>
          </a:p>
          <a:p>
            <a:pPr>
              <a:spcBef>
                <a:spcPts val="600"/>
              </a:spcBef>
            </a:pPr>
            <a:r>
              <a:rPr lang="en-US" sz="1800" dirty="0"/>
              <a:t>All questions need to be answered. Responses </a:t>
            </a:r>
            <a:r>
              <a:rPr lang="en-US" sz="1800" dirty="0" err="1"/>
              <a:t>summarised</a:t>
            </a:r>
            <a:r>
              <a:rPr lang="en-US" sz="1800" dirty="0"/>
              <a:t> to a score of 0-6 with 4 plus being classified as lonely</a:t>
            </a:r>
          </a:p>
        </p:txBody>
      </p:sp>
      <p:pic>
        <p:nvPicPr>
          <p:cNvPr id="20" name="Picture 19" descr="A person holding a flower&#10;&#10;Description automatically generated with low confidence">
            <a:extLst>
              <a:ext uri="{FF2B5EF4-FFF2-40B4-BE49-F238E27FC236}">
                <a16:creationId xmlns:a16="http://schemas.microsoft.com/office/drawing/2014/main" id="{60A654E4-2B9D-749C-46AE-1DD970A764BA}"/>
              </a:ext>
            </a:extLst>
          </p:cNvPr>
          <p:cNvPicPr>
            <a:picLocks noChangeAspect="1"/>
          </p:cNvPicPr>
          <p:nvPr/>
        </p:nvPicPr>
        <p:blipFill rotWithShape="1">
          <a:blip r:embed="rId2">
            <a:extLst>
              <a:ext uri="{28A0092B-C50C-407E-A947-70E740481C1C}">
                <a14:useLocalDpi xmlns:a14="http://schemas.microsoft.com/office/drawing/2010/main" val="0"/>
              </a:ext>
            </a:extLst>
          </a:blip>
          <a:srcRect l="34881" r="28281" b="1"/>
          <a:stretch/>
        </p:blipFill>
        <p:spPr bwMode="auto">
          <a:xfrm>
            <a:off x="20" y="10"/>
            <a:ext cx="4635571" cy="6857990"/>
          </a:xfrm>
          <a:prstGeom prst="rect">
            <a:avLst/>
          </a:prstGeom>
          <a:noFill/>
          <a:effectLst/>
        </p:spPr>
      </p:pic>
      <p:cxnSp>
        <p:nvCxnSpPr>
          <p:cNvPr id="53" name="Straight Connector 4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676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54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964732-90AF-4774-855D-9C39C6391E4C}"/>
              </a:ext>
            </a:extLst>
          </p:cNvPr>
          <p:cNvSpPr>
            <a:spLocks noGrp="1"/>
          </p:cNvSpPr>
          <p:nvPr>
            <p:ph type="title"/>
          </p:nvPr>
        </p:nvSpPr>
        <p:spPr>
          <a:xfrm>
            <a:off x="-91440" y="489439"/>
            <a:ext cx="12192000" cy="930447"/>
          </a:xfrm>
        </p:spPr>
        <p:txBody>
          <a:bodyPr vert="horz" lIns="91440" tIns="45720" rIns="91440" bIns="45720" rtlCol="0" anchor="b">
            <a:normAutofit fontScale="90000"/>
          </a:bodyPr>
          <a:lstStyle/>
          <a:p>
            <a:pPr algn="ctr"/>
            <a:r>
              <a:rPr lang="en-US" sz="3800" kern="1200" dirty="0">
                <a:solidFill>
                  <a:schemeClr val="bg1"/>
                </a:solidFill>
                <a:latin typeface="+mj-lt"/>
                <a:ea typeface="+mj-ea"/>
                <a:cs typeface="+mj-cs"/>
              </a:rPr>
              <a:t>Factors associated with living alone and social isolation in CES (2010)</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29122F1-1B9E-4B73-BF85-E53478F52E40}"/>
              </a:ext>
            </a:extLst>
          </p:cNvPr>
          <p:cNvGraphicFramePr>
            <a:graphicFrameLocks noGrp="1"/>
          </p:cNvGraphicFramePr>
          <p:nvPr>
            <p:extLst>
              <p:ext uri="{D42A27DB-BD31-4B8C-83A1-F6EECF244321}">
                <p14:modId xmlns:p14="http://schemas.microsoft.com/office/powerpoint/2010/main" val="713786997"/>
              </p:ext>
            </p:extLst>
          </p:nvPr>
        </p:nvGraphicFramePr>
        <p:xfrm>
          <a:off x="534165" y="1974696"/>
          <a:ext cx="11120494" cy="4766635"/>
        </p:xfrm>
        <a:graphic>
          <a:graphicData uri="http://schemas.openxmlformats.org/drawingml/2006/table">
            <a:tbl>
              <a:tblPr firstRow="1" firstCol="1" bandRow="1">
                <a:tableStyleId>{C083E6E3-FA7D-4D7B-A595-EF9225AFEA82}</a:tableStyleId>
              </a:tblPr>
              <a:tblGrid>
                <a:gridCol w="1275244">
                  <a:extLst>
                    <a:ext uri="{9D8B030D-6E8A-4147-A177-3AD203B41FA5}">
                      <a16:colId xmlns:a16="http://schemas.microsoft.com/office/drawing/2014/main" val="17957089"/>
                    </a:ext>
                  </a:extLst>
                </a:gridCol>
                <a:gridCol w="1154742">
                  <a:extLst>
                    <a:ext uri="{9D8B030D-6E8A-4147-A177-3AD203B41FA5}">
                      <a16:colId xmlns:a16="http://schemas.microsoft.com/office/drawing/2014/main" val="3375149226"/>
                    </a:ext>
                  </a:extLst>
                </a:gridCol>
                <a:gridCol w="4345254">
                  <a:extLst>
                    <a:ext uri="{9D8B030D-6E8A-4147-A177-3AD203B41FA5}">
                      <a16:colId xmlns:a16="http://schemas.microsoft.com/office/drawing/2014/main" val="1320530400"/>
                    </a:ext>
                  </a:extLst>
                </a:gridCol>
                <a:gridCol w="4345254">
                  <a:extLst>
                    <a:ext uri="{9D8B030D-6E8A-4147-A177-3AD203B41FA5}">
                      <a16:colId xmlns:a16="http://schemas.microsoft.com/office/drawing/2014/main" val="2334494358"/>
                    </a:ext>
                  </a:extLst>
                </a:gridCol>
              </a:tblGrid>
              <a:tr h="353013">
                <a:tc gridSpan="2">
                  <a:txBody>
                    <a:bodyPr/>
                    <a:lstStyle/>
                    <a:p>
                      <a:pPr algn="ctr"/>
                      <a:r>
                        <a:rPr lang="en-AU" sz="1800" dirty="0">
                          <a:solidFill>
                            <a:schemeClr val="tx1"/>
                          </a:solidFill>
                          <a:effectLst/>
                        </a:rPr>
                        <a:t>Characteristic</a:t>
                      </a:r>
                      <a:endParaRPr lang="en-A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solidFill>
                      <a:schemeClr val="accent4">
                        <a:lumMod val="60000"/>
                        <a:lumOff val="40000"/>
                      </a:schemeClr>
                    </a:solidFill>
                  </a:tcPr>
                </a:tc>
                <a:tc hMerge="1">
                  <a:txBody>
                    <a:bodyPr/>
                    <a:lstStyle/>
                    <a:p>
                      <a:endParaRPr lang="en-AU"/>
                    </a:p>
                  </a:txBody>
                  <a:tcPr/>
                </a:tc>
                <a:tc>
                  <a:txBody>
                    <a:bodyPr/>
                    <a:lstStyle/>
                    <a:p>
                      <a:pPr algn="ctr"/>
                      <a:r>
                        <a:rPr lang="en-AU" sz="1800" dirty="0">
                          <a:solidFill>
                            <a:schemeClr val="tx1"/>
                          </a:solidFill>
                          <a:effectLst/>
                        </a:rPr>
                        <a:t>Social Isolation </a:t>
                      </a:r>
                      <a:endParaRPr lang="en-A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solidFill>
                      <a:schemeClr val="accent4">
                        <a:lumMod val="60000"/>
                        <a:lumOff val="40000"/>
                      </a:schemeClr>
                    </a:solidFill>
                  </a:tcPr>
                </a:tc>
                <a:tc>
                  <a:txBody>
                    <a:bodyPr/>
                    <a:lstStyle/>
                    <a:p>
                      <a:pPr algn="ctr"/>
                      <a:r>
                        <a:rPr lang="en-US" sz="1800" b="1" kern="1200" dirty="0">
                          <a:solidFill>
                            <a:schemeClr val="tx1"/>
                          </a:solidFill>
                          <a:effectLst/>
                          <a:latin typeface="+mn-lt"/>
                          <a:ea typeface="+mn-ea"/>
                          <a:cs typeface="+mn-cs"/>
                        </a:rPr>
                        <a:t>Loneliness</a:t>
                      </a:r>
                      <a:endParaRPr lang="en-AU" sz="1800" b="1" kern="1200" dirty="0">
                        <a:solidFill>
                          <a:schemeClr val="tx1"/>
                        </a:solidFill>
                        <a:effectLst/>
                        <a:latin typeface="+mn-lt"/>
                        <a:ea typeface="+mn-ea"/>
                        <a:cs typeface="+mn-cs"/>
                      </a:endParaRPr>
                    </a:p>
                  </a:txBody>
                  <a:tcPr marL="55581" marR="55581" marT="0" marB="0">
                    <a:solidFill>
                      <a:schemeClr val="accent4">
                        <a:lumMod val="60000"/>
                        <a:lumOff val="40000"/>
                      </a:schemeClr>
                    </a:solidFill>
                  </a:tcPr>
                </a:tc>
                <a:extLst>
                  <a:ext uri="{0D108BD9-81ED-4DB2-BD59-A6C34878D82A}">
                    <a16:rowId xmlns:a16="http://schemas.microsoft.com/office/drawing/2014/main" val="3123003230"/>
                  </a:ext>
                </a:extLst>
              </a:tr>
              <a:tr h="505516">
                <a:tc rowSpan="2">
                  <a:txBody>
                    <a:bodyPr/>
                    <a:lstStyle/>
                    <a:p>
                      <a:r>
                        <a:rPr lang="en-AU" sz="1400" dirty="0">
                          <a:solidFill>
                            <a:schemeClr val="tx1"/>
                          </a:solidFill>
                          <a:effectLst/>
                        </a:rPr>
                        <a:t>Demographic</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AU" sz="1400" dirty="0">
                          <a:solidFill>
                            <a:schemeClr val="tx1"/>
                          </a:solidFill>
                          <a:effectLst/>
                        </a:rPr>
                        <a:t>More likely</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AU" sz="1400" dirty="0">
                          <a:solidFill>
                            <a:schemeClr val="tx1"/>
                          </a:solidFill>
                          <a:effectLst/>
                        </a:rPr>
                        <a:t> </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18593839"/>
                  </a:ext>
                </a:extLst>
              </a:tr>
              <a:tr h="1116661">
                <a:tc vMerge="1">
                  <a:txBody>
                    <a:bodyPr/>
                    <a:lstStyle/>
                    <a:p>
                      <a:endParaRPr lang="en-AU"/>
                    </a:p>
                  </a:txBody>
                  <a:tcPr/>
                </a:tc>
                <a:tc>
                  <a:txBody>
                    <a:bodyPr/>
                    <a:lstStyle/>
                    <a:p>
                      <a:r>
                        <a:rPr lang="en-AU" sz="1400" dirty="0">
                          <a:solidFill>
                            <a:schemeClr val="tx1"/>
                          </a:solidFill>
                          <a:effectLst/>
                        </a:rPr>
                        <a:t>Less likely</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342900" lvl="0" indent="-342900">
                        <a:lnSpc>
                          <a:spcPct val="115000"/>
                        </a:lnSpc>
                        <a:buFont typeface="Symbol" panose="05050102010706020507" pitchFamily="18" charset="2"/>
                        <a:buChar char=""/>
                      </a:pPr>
                      <a:r>
                        <a:rPr lang="en-AU" sz="1400" dirty="0">
                          <a:solidFill>
                            <a:schemeClr val="tx1"/>
                          </a:solidFill>
                          <a:effectLst/>
                        </a:rPr>
                        <a:t>Aged between 60 and 84 years</a:t>
                      </a:r>
                    </a:p>
                    <a:p>
                      <a:pPr marL="342900" lvl="0" indent="-342900">
                        <a:lnSpc>
                          <a:spcPct val="115000"/>
                        </a:lnSpc>
                        <a:buFont typeface="Symbol" panose="05050102010706020507" pitchFamily="18" charset="2"/>
                        <a:buChar char=""/>
                      </a:pPr>
                      <a:r>
                        <a:rPr lang="en-AU" sz="1400" dirty="0">
                          <a:solidFill>
                            <a:schemeClr val="tx1"/>
                          </a:solidFill>
                          <a:effectLst/>
                        </a:rPr>
                        <a:t>Being female </a:t>
                      </a:r>
                    </a:p>
                    <a:p>
                      <a:pPr marL="342900" lvl="0" indent="-342900">
                        <a:lnSpc>
                          <a:spcPct val="115000"/>
                        </a:lnSpc>
                        <a:buFont typeface="Symbol" panose="05050102010706020507" pitchFamily="18" charset="2"/>
                        <a:buChar char=""/>
                      </a:pPr>
                      <a:r>
                        <a:rPr lang="en-AU" sz="1400" dirty="0">
                          <a:solidFill>
                            <a:schemeClr val="tx1"/>
                          </a:solidFill>
                          <a:effectLst/>
                        </a:rPr>
                        <a:t>Having school certificate or higher (compared to no schooling)</a:t>
                      </a:r>
                    </a:p>
                    <a:p>
                      <a:pPr marL="342900" lvl="0" indent="-342900">
                        <a:lnSpc>
                          <a:spcPct val="115000"/>
                        </a:lnSpc>
                        <a:spcAft>
                          <a:spcPts val="1000"/>
                        </a:spcAft>
                        <a:buFont typeface="Symbol" panose="05050102010706020507" pitchFamily="18" charset="2"/>
                        <a:buChar char=""/>
                      </a:pPr>
                      <a:r>
                        <a:rPr lang="en-AU" sz="1400" dirty="0">
                          <a:solidFill>
                            <a:schemeClr val="tx1"/>
                          </a:solidFill>
                          <a:effectLst/>
                        </a:rPr>
                        <a:t>Having private health insurance</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342900" lvl="0" indent="-342900">
                        <a:lnSpc>
                          <a:spcPct val="115000"/>
                        </a:lnSpc>
                        <a:spcAft>
                          <a:spcPts val="1000"/>
                        </a:spcAft>
                        <a:buFont typeface="Symbol" panose="05050102010706020507" pitchFamily="18" charset="2"/>
                        <a:buChar char=""/>
                      </a:pP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11147963"/>
                  </a:ext>
                </a:extLst>
              </a:tr>
              <a:tr h="1237930">
                <a:tc rowSpan="2">
                  <a:txBody>
                    <a:bodyPr/>
                    <a:lstStyle/>
                    <a:p>
                      <a:r>
                        <a:rPr lang="en-AU" sz="1400" dirty="0">
                          <a:solidFill>
                            <a:schemeClr val="tx1"/>
                          </a:solidFill>
                          <a:effectLst/>
                        </a:rPr>
                        <a:t>Social and medical factors</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R>
                      <a:noFill/>
                    </a:ln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effectLst/>
                        </a:rPr>
                        <a:t>More likely</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342900" lvl="0" indent="-342900">
                        <a:lnSpc>
                          <a:spcPct val="115000"/>
                        </a:lnSpc>
                        <a:buFont typeface="Symbol" panose="05050102010706020507" pitchFamily="18" charset="2"/>
                        <a:buChar char=""/>
                      </a:pPr>
                      <a:r>
                        <a:rPr lang="en-AU" sz="1400" dirty="0">
                          <a:solidFill>
                            <a:schemeClr val="tx1"/>
                          </a:solidFill>
                          <a:effectLst/>
                        </a:rPr>
                        <a:t>Full-time worker</a:t>
                      </a:r>
                    </a:p>
                    <a:p>
                      <a:pPr marL="342900" lvl="0" indent="-342900">
                        <a:lnSpc>
                          <a:spcPct val="115000"/>
                        </a:lnSpc>
                        <a:buFont typeface="Symbol" panose="05050102010706020507" pitchFamily="18" charset="2"/>
                        <a:buChar char=""/>
                      </a:pPr>
                      <a:r>
                        <a:rPr lang="en-AU" sz="1400" dirty="0">
                          <a:solidFill>
                            <a:schemeClr val="tx1"/>
                          </a:solidFill>
                          <a:effectLst/>
                        </a:rPr>
                        <a:t>Current smoker</a:t>
                      </a:r>
                    </a:p>
                    <a:p>
                      <a:pPr marL="342900" lvl="0" indent="-342900">
                        <a:lnSpc>
                          <a:spcPct val="115000"/>
                        </a:lnSpc>
                        <a:buFont typeface="Symbol" panose="05050102010706020507" pitchFamily="18" charset="2"/>
                        <a:buChar char=""/>
                      </a:pPr>
                      <a:r>
                        <a:rPr lang="en-AU" sz="1400" dirty="0">
                          <a:solidFill>
                            <a:schemeClr val="tx1"/>
                          </a:solidFill>
                          <a:effectLst/>
                        </a:rPr>
                        <a:t>Self-reporting poor quality of life</a:t>
                      </a:r>
                    </a:p>
                    <a:p>
                      <a:pPr marL="342900" lvl="0" indent="-342900">
                        <a:lnSpc>
                          <a:spcPct val="115000"/>
                        </a:lnSpc>
                        <a:buFont typeface="Symbol" panose="05050102010706020507" pitchFamily="18" charset="2"/>
                        <a:buChar char=""/>
                      </a:pPr>
                      <a:r>
                        <a:rPr lang="en-AU" sz="1400" dirty="0">
                          <a:solidFill>
                            <a:schemeClr val="tx1"/>
                          </a:solidFill>
                          <a:effectLst/>
                        </a:rPr>
                        <a:t>Self-reporting heart disease </a:t>
                      </a:r>
                    </a:p>
                    <a:p>
                      <a:pPr marL="342900" lvl="0" indent="-342900">
                        <a:lnSpc>
                          <a:spcPct val="115000"/>
                        </a:lnSpc>
                        <a:spcAft>
                          <a:spcPts val="1000"/>
                        </a:spcAft>
                        <a:buFont typeface="Symbol" panose="05050102010706020507" pitchFamily="18" charset="2"/>
                        <a:buChar char=""/>
                      </a:pPr>
                      <a:r>
                        <a:rPr lang="en-AU" sz="1400" dirty="0">
                          <a:solidFill>
                            <a:schemeClr val="tx1"/>
                          </a:solidFill>
                          <a:effectLst/>
                        </a:rPr>
                        <a:t>Self-reporting anxiety</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342900" lvl="0" indent="-342900">
                        <a:lnSpc>
                          <a:spcPct val="115000"/>
                        </a:lnSpc>
                        <a:spcAft>
                          <a:spcPts val="1000"/>
                        </a:spcAft>
                        <a:buFont typeface="Symbol" panose="05050102010706020507" pitchFamily="18" charset="2"/>
                        <a:buChar char=""/>
                      </a:pP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04261990"/>
                  </a:ext>
                </a:extLst>
              </a:tr>
              <a:tr h="1402601">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effectLst/>
                        </a:rPr>
                        <a:t>Less likely</a:t>
                      </a:r>
                    </a:p>
                  </a:txBody>
                  <a:tcPr marL="55581" marR="55581" marT="0" marB="0">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342900" lvl="0" indent="-342900">
                        <a:lnSpc>
                          <a:spcPct val="115000"/>
                        </a:lnSpc>
                        <a:buFont typeface="Symbol" panose="05050102010706020507" pitchFamily="18" charset="2"/>
                        <a:buChar char=""/>
                      </a:pPr>
                      <a:r>
                        <a:rPr lang="en-AU" sz="1400" dirty="0">
                          <a:solidFill>
                            <a:schemeClr val="tx1"/>
                          </a:solidFill>
                          <a:effectLst/>
                        </a:rPr>
                        <a:t>Living alone</a:t>
                      </a:r>
                    </a:p>
                    <a:p>
                      <a:pPr marL="342900" lvl="0" indent="-342900">
                        <a:lnSpc>
                          <a:spcPct val="115000"/>
                        </a:lnSpc>
                        <a:buFont typeface="Symbol" panose="05050102010706020507" pitchFamily="18" charset="2"/>
                        <a:buChar char=""/>
                      </a:pPr>
                      <a:r>
                        <a:rPr lang="en-AU" sz="1400" dirty="0">
                          <a:solidFill>
                            <a:schemeClr val="tx1"/>
                          </a:solidFill>
                          <a:effectLst/>
                        </a:rPr>
                        <a:t>Being a parent </a:t>
                      </a:r>
                    </a:p>
                    <a:p>
                      <a:pPr marL="342900" lvl="0" indent="-342900">
                        <a:lnSpc>
                          <a:spcPct val="115000"/>
                        </a:lnSpc>
                        <a:buFont typeface="Symbol" panose="05050102010706020507" pitchFamily="18" charset="2"/>
                        <a:buChar char=""/>
                      </a:pPr>
                      <a:r>
                        <a:rPr lang="en-AU" sz="1400" dirty="0">
                          <a:solidFill>
                            <a:schemeClr val="tx1"/>
                          </a:solidFill>
                          <a:effectLst/>
                        </a:rPr>
                        <a:t>Undertaking adequate physical activity </a:t>
                      </a:r>
                    </a:p>
                    <a:p>
                      <a:pPr marL="342900" lvl="0" indent="-342900">
                        <a:lnSpc>
                          <a:spcPct val="115000"/>
                        </a:lnSpc>
                        <a:buFont typeface="Symbol" panose="05050102010706020507" pitchFamily="18" charset="2"/>
                        <a:buChar char=""/>
                      </a:pPr>
                      <a:r>
                        <a:rPr lang="en-AU" sz="1400" dirty="0">
                          <a:solidFill>
                            <a:schemeClr val="tx1"/>
                          </a:solidFill>
                          <a:effectLst/>
                        </a:rPr>
                        <a:t>Eating adequate fruit and vegetable</a:t>
                      </a:r>
                    </a:p>
                    <a:p>
                      <a:pPr marL="342900" lvl="0" indent="-342900">
                        <a:lnSpc>
                          <a:spcPct val="115000"/>
                        </a:lnSpc>
                        <a:buFont typeface="Symbol" panose="05050102010706020507" pitchFamily="18" charset="2"/>
                        <a:buChar char=""/>
                      </a:pPr>
                      <a:r>
                        <a:rPr lang="en-AU" sz="1400" dirty="0">
                          <a:solidFill>
                            <a:schemeClr val="tx1"/>
                          </a:solidFill>
                          <a:effectLst/>
                        </a:rPr>
                        <a:t>Consuming alcohol </a:t>
                      </a:r>
                    </a:p>
                    <a:p>
                      <a:pPr marL="342900" lvl="0" indent="-342900">
                        <a:lnSpc>
                          <a:spcPct val="115000"/>
                        </a:lnSpc>
                        <a:spcAft>
                          <a:spcPts val="1000"/>
                        </a:spcAft>
                        <a:buFont typeface="Symbol" panose="05050102010706020507" pitchFamily="18" charset="2"/>
                        <a:buChar char=""/>
                      </a:pPr>
                      <a:r>
                        <a:rPr lang="en-AU" sz="1400" dirty="0">
                          <a:solidFill>
                            <a:schemeClr val="tx1"/>
                          </a:solidFill>
                          <a:effectLst/>
                        </a:rPr>
                        <a:t>Needing help for their daily activities</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342900" lvl="0" indent="-342900">
                        <a:lnSpc>
                          <a:spcPct val="115000"/>
                        </a:lnSpc>
                        <a:spcAft>
                          <a:spcPts val="1000"/>
                        </a:spcAft>
                        <a:buFont typeface="Symbol" panose="05050102010706020507" pitchFamily="18" charset="2"/>
                        <a:buChar char=""/>
                      </a:pP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933786842"/>
                  </a:ext>
                </a:extLst>
              </a:tr>
            </a:tbl>
          </a:graphicData>
        </a:graphic>
      </p:graphicFrame>
    </p:spTree>
    <p:custDataLst>
      <p:tags r:id="rId1"/>
    </p:custDataLst>
    <p:extLst>
      <p:ext uri="{BB962C8B-B14F-4D97-AF65-F5344CB8AC3E}">
        <p14:creationId xmlns:p14="http://schemas.microsoft.com/office/powerpoint/2010/main" val="401763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964732-90AF-4774-855D-9C39C6391E4C}"/>
              </a:ext>
            </a:extLst>
          </p:cNvPr>
          <p:cNvSpPr>
            <a:spLocks noGrp="1"/>
          </p:cNvSpPr>
          <p:nvPr>
            <p:ph type="title"/>
          </p:nvPr>
        </p:nvSpPr>
        <p:spPr>
          <a:xfrm>
            <a:off x="0" y="271345"/>
            <a:ext cx="12192000" cy="930447"/>
          </a:xfrm>
        </p:spPr>
        <p:txBody>
          <a:bodyPr vert="horz" lIns="91440" tIns="45720" rIns="91440" bIns="45720" rtlCol="0" anchor="b">
            <a:noAutofit/>
          </a:bodyPr>
          <a:lstStyle/>
          <a:p>
            <a:pPr algn="ctr"/>
            <a:r>
              <a:rPr lang="en-US" sz="3200" kern="1200" dirty="0">
                <a:solidFill>
                  <a:schemeClr val="bg1"/>
                </a:solidFill>
                <a:latin typeface="+mj-lt"/>
                <a:ea typeface="+mj-ea"/>
                <a:cs typeface="+mj-cs"/>
              </a:rPr>
              <a:t>Factors associated with living alone, social isolation and loneliness 2020</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29122F1-1B9E-4B73-BF85-E53478F52E40}"/>
              </a:ext>
            </a:extLst>
          </p:cNvPr>
          <p:cNvGraphicFramePr>
            <a:graphicFrameLocks noGrp="1"/>
          </p:cNvGraphicFramePr>
          <p:nvPr>
            <p:extLst>
              <p:ext uri="{D42A27DB-BD31-4B8C-83A1-F6EECF244321}">
                <p14:modId xmlns:p14="http://schemas.microsoft.com/office/powerpoint/2010/main" val="371024573"/>
              </p:ext>
            </p:extLst>
          </p:nvPr>
        </p:nvGraphicFramePr>
        <p:xfrm>
          <a:off x="767078" y="1929419"/>
          <a:ext cx="10797600" cy="4864786"/>
        </p:xfrm>
        <a:graphic>
          <a:graphicData uri="http://schemas.openxmlformats.org/drawingml/2006/table">
            <a:tbl>
              <a:tblPr firstRow="1" firstCol="1" bandRow="1">
                <a:tableStyleId>{C083E6E3-FA7D-4D7B-A595-EF9225AFEA82}</a:tableStyleId>
              </a:tblPr>
              <a:tblGrid>
                <a:gridCol w="1120332">
                  <a:extLst>
                    <a:ext uri="{9D8B030D-6E8A-4147-A177-3AD203B41FA5}">
                      <a16:colId xmlns:a16="http://schemas.microsoft.com/office/drawing/2014/main" val="17957089"/>
                    </a:ext>
                  </a:extLst>
                </a:gridCol>
                <a:gridCol w="1681585">
                  <a:extLst>
                    <a:ext uri="{9D8B030D-6E8A-4147-A177-3AD203B41FA5}">
                      <a16:colId xmlns:a16="http://schemas.microsoft.com/office/drawing/2014/main" val="3375149226"/>
                    </a:ext>
                  </a:extLst>
                </a:gridCol>
                <a:gridCol w="4051005">
                  <a:extLst>
                    <a:ext uri="{9D8B030D-6E8A-4147-A177-3AD203B41FA5}">
                      <a16:colId xmlns:a16="http://schemas.microsoft.com/office/drawing/2014/main" val="4071336029"/>
                    </a:ext>
                  </a:extLst>
                </a:gridCol>
                <a:gridCol w="3944678">
                  <a:extLst>
                    <a:ext uri="{9D8B030D-6E8A-4147-A177-3AD203B41FA5}">
                      <a16:colId xmlns:a16="http://schemas.microsoft.com/office/drawing/2014/main" val="1320530400"/>
                    </a:ext>
                  </a:extLst>
                </a:gridCol>
              </a:tblGrid>
              <a:tr h="302977">
                <a:tc gridSpan="2">
                  <a:txBody>
                    <a:bodyPr/>
                    <a:lstStyle/>
                    <a:p>
                      <a:pPr algn="ctr"/>
                      <a:r>
                        <a:rPr lang="en-AU" sz="1800" dirty="0">
                          <a:solidFill>
                            <a:schemeClr val="tx1"/>
                          </a:solidFill>
                          <a:effectLst/>
                        </a:rPr>
                        <a:t>Characteristic</a:t>
                      </a:r>
                      <a:endParaRPr lang="en-A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solidFill>
                      <a:schemeClr val="accent4">
                        <a:lumMod val="60000"/>
                        <a:lumOff val="40000"/>
                      </a:schemeClr>
                    </a:solidFill>
                  </a:tcPr>
                </a:tc>
                <a:tc hMerge="1">
                  <a:txBody>
                    <a:bodyPr/>
                    <a:lstStyle/>
                    <a:p>
                      <a:endParaRPr lang="en-AU"/>
                    </a:p>
                  </a:txBody>
                  <a:tcPr/>
                </a:tc>
                <a:tc>
                  <a:txBody>
                    <a:bodyPr/>
                    <a:lstStyle/>
                    <a:p>
                      <a:pPr algn="ctr"/>
                      <a:r>
                        <a:rPr lang="en-AU" sz="1800" dirty="0">
                          <a:solidFill>
                            <a:schemeClr val="tx1"/>
                          </a:solidFill>
                          <a:effectLst/>
                        </a:rPr>
                        <a:t>Social Isolation</a:t>
                      </a:r>
                    </a:p>
                  </a:txBody>
                  <a:tcPr marL="55581" marR="55581" marT="0" marB="0">
                    <a:solidFill>
                      <a:schemeClr val="accent4">
                        <a:lumMod val="60000"/>
                        <a:lumOff val="40000"/>
                      </a:schemeClr>
                    </a:solidFill>
                  </a:tcPr>
                </a:tc>
                <a:tc>
                  <a:txBody>
                    <a:bodyPr/>
                    <a:lstStyle/>
                    <a:p>
                      <a:pPr algn="ctr"/>
                      <a:r>
                        <a:rPr lang="en-AU" sz="1800" dirty="0">
                          <a:solidFill>
                            <a:schemeClr val="tx1"/>
                          </a:solidFill>
                          <a:effectLst/>
                        </a:rPr>
                        <a:t>Loneliness</a:t>
                      </a:r>
                      <a:endParaRPr lang="en-A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solidFill>
                      <a:schemeClr val="accent4">
                        <a:lumMod val="60000"/>
                        <a:lumOff val="40000"/>
                      </a:schemeClr>
                    </a:solidFill>
                  </a:tcPr>
                </a:tc>
                <a:extLst>
                  <a:ext uri="{0D108BD9-81ED-4DB2-BD59-A6C34878D82A}">
                    <a16:rowId xmlns:a16="http://schemas.microsoft.com/office/drawing/2014/main" val="3123003230"/>
                  </a:ext>
                </a:extLst>
              </a:tr>
              <a:tr h="433863">
                <a:tc rowSpan="2">
                  <a:txBody>
                    <a:bodyPr/>
                    <a:lstStyle/>
                    <a:p>
                      <a:r>
                        <a:rPr lang="en-AU" sz="1400" dirty="0">
                          <a:solidFill>
                            <a:schemeClr val="tx1"/>
                          </a:solidFill>
                          <a:effectLst/>
                        </a:rPr>
                        <a:t>Demographic</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AU" sz="1400" dirty="0">
                          <a:solidFill>
                            <a:schemeClr val="tx1"/>
                          </a:solidFill>
                          <a:effectLst/>
                        </a:rPr>
                        <a:t>More likely</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lvl="0" indent="-342900">
                        <a:lnSpc>
                          <a:spcPct val="115000"/>
                        </a:lnSpc>
                        <a:buFont typeface="Symbol" panose="05050102010706020507" pitchFamily="18" charset="2"/>
                        <a:buChar char=""/>
                      </a:pP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AU" sz="1400" dirty="0">
                          <a:solidFill>
                            <a:schemeClr val="tx1"/>
                          </a:solidFill>
                          <a:effectLst/>
                        </a:rPr>
                        <a:t> </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18593839"/>
                  </a:ext>
                </a:extLst>
              </a:tr>
              <a:tr h="1172607">
                <a:tc vMerge="1">
                  <a:txBody>
                    <a:bodyPr/>
                    <a:lstStyle/>
                    <a:p>
                      <a:endParaRPr lang="en-AU"/>
                    </a:p>
                  </a:txBody>
                  <a:tcPr/>
                </a:tc>
                <a:tc>
                  <a:txBody>
                    <a:bodyPr/>
                    <a:lstStyle/>
                    <a:p>
                      <a:r>
                        <a:rPr lang="en-AU" sz="1400" dirty="0">
                          <a:solidFill>
                            <a:schemeClr val="tx1"/>
                          </a:solidFill>
                          <a:effectLst/>
                        </a:rPr>
                        <a:t>Less likely</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342900" lvl="0" indent="-342900">
                        <a:lnSpc>
                          <a:spcPct val="115000"/>
                        </a:lnSpc>
                        <a:buFont typeface="Symbol" panose="05050102010706020507" pitchFamily="18" charset="2"/>
                        <a:buChar char=""/>
                      </a:pPr>
                      <a:r>
                        <a:rPr lang="en-AU" sz="1400" dirty="0">
                          <a:solidFill>
                            <a:schemeClr val="tx1"/>
                          </a:solidFill>
                          <a:effectLst/>
                        </a:rPr>
                        <a:t>Aged 60 plus</a:t>
                      </a:r>
                    </a:p>
                    <a:p>
                      <a:pPr marL="342900" lvl="0" indent="-342900">
                        <a:lnSpc>
                          <a:spcPct val="115000"/>
                        </a:lnSpc>
                        <a:buFont typeface="Symbol" panose="05050102010706020507" pitchFamily="18" charset="2"/>
                        <a:buChar char=""/>
                      </a:pPr>
                      <a:r>
                        <a:rPr lang="en-AU" sz="1400" dirty="0">
                          <a:solidFill>
                            <a:schemeClr val="tx1"/>
                          </a:solidFill>
                          <a:effectLst/>
                        </a:rPr>
                        <a:t>Being female </a:t>
                      </a:r>
                    </a:p>
                    <a:p>
                      <a:pPr marL="342900" lvl="0" indent="-342900">
                        <a:lnSpc>
                          <a:spcPct val="115000"/>
                        </a:lnSpc>
                        <a:buFont typeface="Symbol" panose="05050102010706020507" pitchFamily="18" charset="2"/>
                        <a:buChar char=""/>
                      </a:pPr>
                      <a:r>
                        <a:rPr lang="en-AU" sz="1400" dirty="0">
                          <a:solidFill>
                            <a:schemeClr val="bg1">
                              <a:lumMod val="65000"/>
                            </a:schemeClr>
                          </a:solidFill>
                          <a:effectLst/>
                        </a:rPr>
                        <a:t>Having school certificate or higher (compared to no schooling)</a:t>
                      </a:r>
                    </a:p>
                    <a:p>
                      <a:pPr marL="342900" lvl="0" indent="-342900">
                        <a:lnSpc>
                          <a:spcPct val="115000"/>
                        </a:lnSpc>
                        <a:spcAft>
                          <a:spcPts val="1000"/>
                        </a:spcAft>
                        <a:buFont typeface="Symbol" panose="05050102010706020507" pitchFamily="18" charset="2"/>
                        <a:buChar char=""/>
                      </a:pPr>
                      <a:r>
                        <a:rPr lang="en-AU" sz="1400" dirty="0">
                          <a:solidFill>
                            <a:schemeClr val="tx1"/>
                          </a:solidFill>
                          <a:effectLst/>
                        </a:rPr>
                        <a:t>Having private health insurance</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342900" lvl="0" indent="-342900">
                        <a:lnSpc>
                          <a:spcPct val="115000"/>
                        </a:lnSpc>
                        <a:buFont typeface="Symbol" panose="05050102010706020507" pitchFamily="18" charset="2"/>
                        <a:buChar char=""/>
                      </a:pPr>
                      <a:r>
                        <a:rPr lang="en-AU" sz="1400" dirty="0">
                          <a:solidFill>
                            <a:schemeClr val="tx1"/>
                          </a:solidFill>
                          <a:effectLst/>
                        </a:rPr>
                        <a:t>Aged 85 plus</a:t>
                      </a:r>
                    </a:p>
                    <a:p>
                      <a:pPr marL="342900" lvl="0" indent="-342900">
                        <a:lnSpc>
                          <a:spcPct val="115000"/>
                        </a:lnSpc>
                        <a:buFont typeface="Symbol" panose="05050102010706020507" pitchFamily="18" charset="2"/>
                        <a:buChar char=""/>
                      </a:pPr>
                      <a:r>
                        <a:rPr lang="en-AU" sz="1400" dirty="0">
                          <a:solidFill>
                            <a:schemeClr val="tx1"/>
                          </a:solidFill>
                          <a:effectLst/>
                        </a:rPr>
                        <a:t>Being female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AU" sz="1400" dirty="0">
                          <a:solidFill>
                            <a:schemeClr val="bg1">
                              <a:lumMod val="65000"/>
                            </a:schemeClr>
                          </a:solidFill>
                          <a:effectLst/>
                        </a:rPr>
                        <a:t>Having private health insurance</a:t>
                      </a:r>
                      <a:endParaRPr lang="en-AU"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AU" sz="1400" dirty="0">
                        <a:solidFill>
                          <a:schemeClr val="tx1"/>
                        </a:solidFill>
                        <a:effectLst/>
                      </a:endParaRPr>
                    </a:p>
                    <a:p>
                      <a:pPr marL="342900" lvl="0" indent="-342900">
                        <a:lnSpc>
                          <a:spcPct val="115000"/>
                        </a:lnSpc>
                        <a:buFont typeface="Symbol" panose="05050102010706020507" pitchFamily="18" charset="2"/>
                        <a:buChar char=""/>
                      </a:pP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11147963"/>
                  </a:ext>
                </a:extLst>
              </a:tr>
              <a:tr h="1172607">
                <a:tc rowSpan="2">
                  <a:txBody>
                    <a:bodyPr/>
                    <a:lstStyle/>
                    <a:p>
                      <a:r>
                        <a:rPr lang="en-AU" sz="1400" dirty="0">
                          <a:solidFill>
                            <a:schemeClr val="tx1"/>
                          </a:solidFill>
                          <a:effectLst/>
                        </a:rPr>
                        <a:t>Social and medical factors</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R>
                      <a:noFill/>
                    </a:ln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n-AU" sz="1400" dirty="0">
                          <a:solidFill>
                            <a:schemeClr val="tx1"/>
                          </a:solidFill>
                          <a:effectLst/>
                        </a:rPr>
                        <a:t>More likely</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342900" lvl="0" indent="-342900">
                        <a:lnSpc>
                          <a:spcPct val="115000"/>
                        </a:lnSpc>
                        <a:buFont typeface="Symbol" panose="05050102010706020507" pitchFamily="18" charset="2"/>
                        <a:buChar char=""/>
                      </a:pPr>
                      <a:r>
                        <a:rPr lang="en-AU" sz="1400" dirty="0">
                          <a:solidFill>
                            <a:schemeClr val="tx1"/>
                          </a:solidFill>
                          <a:effectLst/>
                        </a:rPr>
                        <a:t>Full-time worker</a:t>
                      </a:r>
                    </a:p>
                    <a:p>
                      <a:pPr marL="342900" lvl="0" indent="-342900">
                        <a:lnSpc>
                          <a:spcPct val="115000"/>
                        </a:lnSpc>
                        <a:buFont typeface="Symbol" panose="05050102010706020507" pitchFamily="18" charset="2"/>
                        <a:buChar char=""/>
                      </a:pPr>
                      <a:r>
                        <a:rPr lang="en-AU" sz="1400" dirty="0">
                          <a:solidFill>
                            <a:schemeClr val="bg1">
                              <a:lumMod val="65000"/>
                            </a:schemeClr>
                          </a:solidFill>
                          <a:effectLst/>
                        </a:rPr>
                        <a:t>Current smoker</a:t>
                      </a:r>
                    </a:p>
                    <a:p>
                      <a:pPr marL="342900" lvl="0" indent="-342900">
                        <a:lnSpc>
                          <a:spcPct val="115000"/>
                        </a:lnSpc>
                        <a:buFont typeface="Symbol" panose="05050102010706020507" pitchFamily="18" charset="2"/>
                        <a:buChar char=""/>
                      </a:pPr>
                      <a:r>
                        <a:rPr lang="en-AU" sz="1400" dirty="0">
                          <a:solidFill>
                            <a:schemeClr val="bg1">
                              <a:lumMod val="65000"/>
                            </a:schemeClr>
                          </a:solidFill>
                          <a:effectLst/>
                        </a:rPr>
                        <a:t>Self-reporting poor quality of life</a:t>
                      </a:r>
                    </a:p>
                    <a:p>
                      <a:pPr marL="342900" lvl="0" indent="-342900">
                        <a:lnSpc>
                          <a:spcPct val="115000"/>
                        </a:lnSpc>
                        <a:spcAft>
                          <a:spcPts val="1000"/>
                        </a:spcAft>
                        <a:buFont typeface="Symbol" panose="05050102010706020507" pitchFamily="18" charset="2"/>
                        <a:buChar char=""/>
                      </a:pPr>
                      <a:r>
                        <a:rPr lang="en-AU" sz="1400" dirty="0">
                          <a:solidFill>
                            <a:schemeClr val="tx1"/>
                          </a:solidFill>
                          <a:effectLst/>
                        </a:rPr>
                        <a:t>Self-reporting anxiety</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342900" lvl="0" indent="-342900">
                        <a:lnSpc>
                          <a:spcPct val="115000"/>
                        </a:lnSpc>
                        <a:buFont typeface="Symbol" panose="05050102010706020507" pitchFamily="18" charset="2"/>
                        <a:buChar char=""/>
                      </a:pPr>
                      <a:r>
                        <a:rPr lang="en-US" sz="1400" kern="1200" dirty="0">
                          <a:solidFill>
                            <a:schemeClr val="bg1">
                              <a:lumMod val="65000"/>
                            </a:schemeClr>
                          </a:solidFill>
                          <a:effectLst/>
                          <a:latin typeface="+mn-lt"/>
                          <a:ea typeface="+mn-ea"/>
                          <a:cs typeface="+mn-cs"/>
                        </a:rPr>
                        <a:t>Living alone</a:t>
                      </a:r>
                    </a:p>
                    <a:p>
                      <a:pPr marL="342900" lvl="0" indent="-342900">
                        <a:lnSpc>
                          <a:spcPct val="115000"/>
                        </a:lnSpc>
                        <a:buFont typeface="Symbol" panose="05050102010706020507" pitchFamily="18" charset="2"/>
                        <a:buChar char=""/>
                      </a:pPr>
                      <a:r>
                        <a:rPr lang="en-US" sz="1400" kern="1200" dirty="0">
                          <a:solidFill>
                            <a:schemeClr val="bg1">
                              <a:lumMod val="65000"/>
                            </a:schemeClr>
                          </a:solidFill>
                          <a:effectLst/>
                          <a:latin typeface="+mn-lt"/>
                          <a:ea typeface="+mn-ea"/>
                          <a:cs typeface="+mn-cs"/>
                        </a:rPr>
                        <a:t>High psychological distress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AU" sz="1400" dirty="0">
                          <a:solidFill>
                            <a:schemeClr val="bg1">
                              <a:lumMod val="65000"/>
                            </a:schemeClr>
                          </a:solidFill>
                          <a:effectLst/>
                        </a:rPr>
                        <a:t>Self-reporting poor quality of life</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AU" sz="1400" dirty="0">
                          <a:solidFill>
                            <a:schemeClr val="bg1">
                              <a:lumMod val="65000"/>
                            </a:schemeClr>
                          </a:solidFill>
                          <a:effectLst/>
                        </a:rPr>
                        <a:t>Self reported anxiety</a:t>
                      </a:r>
                    </a:p>
                    <a:p>
                      <a:pPr marL="342900" lvl="0" indent="-342900">
                        <a:lnSpc>
                          <a:spcPct val="115000"/>
                        </a:lnSpc>
                        <a:buFont typeface="Symbol" panose="05050102010706020507" pitchFamily="18" charset="2"/>
                        <a:buChar char=""/>
                      </a:pPr>
                      <a:endParaRPr lang="en-AU" sz="1400" kern="1200" dirty="0">
                        <a:solidFill>
                          <a:schemeClr val="bg1">
                            <a:lumMod val="65000"/>
                          </a:schemeClr>
                        </a:solidFill>
                        <a:effectLst/>
                        <a:latin typeface="+mn-lt"/>
                        <a:ea typeface="+mn-ea"/>
                        <a:cs typeface="+mn-cs"/>
                      </a:endParaRPr>
                    </a:p>
                  </a:txBody>
                  <a:tcPr marL="55581" marR="55581"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04261990"/>
                  </a:ext>
                </a:extLst>
              </a:tr>
              <a:tr h="1647226">
                <a:tc vMerge="1">
                  <a:txBody>
                    <a:bodyPr/>
                    <a:lstStyle/>
                    <a:p>
                      <a:endParaRPr lang="en-AU"/>
                    </a:p>
                  </a:txBody>
                  <a:tcPr/>
                </a:tc>
                <a:tc>
                  <a:txBody>
                    <a:bodyPr/>
                    <a:lstStyle/>
                    <a:p>
                      <a:r>
                        <a:rPr lang="en-AU" sz="1400" dirty="0">
                          <a:solidFill>
                            <a:schemeClr val="tx1"/>
                          </a:solidFill>
                          <a:effectLst/>
                        </a:rPr>
                        <a:t>Less likely</a:t>
                      </a:r>
                      <a:endParaRPr lang="en-A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342900" lvl="0" indent="-342900">
                        <a:lnSpc>
                          <a:spcPct val="115000"/>
                        </a:lnSpc>
                        <a:buFont typeface="Symbol" panose="05050102010706020507" pitchFamily="18" charset="2"/>
                        <a:buChar char=""/>
                      </a:pPr>
                      <a:r>
                        <a:rPr lang="en-AU" sz="1400" dirty="0">
                          <a:solidFill>
                            <a:schemeClr val="bg1">
                              <a:lumMod val="65000"/>
                            </a:schemeClr>
                          </a:solidFill>
                          <a:effectLst/>
                        </a:rPr>
                        <a:t>Living alone</a:t>
                      </a:r>
                    </a:p>
                    <a:p>
                      <a:pPr marL="342900" lvl="0" indent="-342900">
                        <a:lnSpc>
                          <a:spcPct val="115000"/>
                        </a:lnSpc>
                        <a:buFont typeface="Symbol" panose="05050102010706020507" pitchFamily="18" charset="2"/>
                        <a:buChar char=""/>
                      </a:pPr>
                      <a:r>
                        <a:rPr lang="en-AU" sz="1400" dirty="0">
                          <a:solidFill>
                            <a:schemeClr val="tx1"/>
                          </a:solidFill>
                          <a:effectLst/>
                        </a:rPr>
                        <a:t>Being a parent </a:t>
                      </a:r>
                    </a:p>
                    <a:p>
                      <a:pPr marL="342900" lvl="0" indent="-342900">
                        <a:lnSpc>
                          <a:spcPct val="115000"/>
                        </a:lnSpc>
                        <a:buFont typeface="Symbol" panose="05050102010706020507" pitchFamily="18" charset="2"/>
                        <a:buChar char=""/>
                      </a:pPr>
                      <a:r>
                        <a:rPr lang="en-AU" sz="1400" dirty="0">
                          <a:solidFill>
                            <a:schemeClr val="tx1"/>
                          </a:solidFill>
                          <a:effectLst/>
                        </a:rPr>
                        <a:t>Undertaking adequate physical activity </a:t>
                      </a:r>
                    </a:p>
                    <a:p>
                      <a:pPr marL="342900" lvl="0" indent="-342900">
                        <a:lnSpc>
                          <a:spcPct val="115000"/>
                        </a:lnSpc>
                        <a:buFont typeface="Symbol" panose="05050102010706020507" pitchFamily="18" charset="2"/>
                        <a:buChar char=""/>
                      </a:pPr>
                      <a:r>
                        <a:rPr lang="en-AU" sz="1400" dirty="0">
                          <a:solidFill>
                            <a:schemeClr val="bg1">
                              <a:lumMod val="65000"/>
                            </a:schemeClr>
                          </a:solidFill>
                          <a:effectLst/>
                        </a:rPr>
                        <a:t>Eating adequate fruit and vegetable</a:t>
                      </a:r>
                    </a:p>
                    <a:p>
                      <a:pPr marL="342900" lvl="0" indent="-342900">
                        <a:lnSpc>
                          <a:spcPct val="115000"/>
                        </a:lnSpc>
                        <a:buFont typeface="Symbol" panose="05050102010706020507" pitchFamily="18" charset="2"/>
                        <a:buChar char=""/>
                      </a:pPr>
                      <a:r>
                        <a:rPr lang="en-AU" sz="1400" dirty="0">
                          <a:solidFill>
                            <a:schemeClr val="tx1"/>
                          </a:solidFill>
                          <a:effectLst/>
                        </a:rPr>
                        <a:t>Consuming alcohol </a:t>
                      </a:r>
                    </a:p>
                    <a:p>
                      <a:pPr marL="342900" lvl="0" indent="-342900">
                        <a:lnSpc>
                          <a:spcPct val="115000"/>
                        </a:lnSpc>
                        <a:spcAft>
                          <a:spcPts val="1000"/>
                        </a:spcAft>
                        <a:buFont typeface="Symbol" panose="05050102010706020507" pitchFamily="18" charset="2"/>
                        <a:buChar char=""/>
                      </a:pPr>
                      <a:r>
                        <a:rPr lang="en-AU" sz="1400" dirty="0">
                          <a:solidFill>
                            <a:schemeClr val="bg1">
                              <a:lumMod val="65000"/>
                            </a:schemeClr>
                          </a:solidFill>
                          <a:effectLst/>
                        </a:rPr>
                        <a:t>Needing help for their daily activities</a:t>
                      </a:r>
                      <a:endParaRPr lang="en-AU"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400" kern="1200" dirty="0">
                          <a:solidFill>
                            <a:schemeClr val="tx1"/>
                          </a:solidFill>
                          <a:effectLst/>
                          <a:latin typeface="+mn-lt"/>
                          <a:ea typeface="+mn-ea"/>
                          <a:cs typeface="+mn-cs"/>
                        </a:rPr>
                        <a:t>Self-reported cancer</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AU" sz="1400" dirty="0">
                          <a:solidFill>
                            <a:schemeClr val="bg1">
                              <a:lumMod val="65000"/>
                            </a:schemeClr>
                          </a:solidFill>
                          <a:effectLst/>
                        </a:rPr>
                        <a:t>Being a parent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AU" sz="1400" dirty="0">
                          <a:solidFill>
                            <a:schemeClr val="bg1">
                              <a:lumMod val="65000"/>
                            </a:schemeClr>
                          </a:solidFill>
                          <a:effectLst/>
                        </a:rPr>
                        <a:t>Currently married</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AU" sz="1400" dirty="0">
                          <a:solidFill>
                            <a:schemeClr val="bg1">
                              <a:lumMod val="65000"/>
                            </a:schemeClr>
                          </a:solidFill>
                          <a:effectLst/>
                        </a:rPr>
                        <a:t>Self reported diabetes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AU" sz="1400" dirty="0">
                        <a:solidFill>
                          <a:schemeClr val="bg1">
                            <a:lumMod val="65000"/>
                          </a:schemeClr>
                        </a:solidFill>
                        <a:effectLst/>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AU" sz="1400"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933786842"/>
                  </a:ext>
                </a:extLst>
              </a:tr>
            </a:tbl>
          </a:graphicData>
        </a:graphic>
      </p:graphicFrame>
    </p:spTree>
    <p:custDataLst>
      <p:tags r:id="rId1"/>
    </p:custDataLst>
    <p:extLst>
      <p:ext uri="{BB962C8B-B14F-4D97-AF65-F5344CB8AC3E}">
        <p14:creationId xmlns:p14="http://schemas.microsoft.com/office/powerpoint/2010/main" val="323742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CCAF-B4C9-4011-B716-0B530FC77D3B}"/>
              </a:ext>
            </a:extLst>
          </p:cNvPr>
          <p:cNvSpPr>
            <a:spLocks noGrp="1"/>
          </p:cNvSpPr>
          <p:nvPr>
            <p:ph type="title"/>
          </p:nvPr>
        </p:nvSpPr>
        <p:spPr>
          <a:xfrm>
            <a:off x="2197060" y="369492"/>
            <a:ext cx="9367203" cy="1188720"/>
          </a:xfrm>
        </p:spPr>
        <p:txBody>
          <a:bodyPr vert="horz" lIns="91440" tIns="45720" rIns="91440" bIns="45720" rtlCol="0" anchor="ctr">
            <a:normAutofit/>
          </a:bodyPr>
          <a:lstStyle/>
          <a:p>
            <a:r>
              <a:rPr lang="en-US" b="1" kern="1200" dirty="0">
                <a:solidFill>
                  <a:schemeClr val="tx1"/>
                </a:solidFill>
                <a:latin typeface="+mj-lt"/>
                <a:ea typeface="+mj-ea"/>
                <a:cs typeface="+mj-cs"/>
              </a:rPr>
              <a:t>Service use and mortality SEEF (2010)</a:t>
            </a:r>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E482CCE-C27F-4E08-B161-4FFA7C75F0DE}"/>
              </a:ext>
            </a:extLst>
          </p:cNvPr>
          <p:cNvGraphicFramePr>
            <a:graphicFrameLocks noGrp="1"/>
          </p:cNvGraphicFramePr>
          <p:nvPr>
            <p:extLst>
              <p:ext uri="{D42A27DB-BD31-4B8C-83A1-F6EECF244321}">
                <p14:modId xmlns:p14="http://schemas.microsoft.com/office/powerpoint/2010/main" val="2895198547"/>
              </p:ext>
            </p:extLst>
          </p:nvPr>
        </p:nvGraphicFramePr>
        <p:xfrm>
          <a:off x="1404507" y="3040826"/>
          <a:ext cx="9947570" cy="2107948"/>
        </p:xfrm>
        <a:graphic>
          <a:graphicData uri="http://schemas.openxmlformats.org/drawingml/2006/table">
            <a:tbl>
              <a:tblPr firstRow="1" firstCol="1" bandRow="1"/>
              <a:tblGrid>
                <a:gridCol w="2815154">
                  <a:extLst>
                    <a:ext uri="{9D8B030D-6E8A-4147-A177-3AD203B41FA5}">
                      <a16:colId xmlns:a16="http://schemas.microsoft.com/office/drawing/2014/main" val="491473809"/>
                    </a:ext>
                  </a:extLst>
                </a:gridCol>
                <a:gridCol w="1669410">
                  <a:extLst>
                    <a:ext uri="{9D8B030D-6E8A-4147-A177-3AD203B41FA5}">
                      <a16:colId xmlns:a16="http://schemas.microsoft.com/office/drawing/2014/main" val="702830353"/>
                    </a:ext>
                  </a:extLst>
                </a:gridCol>
                <a:gridCol w="1627464">
                  <a:extLst>
                    <a:ext uri="{9D8B030D-6E8A-4147-A177-3AD203B41FA5}">
                      <a16:colId xmlns:a16="http://schemas.microsoft.com/office/drawing/2014/main" val="4237105903"/>
                    </a:ext>
                  </a:extLst>
                </a:gridCol>
                <a:gridCol w="1571003">
                  <a:extLst>
                    <a:ext uri="{9D8B030D-6E8A-4147-A177-3AD203B41FA5}">
                      <a16:colId xmlns:a16="http://schemas.microsoft.com/office/drawing/2014/main" val="1200234322"/>
                    </a:ext>
                  </a:extLst>
                </a:gridCol>
                <a:gridCol w="2264539">
                  <a:extLst>
                    <a:ext uri="{9D8B030D-6E8A-4147-A177-3AD203B41FA5}">
                      <a16:colId xmlns:a16="http://schemas.microsoft.com/office/drawing/2014/main" val="1693488662"/>
                    </a:ext>
                  </a:extLst>
                </a:gridCol>
              </a:tblGrid>
              <a:tr h="0">
                <a:tc rowSpan="2">
                  <a:txBody>
                    <a:bodyPr/>
                    <a:lstStyle/>
                    <a:p>
                      <a:pPr algn="ctr">
                        <a:lnSpc>
                          <a:spcPct val="100000"/>
                        </a:lnSpc>
                        <a:spcBef>
                          <a:spcPts val="0"/>
                        </a:spcBef>
                        <a:spcAft>
                          <a:spcPts val="0"/>
                        </a:spcAft>
                      </a:pPr>
                      <a:endPar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Service use/Mortality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socially isolated </a:t>
                      </a:r>
                    </a:p>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N=4963</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4">
                        <a:lumMod val="60000"/>
                        <a:lumOff val="40000"/>
                      </a:schemeClr>
                    </a:solidFill>
                  </a:tcPr>
                </a:tc>
                <a:tc>
                  <a:txBody>
                    <a:bodyPr/>
                    <a:lstStyle/>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Socially isolated</a:t>
                      </a:r>
                    </a:p>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N=1213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4">
                        <a:lumMod val="60000"/>
                        <a:lumOff val="40000"/>
                      </a:schemeClr>
                    </a:solidFill>
                  </a:tcPr>
                </a:tc>
                <a:tc rowSpan="2">
                  <a:txBody>
                    <a:bodyPr/>
                    <a:lstStyle/>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Crude PR (95% CI)</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rowSpan="2">
                  <a:txBody>
                    <a:bodyPr/>
                    <a:lstStyle/>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Adj. PR (95% CI)</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166420278"/>
                  </a:ext>
                </a:extLst>
              </a:tr>
              <a:tr h="0">
                <a:tc vMerge="1">
                  <a:txBody>
                    <a:bodyPr/>
                    <a:lstStyle/>
                    <a:p>
                      <a:pPr>
                        <a:lnSpc>
                          <a:spcPct val="100000"/>
                        </a:lnSpc>
                        <a:spcBef>
                          <a:spcPts val="0"/>
                        </a:spcBef>
                        <a:spcAft>
                          <a:spcPts val="0"/>
                        </a:spcAft>
                      </a:pPr>
                      <a:endPar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652359706"/>
                  </a:ext>
                </a:extLst>
              </a:tr>
              <a:tr h="0">
                <a:tc>
                  <a:txBody>
                    <a:bodyPr/>
                    <a:lstStyle/>
                    <a:p>
                      <a:pP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High GP use (&gt;13 visits/ year)</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ct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761 (15.3)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ct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 (16.6)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ctr">
                        <a:lnSpc>
                          <a:spcPct val="200000"/>
                        </a:lnSpc>
                        <a:spcBef>
                          <a:spcPts val="0"/>
                        </a:spcBef>
                        <a:spcAft>
                          <a:spcPts val="0"/>
                        </a:spcAft>
                      </a:pPr>
                      <a:r>
                        <a:rPr lang="en-AU" sz="14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1.08 (0.92, 1.26)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ctr">
                        <a:lnSpc>
                          <a:spcPct val="200000"/>
                        </a:lnSpc>
                        <a:spcBef>
                          <a:spcPts val="0"/>
                        </a:spcBef>
                        <a:spcAft>
                          <a:spcPts val="0"/>
                        </a:spcAft>
                      </a:pPr>
                      <a:r>
                        <a:rPr lang="en-AU" sz="14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0.92 (0.76, 1.10)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401105046"/>
                  </a:ext>
                </a:extLst>
              </a:tr>
              <a:tr h="0">
                <a:tc>
                  <a:txBody>
                    <a:bodyPr/>
                    <a:lstStyle/>
                    <a:p>
                      <a:pP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High Hospital use (1+ ED visits/ year)</a:t>
                      </a:r>
                    </a:p>
                  </a:txBody>
                  <a:tcPr marL="68580" marR="68580" marT="0" marB="0" anchor="ctr">
                    <a:lnL>
                      <a:noFill/>
                    </a:lnL>
                    <a:lnR>
                      <a:noFill/>
                    </a:lnR>
                    <a:lnT>
                      <a:noFill/>
                    </a:lnT>
                    <a:lnB>
                      <a:noFill/>
                    </a:lnB>
                    <a:solidFill>
                      <a:schemeClr val="accent4">
                        <a:lumMod val="40000"/>
                        <a:lumOff val="60000"/>
                      </a:schemeClr>
                    </a:solidFill>
                  </a:tcPr>
                </a:tc>
                <a:tc>
                  <a:txBody>
                    <a:bodyPr/>
                    <a:lstStyle/>
                    <a:p>
                      <a:pPr algn="ctr">
                        <a:lnSpc>
                          <a:spcPct val="200000"/>
                        </a:lnSpc>
                        <a:spcBef>
                          <a:spcPts val="0"/>
                        </a:spcBef>
                        <a:spcAft>
                          <a:spcPts val="0"/>
                        </a:spcAft>
                      </a:pPr>
                      <a:r>
                        <a:rPr lang="en-AU" sz="14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341 (6.9)</a:t>
                      </a:r>
                    </a:p>
                  </a:txBody>
                  <a:tcPr marL="68580" marR="68580" marT="0" marB="0" anchor="ctr">
                    <a:lnL>
                      <a:noFill/>
                    </a:lnL>
                    <a:lnR>
                      <a:noFill/>
                    </a:lnR>
                    <a:lnT>
                      <a:noFill/>
                    </a:lnT>
                    <a:lnB>
                      <a:noFill/>
                    </a:lnB>
                    <a:solidFill>
                      <a:schemeClr val="accent4">
                        <a:lumMod val="40000"/>
                        <a:lumOff val="60000"/>
                      </a:schemeClr>
                    </a:solidFill>
                  </a:tcPr>
                </a:tc>
                <a:tc>
                  <a:txBody>
                    <a:bodyPr/>
                    <a:lstStyle/>
                    <a:p>
                      <a:pPr algn="ct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 (7.3)</a:t>
                      </a:r>
                    </a:p>
                  </a:txBody>
                  <a:tcPr marL="68580" marR="68580" marT="0" marB="0" anchor="ctr">
                    <a:lnL>
                      <a:noFill/>
                    </a:lnL>
                    <a:lnR>
                      <a:noFill/>
                    </a:lnR>
                    <a:lnT>
                      <a:noFill/>
                    </a:lnT>
                    <a:lnB>
                      <a:noFill/>
                    </a:lnB>
                    <a:solidFill>
                      <a:schemeClr val="accent4">
                        <a:lumMod val="40000"/>
                        <a:lumOff val="60000"/>
                      </a:schemeClr>
                    </a:solidFill>
                  </a:tcPr>
                </a:tc>
                <a:tc>
                  <a:txBody>
                    <a:bodyPr/>
                    <a:lstStyle/>
                    <a:p>
                      <a:pPr algn="ct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1.06 (0.83, 1.33)</a:t>
                      </a:r>
                    </a:p>
                  </a:txBody>
                  <a:tcPr marL="68580" marR="68580" marT="0" marB="0" anchor="ctr">
                    <a:lnL>
                      <a:noFill/>
                    </a:lnL>
                    <a:lnR>
                      <a:noFill/>
                    </a:lnR>
                    <a:lnT>
                      <a:noFill/>
                    </a:lnT>
                    <a:lnB>
                      <a:noFill/>
                    </a:lnB>
                    <a:solidFill>
                      <a:schemeClr val="accent4">
                        <a:lumMod val="40000"/>
                        <a:lumOff val="60000"/>
                      </a:schemeClr>
                    </a:solidFill>
                  </a:tcPr>
                </a:tc>
                <a:tc>
                  <a:txBody>
                    <a:bodyPr/>
                    <a:lstStyle/>
                    <a:p>
                      <a:pPr algn="ct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0.86 (0.64, 1.12)</a:t>
                      </a:r>
                    </a:p>
                  </a:txBody>
                  <a:tcPr marL="68580" marR="68580" marT="0" marB="0" anchor="ctr">
                    <a:lnL>
                      <a:noFill/>
                    </a:lnL>
                    <a:lnR>
                      <a:noFill/>
                    </a:lnR>
                    <a:lnT>
                      <a:noFill/>
                    </a:lnT>
                    <a:lnB>
                      <a:noFill/>
                    </a:lnB>
                    <a:solidFill>
                      <a:schemeClr val="accent4">
                        <a:lumMod val="40000"/>
                        <a:lumOff val="60000"/>
                      </a:schemeClr>
                    </a:solidFill>
                  </a:tcPr>
                </a:tc>
                <a:extLst>
                  <a:ext uri="{0D108BD9-81ED-4DB2-BD59-A6C34878D82A}">
                    <a16:rowId xmlns:a16="http://schemas.microsoft.com/office/drawing/2014/main" val="1453755394"/>
                  </a:ext>
                </a:extLst>
              </a:tr>
              <a:tr h="0">
                <a:tc>
                  <a:txBody>
                    <a:bodyPr/>
                    <a:lstStyle/>
                    <a:p>
                      <a:pP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High ED use (1+stays/year)</a:t>
                      </a:r>
                    </a:p>
                  </a:txBody>
                  <a:tcPr marL="68580" marR="68580" marT="0" marB="0" anchor="ctr">
                    <a:lnL>
                      <a:noFill/>
                    </a:lnL>
                    <a:lnR>
                      <a:noFill/>
                    </a:lnR>
                    <a:lnT>
                      <a:noFill/>
                    </a:lnT>
                    <a:lnB>
                      <a:noFill/>
                    </a:lnB>
                    <a:solidFill>
                      <a:schemeClr val="accent4">
                        <a:lumMod val="20000"/>
                        <a:lumOff val="80000"/>
                      </a:schemeClr>
                    </a:solidFill>
                  </a:tcPr>
                </a:tc>
                <a:tc>
                  <a:txBody>
                    <a:bodyPr/>
                    <a:lstStyle/>
                    <a:p>
                      <a:pPr algn="ct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311 (6.3)</a:t>
                      </a:r>
                    </a:p>
                  </a:txBody>
                  <a:tcPr marL="68580" marR="68580" marT="0" marB="0" anchor="ctr">
                    <a:lnL>
                      <a:noFill/>
                    </a:lnL>
                    <a:lnR>
                      <a:noFill/>
                    </a:lnR>
                    <a:lnT>
                      <a:noFill/>
                    </a:lnT>
                    <a:lnB>
                      <a:noFill/>
                    </a:lnB>
                    <a:solidFill>
                      <a:schemeClr val="accent4">
                        <a:lumMod val="20000"/>
                        <a:lumOff val="80000"/>
                      </a:schemeClr>
                    </a:solidFill>
                  </a:tcPr>
                </a:tc>
                <a:tc>
                  <a:txBody>
                    <a:bodyPr/>
                    <a:lstStyle/>
                    <a:p>
                      <a:pPr algn="ctr">
                        <a:lnSpc>
                          <a:spcPct val="200000"/>
                        </a:lnSpc>
                        <a:spcBef>
                          <a:spcPts val="0"/>
                        </a:spcBef>
                        <a:spcAft>
                          <a:spcPts val="0"/>
                        </a:spcAft>
                      </a:pPr>
                      <a:r>
                        <a:rPr lang="en-AU" sz="14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 (8.2)</a:t>
                      </a:r>
                    </a:p>
                  </a:txBody>
                  <a:tcPr marL="68580" marR="68580" marT="0" marB="0" anchor="ctr">
                    <a:lnL>
                      <a:noFill/>
                    </a:lnL>
                    <a:lnR>
                      <a:noFill/>
                    </a:lnR>
                    <a:lnT>
                      <a:noFill/>
                    </a:lnT>
                    <a:lnB>
                      <a:noFill/>
                    </a:lnB>
                    <a:solidFill>
                      <a:schemeClr val="accent4">
                        <a:lumMod val="20000"/>
                        <a:lumOff val="80000"/>
                      </a:schemeClr>
                    </a:solidFill>
                  </a:tcPr>
                </a:tc>
                <a:tc>
                  <a:txBody>
                    <a:bodyPr/>
                    <a:lstStyle/>
                    <a:p>
                      <a:pPr algn="ctr">
                        <a:lnSpc>
                          <a:spcPct val="2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1.32 (1.05, 1.64)</a:t>
                      </a:r>
                    </a:p>
                  </a:txBody>
                  <a:tcPr marL="68580" marR="68580" marT="0" marB="0" anchor="ctr">
                    <a:lnL>
                      <a:noFill/>
                    </a:lnL>
                    <a:lnR>
                      <a:noFill/>
                    </a:lnR>
                    <a:lnT>
                      <a:noFill/>
                    </a:lnT>
                    <a:lnB>
                      <a:noFill/>
                    </a:lnB>
                    <a:solidFill>
                      <a:schemeClr val="accent4">
                        <a:lumMod val="20000"/>
                        <a:lumOff val="80000"/>
                      </a:schemeClr>
                    </a:solidFill>
                  </a:tcPr>
                </a:tc>
                <a:tc>
                  <a:txBody>
                    <a:bodyPr/>
                    <a:lstStyle/>
                    <a:p>
                      <a:pPr algn="ct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0.99 (0.75, 1.30)</a:t>
                      </a:r>
                    </a:p>
                  </a:txBody>
                  <a:tcPr marL="68580" marR="68580" marT="0" marB="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694195352"/>
                  </a:ext>
                </a:extLst>
              </a:tr>
              <a:tr h="0">
                <a:tc>
                  <a:txBody>
                    <a:bodyPr/>
                    <a:lstStyle/>
                    <a:p>
                      <a:pP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Died within 5 years of enrolment</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323 (6.5)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200000"/>
                        </a:lnSpc>
                        <a:spcBef>
                          <a:spcPts val="0"/>
                        </a:spcBef>
                        <a:spcAft>
                          <a:spcPts val="0"/>
                        </a:spcAft>
                      </a:pPr>
                      <a:r>
                        <a:rPr lang="en-AU" sz="14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111 (9.2)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200000"/>
                        </a:lnSpc>
                        <a:spcBef>
                          <a:spcPts val="0"/>
                        </a:spcBef>
                        <a:spcAft>
                          <a:spcPts val="0"/>
                        </a:spcAft>
                      </a:pPr>
                      <a:r>
                        <a:rPr lang="en-AU"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1.41 (1.13, 1.74)</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200000"/>
                        </a:lnSpc>
                        <a:spcBef>
                          <a:spcPts val="0"/>
                        </a:spcBef>
                        <a:spcAft>
                          <a:spcPts val="0"/>
                        </a:spcAft>
                      </a:pPr>
                      <a:r>
                        <a:rPr lang="en-AU"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0.94 (0.72, 1.22)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0308945"/>
                  </a:ext>
                </a:extLst>
              </a:tr>
            </a:tbl>
          </a:graphicData>
        </a:graphic>
      </p:graphicFrame>
    </p:spTree>
    <p:custDataLst>
      <p:tags r:id="rId1"/>
    </p:custDataLst>
    <p:extLst>
      <p:ext uri="{BB962C8B-B14F-4D97-AF65-F5344CB8AC3E}">
        <p14:creationId xmlns:p14="http://schemas.microsoft.com/office/powerpoint/2010/main" val="359174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A409-6954-4647-BBD9-4E4E24D96CE9}"/>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dirty="0"/>
              <a:t>Summary</a:t>
            </a:r>
          </a:p>
        </p:txBody>
      </p:sp>
      <p:sp>
        <p:nvSpPr>
          <p:cNvPr id="3" name="Text Placeholder 2">
            <a:extLst>
              <a:ext uri="{FF2B5EF4-FFF2-40B4-BE49-F238E27FC236}">
                <a16:creationId xmlns:a16="http://schemas.microsoft.com/office/drawing/2014/main" id="{EB76AD0E-393A-4377-ADBD-A83B7F7B8EB2}"/>
              </a:ext>
            </a:extLst>
          </p:cNvPr>
          <p:cNvSpPr>
            <a:spLocks noGrp="1"/>
          </p:cNvSpPr>
          <p:nvPr>
            <p:ph type="body" idx="10"/>
          </p:nvPr>
        </p:nvSpPr>
        <p:spPr>
          <a:xfrm>
            <a:off x="4942369" y="2193851"/>
            <a:ext cx="6859771" cy="3785419"/>
          </a:xfrm>
        </p:spPr>
        <p:txBody>
          <a:bodyPr vert="horz" lIns="91440" tIns="45720" rIns="91440" bIns="45720" rtlCol="0">
            <a:noAutofit/>
          </a:bodyPr>
          <a:lstStyle/>
          <a:p>
            <a:pPr marL="0" indent="0">
              <a:buNone/>
            </a:pPr>
            <a:r>
              <a:rPr lang="en-US" sz="2000" dirty="0">
                <a:effectLst/>
              </a:rPr>
              <a:t>2010</a:t>
            </a:r>
          </a:p>
          <a:p>
            <a:r>
              <a:rPr lang="en-US" sz="1800" dirty="0">
                <a:effectLst/>
              </a:rPr>
              <a:t>Overall, 19.6% of the cohort were classified as socially isolated. </a:t>
            </a:r>
          </a:p>
          <a:p>
            <a:r>
              <a:rPr lang="en-US" sz="1800" dirty="0">
                <a:effectLst/>
              </a:rPr>
              <a:t>Living alone was </a:t>
            </a:r>
            <a:r>
              <a:rPr lang="en-US" sz="1800" dirty="0"/>
              <a:t>sig less likely to be </a:t>
            </a:r>
            <a:r>
              <a:rPr lang="en-US" sz="1800" dirty="0">
                <a:effectLst/>
              </a:rPr>
              <a:t>associated with social isolation.</a:t>
            </a:r>
          </a:p>
          <a:p>
            <a:r>
              <a:rPr lang="en-US" sz="1800" dirty="0"/>
              <a:t>N</a:t>
            </a:r>
            <a:r>
              <a:rPr lang="en-US" sz="1800" dirty="0">
                <a:effectLst/>
              </a:rPr>
              <a:t>o difference in high service use or mortality for those socially isolated.</a:t>
            </a:r>
          </a:p>
          <a:p>
            <a:pPr marL="0" indent="0">
              <a:buNone/>
            </a:pPr>
            <a:r>
              <a:rPr lang="en-US" sz="2000" dirty="0">
                <a:effectLst/>
              </a:rPr>
              <a:t>2020</a:t>
            </a:r>
          </a:p>
          <a:p>
            <a:r>
              <a:rPr lang="en-US" sz="1800" dirty="0">
                <a:effectLst/>
              </a:rPr>
              <a:t>Overall, 41% of the cohort were classified as socially isolated and 43% were classified as lonely. </a:t>
            </a:r>
          </a:p>
          <a:p>
            <a:r>
              <a:rPr lang="en-US" sz="1800" dirty="0">
                <a:effectLst/>
              </a:rPr>
              <a:t>25% of the cohort were both socially isolated and lonely.</a:t>
            </a:r>
          </a:p>
          <a:p>
            <a:r>
              <a:rPr lang="en-US" sz="1800" dirty="0">
                <a:effectLst/>
              </a:rPr>
              <a:t>Increased rates because of more negative answers to questions in loneliness scale and in social isolation scale.</a:t>
            </a:r>
          </a:p>
          <a:p>
            <a:r>
              <a:rPr lang="en-US" sz="1800" dirty="0"/>
              <a:t>Yet to examine association between loneliness and service use or mortality.</a:t>
            </a:r>
          </a:p>
        </p:txBody>
      </p:sp>
      <p:pic>
        <p:nvPicPr>
          <p:cNvPr id="20" name="Picture 19" descr="A person holding a flower&#10;&#10;Description automatically generated with low confidence">
            <a:extLst>
              <a:ext uri="{FF2B5EF4-FFF2-40B4-BE49-F238E27FC236}">
                <a16:creationId xmlns:a16="http://schemas.microsoft.com/office/drawing/2014/main" id="{60A654E4-2B9D-749C-46AE-1DD970A764BA}"/>
              </a:ext>
            </a:extLst>
          </p:cNvPr>
          <p:cNvPicPr>
            <a:picLocks noChangeAspect="1"/>
          </p:cNvPicPr>
          <p:nvPr/>
        </p:nvPicPr>
        <p:blipFill rotWithShape="1">
          <a:blip r:embed="rId2">
            <a:extLst>
              <a:ext uri="{28A0092B-C50C-407E-A947-70E740481C1C}">
                <a14:useLocalDpi xmlns:a14="http://schemas.microsoft.com/office/drawing/2010/main" val="0"/>
              </a:ext>
            </a:extLst>
          </a:blip>
          <a:srcRect l="34881" r="28281" b="1"/>
          <a:stretch/>
        </p:blipFill>
        <p:spPr bwMode="auto">
          <a:xfrm>
            <a:off x="20" y="10"/>
            <a:ext cx="4635571" cy="6857990"/>
          </a:xfrm>
          <a:prstGeom prst="rect">
            <a:avLst/>
          </a:prstGeom>
          <a:noFill/>
          <a:effectLst/>
        </p:spPr>
      </p:pic>
      <p:cxnSp>
        <p:nvCxnSpPr>
          <p:cNvPr id="53" name="Straight Connector 4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676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74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id="{CC66B91E-972B-7B4B-8565-8EB85E9135F6}" vid="{278AC3A6-6A78-D247-9E2D-EA42451F144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id="{CC66B91E-972B-7B4B-8565-8EB85E9135F6}" vid="{687172CE-E903-FC4B-ADCC-4FFB1F740EC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40FAEC5DC55C4E996575FAD42328EA" ma:contentTypeVersion="13" ma:contentTypeDescription="Create a new document." ma:contentTypeScope="" ma:versionID="8fb430e44d8584ba1f9eae6087bea41d">
  <xsd:schema xmlns:xsd="http://www.w3.org/2001/XMLSchema" xmlns:xs="http://www.w3.org/2001/XMLSchema" xmlns:p="http://schemas.microsoft.com/office/2006/metadata/properties" xmlns:ns2="9ad532d1-553c-4ac3-9358-8436fff57b5f" xmlns:ns3="4572a1f3-a886-49b2-aabd-f7aaae96ad5e" targetNamespace="http://schemas.microsoft.com/office/2006/metadata/properties" ma:root="true" ma:fieldsID="125bb32aca73480802da1c1e19c28414" ns2:_="" ns3:_="">
    <xsd:import namespace="9ad532d1-553c-4ac3-9358-8436fff57b5f"/>
    <xsd:import namespace="4572a1f3-a886-49b2-aabd-f7aaae96ad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532d1-553c-4ac3-9358-8436fff57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72a1f3-a886-49b2-aabd-f7aaae96ad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F51F11-4FFB-4CB8-8452-28EA71F2B93B}">
  <ds:schemaRefs>
    <ds:schemaRef ds:uri="http://schemas.microsoft.com/sharepoint/v3/contenttype/forms"/>
  </ds:schemaRefs>
</ds:datastoreItem>
</file>

<file path=customXml/itemProps2.xml><?xml version="1.0" encoding="utf-8"?>
<ds:datastoreItem xmlns:ds="http://schemas.openxmlformats.org/officeDocument/2006/customXml" ds:itemID="{AC915FA5-7F5C-4CF6-AD4B-D62D23991B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532d1-553c-4ac3-9358-8436fff57b5f"/>
    <ds:schemaRef ds:uri="4572a1f3-a886-49b2-aabd-f7aaae96a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37DC82-0D68-4C8B-8FC2-55CE70D97967}">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68b94e3b-2c77-4bd4-a6e6-222fc1a42428"/>
  </ds:schemaRefs>
</ds:datastoreItem>
</file>

<file path=docProps/app.xml><?xml version="1.0" encoding="utf-8"?>
<Properties xmlns="http://schemas.openxmlformats.org/officeDocument/2006/extended-properties" xmlns:vt="http://schemas.openxmlformats.org/officeDocument/2006/docPropsVTypes">
  <TotalTime>467</TotalTime>
  <Words>1049</Words>
  <Application>Microsoft Macintosh PowerPoint</Application>
  <PresentationFormat>Widescreen</PresentationFormat>
  <Paragraphs>139</Paragraphs>
  <Slides>11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Symbol</vt:lpstr>
      <vt:lpstr>Times New Roman</vt:lpstr>
      <vt:lpstr>Office Theme</vt:lpstr>
      <vt:lpstr>Custom Design</vt:lpstr>
      <vt:lpstr>1_Office Theme</vt:lpstr>
      <vt:lpstr>PowerPoint Presentation</vt:lpstr>
      <vt:lpstr>Linkage Resource </vt:lpstr>
      <vt:lpstr>Rational/Gaps  identified as a potential risk factors for poor health outcomes and inappropriate or inadequate service use  understanding relationships between social isolation and loneliness</vt:lpstr>
      <vt:lpstr> Methods   </vt:lpstr>
      <vt:lpstr>Tools</vt:lpstr>
      <vt:lpstr>Factors associated with living alone and social isolation in CES (2010)</vt:lpstr>
      <vt:lpstr>Factors associated with living alone, social isolation and loneliness 2020</vt:lpstr>
      <vt:lpstr>Service use and mortality SEEF (2010)</vt:lpstr>
      <vt:lpstr>Summary</vt:lpstr>
      <vt:lpstr>Acknowledgments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Barr</dc:creator>
  <cp:lastModifiedBy>Kat Meikle</cp:lastModifiedBy>
  <cp:revision>4</cp:revision>
  <cp:lastPrinted>1601-01-01T00:00:00Z</cp:lastPrinted>
  <dcterms:created xsi:type="dcterms:W3CDTF">2020-08-31T23:43:02Z</dcterms:created>
  <dcterms:modified xsi:type="dcterms:W3CDTF">2022-09-07T00:44:13Z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0x0101009A40FAEC5DC55C4E996575FAD42328EA</vt:lpwstr>
  </property>
</Properties>
</file>