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3"/>
  </p:sldMasterIdLst>
  <p:notesMasterIdLst>
    <p:notesMasterId r:id="rId49"/>
  </p:notesMasterIdLst>
  <p:handoutMasterIdLst>
    <p:handoutMasterId r:id="rId50"/>
  </p:handoutMasterIdLst>
  <p:sldIdLst>
    <p:sldId id="256" r:id="rId4"/>
    <p:sldId id="392" r:id="rId5"/>
    <p:sldId id="393" r:id="rId6"/>
    <p:sldId id="394" r:id="rId7"/>
    <p:sldId id="395" r:id="rId8"/>
    <p:sldId id="399" r:id="rId9"/>
    <p:sldId id="402" r:id="rId10"/>
    <p:sldId id="388" r:id="rId11"/>
    <p:sldId id="348" r:id="rId12"/>
    <p:sldId id="338" r:id="rId13"/>
    <p:sldId id="353" r:id="rId14"/>
    <p:sldId id="357" r:id="rId15"/>
    <p:sldId id="355" r:id="rId16"/>
    <p:sldId id="362" r:id="rId17"/>
    <p:sldId id="266" r:id="rId18"/>
    <p:sldId id="330" r:id="rId19"/>
    <p:sldId id="332" r:id="rId20"/>
    <p:sldId id="291" r:id="rId21"/>
    <p:sldId id="346" r:id="rId22"/>
    <p:sldId id="345" r:id="rId23"/>
    <p:sldId id="358" r:id="rId24"/>
    <p:sldId id="359" r:id="rId25"/>
    <p:sldId id="363" r:id="rId26"/>
    <p:sldId id="364" r:id="rId27"/>
    <p:sldId id="341" r:id="rId28"/>
    <p:sldId id="340" r:id="rId29"/>
    <p:sldId id="366" r:id="rId30"/>
    <p:sldId id="367" r:id="rId31"/>
    <p:sldId id="368" r:id="rId32"/>
    <p:sldId id="369" r:id="rId33"/>
    <p:sldId id="387" r:id="rId34"/>
    <p:sldId id="372" r:id="rId35"/>
    <p:sldId id="373" r:id="rId36"/>
    <p:sldId id="374" r:id="rId37"/>
    <p:sldId id="278" r:id="rId38"/>
    <p:sldId id="375" r:id="rId39"/>
    <p:sldId id="376" r:id="rId40"/>
    <p:sldId id="258" r:id="rId41"/>
    <p:sldId id="377" r:id="rId42"/>
    <p:sldId id="383" r:id="rId43"/>
    <p:sldId id="384" r:id="rId44"/>
    <p:sldId id="378" r:id="rId45"/>
    <p:sldId id="342" r:id="rId46"/>
    <p:sldId id="404" r:id="rId47"/>
    <p:sldId id="403" r:id="rId48"/>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9144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9144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9144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9144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913B2F"/>
    <a:srgbClr val="D23EB6"/>
    <a:srgbClr val="F19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5" autoAdjust="0"/>
    <p:restoredTop sz="92977" autoAdjust="0"/>
  </p:normalViewPr>
  <p:slideViewPr>
    <p:cSldViewPr>
      <p:cViewPr varScale="1">
        <p:scale>
          <a:sx n="73" d="100"/>
          <a:sy n="73" d="100"/>
        </p:scale>
        <p:origin x="676" y="36"/>
      </p:cViewPr>
      <p:guideLst>
        <p:guide orient="horz" pos="162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dirty="0">
                <a:latin typeface="Calibri" panose="020F0502020204030204" pitchFamily="34" charset="0"/>
              </a:rPr>
              <a:t>Monthly income distribution</a:t>
            </a:r>
          </a:p>
        </c:rich>
      </c:tx>
      <c:overlay val="0"/>
    </c:title>
    <c:autoTitleDeleted val="0"/>
    <c:plotArea>
      <c:layout/>
      <c:barChart>
        <c:barDir val="col"/>
        <c:grouping val="clustered"/>
        <c:varyColors val="0"/>
        <c:ser>
          <c:idx val="0"/>
          <c:order val="0"/>
          <c:tx>
            <c:strRef>
              <c:f>Sheet1!$A$2</c:f>
              <c:strCache>
                <c:ptCount val="1"/>
                <c:pt idx="0">
                  <c:v>Category 1</c:v>
                </c:pt>
              </c:strCache>
            </c:strRef>
          </c:tx>
          <c:spPr>
            <a:solidFill>
              <a:srgbClr val="00B050"/>
            </a:solidFill>
          </c:spPr>
          <c:invertIfNegative val="0"/>
          <c:cat>
            <c:strRef>
              <c:f>Sheet1!$B$1:$E$1</c:f>
              <c:strCache>
                <c:ptCount val="4"/>
                <c:pt idx="0">
                  <c:v>&lt;$2k</c:v>
                </c:pt>
                <c:pt idx="1">
                  <c:v>$2-5k</c:v>
                </c:pt>
                <c:pt idx="2">
                  <c:v>$5-15k</c:v>
                </c:pt>
                <c:pt idx="3">
                  <c:v>&gt;$15k</c:v>
                </c:pt>
              </c:strCache>
            </c:strRef>
          </c:cat>
          <c:val>
            <c:numRef>
              <c:f>Sheet1!$B$2:$E$2</c:f>
              <c:numCache>
                <c:formatCode>General</c:formatCode>
                <c:ptCount val="4"/>
                <c:pt idx="0">
                  <c:v>37</c:v>
                </c:pt>
                <c:pt idx="1">
                  <c:v>35</c:v>
                </c:pt>
                <c:pt idx="2">
                  <c:v>16</c:v>
                </c:pt>
                <c:pt idx="3">
                  <c:v>12</c:v>
                </c:pt>
              </c:numCache>
            </c:numRef>
          </c:val>
          <c:extLst>
            <c:ext xmlns:c16="http://schemas.microsoft.com/office/drawing/2014/chart" uri="{C3380CC4-5D6E-409C-BE32-E72D297353CC}">
              <c16:uniqueId val="{00000000-21BD-45AC-A356-7789B7696AE3}"/>
            </c:ext>
          </c:extLst>
        </c:ser>
        <c:dLbls>
          <c:showLegendKey val="0"/>
          <c:showVal val="0"/>
          <c:showCatName val="0"/>
          <c:showSerName val="0"/>
          <c:showPercent val="0"/>
          <c:showBubbleSize val="0"/>
        </c:dLbls>
        <c:gapWidth val="150"/>
        <c:axId val="193792256"/>
        <c:axId val="193802240"/>
      </c:barChart>
      <c:catAx>
        <c:axId val="193792256"/>
        <c:scaling>
          <c:orientation val="minMax"/>
        </c:scaling>
        <c:delete val="0"/>
        <c:axPos val="b"/>
        <c:numFmt formatCode="General" sourceLinked="0"/>
        <c:majorTickMark val="out"/>
        <c:minorTickMark val="none"/>
        <c:tickLblPos val="nextTo"/>
        <c:crossAx val="193802240"/>
        <c:crosses val="autoZero"/>
        <c:auto val="1"/>
        <c:lblAlgn val="ctr"/>
        <c:lblOffset val="100"/>
        <c:noMultiLvlLbl val="0"/>
      </c:catAx>
      <c:valAx>
        <c:axId val="193802240"/>
        <c:scaling>
          <c:orientation val="minMax"/>
        </c:scaling>
        <c:delete val="0"/>
        <c:axPos val="l"/>
        <c:majorGridlines/>
        <c:numFmt formatCode="General" sourceLinked="1"/>
        <c:majorTickMark val="out"/>
        <c:minorTickMark val="none"/>
        <c:tickLblPos val="nextTo"/>
        <c:crossAx val="193792256"/>
        <c:crosses val="autoZero"/>
        <c:crossBetween val="between"/>
      </c:valAx>
    </c:plotArea>
    <c:plotVisOnly val="1"/>
    <c:dispBlanksAs val="gap"/>
    <c:showDLblsOverMax val="0"/>
  </c:chart>
  <c:spPr>
    <a:ln>
      <a:solidFill>
        <a:schemeClr val="tx2"/>
      </a:solidFill>
    </a:ln>
  </c:spPr>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dirty="0">
                <a:latin typeface="Calibri" panose="020F0502020204030204" pitchFamily="34" charset="0"/>
              </a:rPr>
              <a:t>Poverty</a:t>
            </a:r>
            <a:r>
              <a:rPr lang="en-US" sz="1800" baseline="0" dirty="0">
                <a:latin typeface="Calibri" panose="020F0502020204030204" pitchFamily="34" charset="0"/>
              </a:rPr>
              <a:t> indicators</a:t>
            </a:r>
            <a:endParaRPr lang="en-US" sz="1800" dirty="0">
              <a:latin typeface="Calibri" panose="020F0502020204030204" pitchFamily="34" charset="0"/>
            </a:endParaRPr>
          </a:p>
        </c:rich>
      </c:tx>
      <c:overlay val="0"/>
    </c:title>
    <c:autoTitleDeleted val="0"/>
    <c:plotArea>
      <c:layout/>
      <c:barChart>
        <c:barDir val="bar"/>
        <c:grouping val="clustered"/>
        <c:varyColors val="0"/>
        <c:ser>
          <c:idx val="0"/>
          <c:order val="0"/>
          <c:tx>
            <c:strRef>
              <c:f>Sheet1!$A$2</c:f>
              <c:strCache>
                <c:ptCount val="1"/>
                <c:pt idx="0">
                  <c:v>Category 1</c:v>
                </c:pt>
              </c:strCache>
            </c:strRef>
          </c:tx>
          <c:spPr>
            <a:solidFill>
              <a:schemeClr val="accent2"/>
            </a:solidFill>
          </c:spPr>
          <c:invertIfNegative val="0"/>
          <c:dPt>
            <c:idx val="0"/>
            <c:invertIfNegative val="0"/>
            <c:bubble3D val="0"/>
            <c:spPr>
              <a:solidFill>
                <a:srgbClr val="FF0000"/>
              </a:solidFill>
            </c:spPr>
            <c:extLst>
              <c:ext xmlns:c16="http://schemas.microsoft.com/office/drawing/2014/chart" uri="{C3380CC4-5D6E-409C-BE32-E72D297353CC}">
                <c16:uniqueId val="{00000001-352C-4FAF-99F0-5467CB185FBC}"/>
              </c:ext>
            </c:extLst>
          </c:dPt>
          <c:dPt>
            <c:idx val="1"/>
            <c:invertIfNegative val="0"/>
            <c:bubble3D val="0"/>
            <c:spPr>
              <a:solidFill>
                <a:srgbClr val="FF3300"/>
              </a:solidFill>
            </c:spPr>
            <c:extLst>
              <c:ext xmlns:c16="http://schemas.microsoft.com/office/drawing/2014/chart" uri="{C3380CC4-5D6E-409C-BE32-E72D297353CC}">
                <c16:uniqueId val="{00000003-352C-4FAF-99F0-5467CB185FBC}"/>
              </c:ext>
            </c:extLst>
          </c:dPt>
          <c:dPt>
            <c:idx val="2"/>
            <c:invertIfNegative val="0"/>
            <c:bubble3D val="0"/>
            <c:spPr>
              <a:solidFill>
                <a:srgbClr val="FF3300"/>
              </a:solidFill>
            </c:spPr>
            <c:extLst>
              <c:ext xmlns:c16="http://schemas.microsoft.com/office/drawing/2014/chart" uri="{C3380CC4-5D6E-409C-BE32-E72D297353CC}">
                <c16:uniqueId val="{00000005-352C-4FAF-99F0-5467CB185FBC}"/>
              </c:ext>
            </c:extLst>
          </c:dPt>
          <c:dPt>
            <c:idx val="3"/>
            <c:invertIfNegative val="0"/>
            <c:bubble3D val="0"/>
            <c:spPr>
              <a:solidFill>
                <a:srgbClr val="FF3300"/>
              </a:solidFill>
            </c:spPr>
            <c:extLst>
              <c:ext xmlns:c16="http://schemas.microsoft.com/office/drawing/2014/chart" uri="{C3380CC4-5D6E-409C-BE32-E72D297353CC}">
                <c16:uniqueId val="{00000007-352C-4FAF-99F0-5467CB185FBC}"/>
              </c:ext>
            </c:extLst>
          </c:dPt>
          <c:cat>
            <c:strRef>
              <c:f>Sheet1!$B$1:$H$1</c:f>
              <c:strCache>
                <c:ptCount val="7"/>
                <c:pt idx="0">
                  <c:v>Went without meals</c:v>
                </c:pt>
                <c:pt idx="1">
                  <c:v>Pawned or sold item</c:v>
                </c:pt>
                <c:pt idx="2">
                  <c:v>Sought help from welfare org</c:v>
                </c:pt>
                <c:pt idx="3">
                  <c:v>Unable to heat home</c:v>
                </c:pt>
                <c:pt idx="4">
                  <c:v>Trouble paying car reg/insurance</c:v>
                </c:pt>
                <c:pt idx="5">
                  <c:v>Sought financial help from family/friends</c:v>
                </c:pt>
                <c:pt idx="6">
                  <c:v>Trouble paying utility bills on time</c:v>
                </c:pt>
              </c:strCache>
            </c:strRef>
          </c:cat>
          <c:val>
            <c:numRef>
              <c:f>Sheet1!$B$2:$H$2</c:f>
              <c:numCache>
                <c:formatCode>General</c:formatCode>
                <c:ptCount val="7"/>
                <c:pt idx="0">
                  <c:v>3</c:v>
                </c:pt>
                <c:pt idx="1">
                  <c:v>4</c:v>
                </c:pt>
                <c:pt idx="2">
                  <c:v>6</c:v>
                </c:pt>
                <c:pt idx="3">
                  <c:v>6</c:v>
                </c:pt>
                <c:pt idx="4">
                  <c:v>7</c:v>
                </c:pt>
                <c:pt idx="5">
                  <c:v>8</c:v>
                </c:pt>
                <c:pt idx="6">
                  <c:v>21</c:v>
                </c:pt>
              </c:numCache>
            </c:numRef>
          </c:val>
          <c:extLst>
            <c:ext xmlns:c16="http://schemas.microsoft.com/office/drawing/2014/chart" uri="{C3380CC4-5D6E-409C-BE32-E72D297353CC}">
              <c16:uniqueId val="{00000008-352C-4FAF-99F0-5467CB185FBC}"/>
            </c:ext>
          </c:extLst>
        </c:ser>
        <c:dLbls>
          <c:showLegendKey val="0"/>
          <c:showVal val="0"/>
          <c:showCatName val="0"/>
          <c:showSerName val="0"/>
          <c:showPercent val="0"/>
          <c:showBubbleSize val="0"/>
        </c:dLbls>
        <c:gapWidth val="150"/>
        <c:axId val="193860736"/>
        <c:axId val="193862272"/>
      </c:barChart>
      <c:catAx>
        <c:axId val="193860736"/>
        <c:scaling>
          <c:orientation val="minMax"/>
        </c:scaling>
        <c:delete val="0"/>
        <c:axPos val="l"/>
        <c:numFmt formatCode="General" sourceLinked="0"/>
        <c:majorTickMark val="out"/>
        <c:minorTickMark val="none"/>
        <c:tickLblPos val="nextTo"/>
        <c:txPr>
          <a:bodyPr/>
          <a:lstStyle/>
          <a:p>
            <a:pPr>
              <a:defRPr sz="1000" baseline="0"/>
            </a:pPr>
            <a:endParaRPr lang="en-US"/>
          </a:p>
        </c:txPr>
        <c:crossAx val="193862272"/>
        <c:crosses val="autoZero"/>
        <c:auto val="1"/>
        <c:lblAlgn val="ctr"/>
        <c:lblOffset val="100"/>
        <c:noMultiLvlLbl val="0"/>
      </c:catAx>
      <c:valAx>
        <c:axId val="193862272"/>
        <c:scaling>
          <c:orientation val="minMax"/>
        </c:scaling>
        <c:delete val="0"/>
        <c:axPos val="b"/>
        <c:majorGridlines/>
        <c:numFmt formatCode="General" sourceLinked="1"/>
        <c:majorTickMark val="out"/>
        <c:minorTickMark val="none"/>
        <c:tickLblPos val="nextTo"/>
        <c:crossAx val="193860736"/>
        <c:crosses val="autoZero"/>
        <c:crossBetween val="between"/>
      </c:valAx>
    </c:plotArea>
    <c:plotVisOnly val="1"/>
    <c:dispBlanksAs val="gap"/>
    <c:showDLblsOverMax val="0"/>
  </c:chart>
  <c:spPr>
    <a:ln>
      <a:solidFill>
        <a:schemeClr val="tx2"/>
      </a:solidFill>
    </a:ln>
  </c:spPr>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98563721201515"/>
          <c:y val="8.7416430021773614E-2"/>
          <c:w val="0.6108089093030038"/>
          <c:h val="0.683404312981991"/>
        </c:manualLayout>
      </c:layout>
      <c:barChart>
        <c:barDir val="col"/>
        <c:grouping val="clustered"/>
        <c:varyColors val="0"/>
        <c:ser>
          <c:idx val="0"/>
          <c:order val="0"/>
          <c:tx>
            <c:strRef>
              <c:f>Sheet1!$B$1</c:f>
              <c:strCache>
                <c:ptCount val="1"/>
                <c:pt idx="0">
                  <c:v>Low income</c:v>
                </c:pt>
              </c:strCache>
            </c:strRef>
          </c:tx>
          <c:spPr>
            <a:solidFill>
              <a:schemeClr val="tx2">
                <a:lumMod val="20000"/>
                <a:lumOff val="80000"/>
              </a:schemeClr>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Owners</c:v>
                </c:pt>
                <c:pt idx="1">
                  <c:v>Buying with mortgage</c:v>
                </c:pt>
                <c:pt idx="2">
                  <c:v>Private renters</c:v>
                </c:pt>
                <c:pt idx="3">
                  <c:v>Public renters</c:v>
                </c:pt>
                <c:pt idx="4">
                  <c:v>All tenures</c:v>
                </c:pt>
              </c:strCache>
            </c:strRef>
          </c:cat>
          <c:val>
            <c:numRef>
              <c:f>Sheet1!$B$2:$B$6</c:f>
              <c:numCache>
                <c:formatCode>General</c:formatCode>
                <c:ptCount val="5"/>
                <c:pt idx="0">
                  <c:v>56</c:v>
                </c:pt>
                <c:pt idx="1">
                  <c:v>3</c:v>
                </c:pt>
                <c:pt idx="2">
                  <c:v>33</c:v>
                </c:pt>
                <c:pt idx="3">
                  <c:v>53</c:v>
                </c:pt>
                <c:pt idx="4">
                  <c:v>37</c:v>
                </c:pt>
              </c:numCache>
            </c:numRef>
          </c:val>
          <c:extLst>
            <c:ext xmlns:c16="http://schemas.microsoft.com/office/drawing/2014/chart" uri="{C3380CC4-5D6E-409C-BE32-E72D297353CC}">
              <c16:uniqueId val="{00000000-8949-4BD0-BB3B-EC7117DB3BA7}"/>
            </c:ext>
          </c:extLst>
        </c:ser>
        <c:ser>
          <c:idx val="1"/>
          <c:order val="1"/>
          <c:tx>
            <c:strRef>
              <c:f>Sheet1!$C$1</c:f>
              <c:strCache>
                <c:ptCount val="1"/>
                <c:pt idx="0">
                  <c:v>Economically excluded</c:v>
                </c:pt>
              </c:strCache>
            </c:strRef>
          </c:tx>
          <c:spPr>
            <a:solidFill>
              <a:srgbClr val="92D050"/>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Owners</c:v>
                </c:pt>
                <c:pt idx="1">
                  <c:v>Buying with mortgage</c:v>
                </c:pt>
                <c:pt idx="2">
                  <c:v>Private renters</c:v>
                </c:pt>
                <c:pt idx="3">
                  <c:v>Public renters</c:v>
                </c:pt>
                <c:pt idx="4">
                  <c:v>All tenures</c:v>
                </c:pt>
              </c:strCache>
            </c:strRef>
          </c:cat>
          <c:val>
            <c:numRef>
              <c:f>Sheet1!$C$2:$C$6</c:f>
              <c:numCache>
                <c:formatCode>General</c:formatCode>
                <c:ptCount val="5"/>
                <c:pt idx="0">
                  <c:v>4</c:v>
                </c:pt>
                <c:pt idx="1">
                  <c:v>25</c:v>
                </c:pt>
                <c:pt idx="2">
                  <c:v>41</c:v>
                </c:pt>
                <c:pt idx="3">
                  <c:v>50</c:v>
                </c:pt>
                <c:pt idx="4">
                  <c:v>29</c:v>
                </c:pt>
              </c:numCache>
            </c:numRef>
          </c:val>
          <c:extLst>
            <c:ext xmlns:c16="http://schemas.microsoft.com/office/drawing/2014/chart" uri="{C3380CC4-5D6E-409C-BE32-E72D297353CC}">
              <c16:uniqueId val="{00000001-8949-4BD0-BB3B-EC7117DB3BA7}"/>
            </c:ext>
          </c:extLst>
        </c:ser>
        <c:ser>
          <c:idx val="2"/>
          <c:order val="2"/>
          <c:tx>
            <c:strRef>
              <c:f>Sheet1!$D$1</c:f>
              <c:strCache>
                <c:ptCount val="1"/>
                <c:pt idx="0">
                  <c:v>Deep poverty</c:v>
                </c:pt>
              </c:strCache>
            </c:strRef>
          </c:tx>
          <c:spPr>
            <a:solidFill>
              <a:srgbClr val="FF0000"/>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Owners</c:v>
                </c:pt>
                <c:pt idx="1">
                  <c:v>Buying with mortgage</c:v>
                </c:pt>
                <c:pt idx="2">
                  <c:v>Private renters</c:v>
                </c:pt>
                <c:pt idx="3">
                  <c:v>Public renters</c:v>
                </c:pt>
                <c:pt idx="4">
                  <c:v>All tenures</c:v>
                </c:pt>
              </c:strCache>
            </c:strRef>
          </c:cat>
          <c:val>
            <c:numRef>
              <c:f>Sheet1!$D$2:$D$6</c:f>
              <c:numCache>
                <c:formatCode>General</c:formatCode>
                <c:ptCount val="5"/>
                <c:pt idx="0">
                  <c:v>3</c:v>
                </c:pt>
                <c:pt idx="1">
                  <c:v>3</c:v>
                </c:pt>
                <c:pt idx="2">
                  <c:v>23</c:v>
                </c:pt>
                <c:pt idx="3">
                  <c:v>32</c:v>
                </c:pt>
                <c:pt idx="4">
                  <c:v>15</c:v>
                </c:pt>
              </c:numCache>
            </c:numRef>
          </c:val>
          <c:extLst>
            <c:ext xmlns:c16="http://schemas.microsoft.com/office/drawing/2014/chart" uri="{C3380CC4-5D6E-409C-BE32-E72D297353CC}">
              <c16:uniqueId val="{00000002-8949-4BD0-BB3B-EC7117DB3BA7}"/>
            </c:ext>
          </c:extLst>
        </c:ser>
        <c:dLbls>
          <c:dLblPos val="inEnd"/>
          <c:showLegendKey val="0"/>
          <c:showVal val="1"/>
          <c:showCatName val="0"/>
          <c:showSerName val="0"/>
          <c:showPercent val="0"/>
          <c:showBubbleSize val="0"/>
        </c:dLbls>
        <c:gapWidth val="100"/>
        <c:overlap val="-24"/>
        <c:axId val="193911424"/>
        <c:axId val="193913216"/>
      </c:barChart>
      <c:catAx>
        <c:axId val="193911424"/>
        <c:scaling>
          <c:orientation val="minMax"/>
        </c:scaling>
        <c:delete val="0"/>
        <c:axPos val="b"/>
        <c:numFmt formatCode="General" sourceLinked="0"/>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93913216"/>
        <c:crosses val="autoZero"/>
        <c:auto val="1"/>
        <c:lblAlgn val="ctr"/>
        <c:lblOffset val="100"/>
        <c:noMultiLvlLbl val="0"/>
      </c:catAx>
      <c:valAx>
        <c:axId val="19391321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93911424"/>
        <c:crosses val="autoZero"/>
        <c:crossBetween val="between"/>
      </c:valAx>
      <c:spPr>
        <a:noFill/>
        <a:ln>
          <a:noFill/>
        </a:ln>
        <a:effectLst/>
      </c:spPr>
    </c:plotArea>
    <c:legend>
      <c:legendPos val="r"/>
      <c:layout>
        <c:manualLayout>
          <c:xMode val="edge"/>
          <c:yMode val="edge"/>
          <c:x val="0.71239979261851527"/>
          <c:y val="0.12894096881509665"/>
          <c:w val="0.27776663312840039"/>
          <c:h val="0.1850567108705093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168098564410008E-2"/>
          <c:y val="0.14220272330699346"/>
          <c:w val="0.83306103045869184"/>
          <c:h val="0.67977302893205582"/>
        </c:manualLayout>
      </c:layout>
      <c:pieChart>
        <c:varyColors val="1"/>
        <c:ser>
          <c:idx val="0"/>
          <c:order val="0"/>
          <c:tx>
            <c:strRef>
              <c:f>Sheet1!$B$1</c:f>
              <c:strCache>
                <c:ptCount val="1"/>
                <c:pt idx="0">
                  <c:v>Deep poverty</c:v>
                </c:pt>
              </c:strCache>
            </c:strRef>
          </c:tx>
          <c:explosion val="11"/>
          <c:dPt>
            <c:idx val="0"/>
            <c:bubble3D val="0"/>
            <c:spPr>
              <a:solidFill>
                <a:schemeClr val="accent2"/>
              </a:solidFill>
            </c:spPr>
            <c:extLst>
              <c:ext xmlns:c16="http://schemas.microsoft.com/office/drawing/2014/chart" uri="{C3380CC4-5D6E-409C-BE32-E72D297353CC}">
                <c16:uniqueId val="{00000002-5099-4696-AADB-876A5F087A5F}"/>
              </c:ext>
            </c:extLst>
          </c:dPt>
          <c:dPt>
            <c:idx val="1"/>
            <c:bubble3D val="0"/>
            <c:spPr>
              <a:solidFill>
                <a:schemeClr val="accent1">
                  <a:lumMod val="40000"/>
                  <a:lumOff val="60000"/>
                </a:schemeClr>
              </a:solidFill>
            </c:spPr>
            <c:extLst>
              <c:ext xmlns:c16="http://schemas.microsoft.com/office/drawing/2014/chart" uri="{C3380CC4-5D6E-409C-BE32-E72D297353CC}">
                <c16:uniqueId val="{00000003-5099-4696-AADB-876A5F087A5F}"/>
              </c:ext>
            </c:extLst>
          </c:dPt>
          <c:dPt>
            <c:idx val="2"/>
            <c:bubble3D val="0"/>
            <c:spPr>
              <a:solidFill>
                <a:srgbClr val="FF3300"/>
              </a:solidFill>
            </c:spPr>
            <c:extLst>
              <c:ext xmlns:c16="http://schemas.microsoft.com/office/drawing/2014/chart" uri="{C3380CC4-5D6E-409C-BE32-E72D297353CC}">
                <c16:uniqueId val="{00000001-5099-4696-AADB-876A5F087A5F}"/>
              </c:ext>
            </c:extLst>
          </c:dPt>
          <c:dLbls>
            <c:delete val="1"/>
          </c:dLbls>
          <c:cat>
            <c:strRef>
              <c:f>Sheet1!$A$2:$A$4</c:f>
              <c:strCache>
                <c:ptCount val="3"/>
                <c:pt idx="0">
                  <c:v>Owners</c:v>
                </c:pt>
                <c:pt idx="1">
                  <c:v>Public renters</c:v>
                </c:pt>
                <c:pt idx="2">
                  <c:v>Private renters</c:v>
                </c:pt>
              </c:strCache>
            </c:strRef>
          </c:cat>
          <c:val>
            <c:numRef>
              <c:f>Sheet1!$B$2:$B$4</c:f>
              <c:numCache>
                <c:formatCode>0</c:formatCode>
                <c:ptCount val="3"/>
                <c:pt idx="0">
                  <c:v>8.6</c:v>
                </c:pt>
                <c:pt idx="1">
                  <c:v>20.7</c:v>
                </c:pt>
                <c:pt idx="2">
                  <c:v>70.7</c:v>
                </c:pt>
              </c:numCache>
            </c:numRef>
          </c:val>
          <c:extLst>
            <c:ext xmlns:c16="http://schemas.microsoft.com/office/drawing/2014/chart" uri="{C3380CC4-5D6E-409C-BE32-E72D297353CC}">
              <c16:uniqueId val="{00000004-5099-4696-AADB-876A5F087A5F}"/>
            </c:ext>
          </c:extLst>
        </c:ser>
        <c:dLbls>
          <c:dLblPos val="inEnd"/>
          <c:showLegendKey val="0"/>
          <c:showVal val="1"/>
          <c:showCatName val="0"/>
          <c:showSerName val="0"/>
          <c:showPercent val="0"/>
          <c:showBubbleSize val="0"/>
          <c:showLeaderLines val="1"/>
        </c:dLbls>
        <c:firstSliceAng val="0"/>
      </c:pieChart>
    </c:plotArea>
    <c:plotVisOnly val="1"/>
    <c:dispBlanksAs val="gap"/>
    <c:showDLblsOverMax val="0"/>
  </c:chart>
  <c:spPr>
    <a:ln>
      <a:solidFill>
        <a:schemeClr val="tx2"/>
      </a:solidFill>
    </a:ln>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fld id="{4B2B75F8-2111-A54E-ADF6-4610A508944F}" type="datetime1">
              <a:rPr lang="en-US" altLang="en-US"/>
              <a:pPr>
                <a:defRPr/>
              </a:pPr>
              <a:t>8/16/2017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39B6E136-4B7A-AB4F-AD99-B8BEADDEA69C}" type="slidenum">
              <a:rPr lang="en-US" altLang="en-US"/>
              <a:pPr>
                <a:defRPr/>
              </a:pPr>
              <a:t>‹#›</a:t>
            </a:fld>
            <a:endParaRPr lang="en-US" altLang="en-US"/>
          </a:p>
        </p:txBody>
      </p:sp>
    </p:spTree>
    <p:extLst>
      <p:ext uri="{BB962C8B-B14F-4D97-AF65-F5344CB8AC3E}">
        <p14:creationId xmlns:p14="http://schemas.microsoft.com/office/powerpoint/2010/main" val="3370898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0164AB7C-E831-A947-9B17-419A73C58F2C}" type="datetime1">
              <a:rPr lang="en-US" altLang="en-US"/>
              <a:pPr>
                <a:defRPr/>
              </a:pPr>
              <a:t>8/16/2017</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EC263979-D539-734D-9905-9C418264ECF3}" type="slidenum">
              <a:rPr lang="en-US" altLang="en-US"/>
              <a:pPr>
                <a:defRPr/>
              </a:pPr>
              <a:t>‹#›</a:t>
            </a:fld>
            <a:endParaRPr lang="en-US" altLang="en-US"/>
          </a:p>
        </p:txBody>
      </p:sp>
    </p:spTree>
    <p:extLst>
      <p:ext uri="{BB962C8B-B14F-4D97-AF65-F5344CB8AC3E}">
        <p14:creationId xmlns:p14="http://schemas.microsoft.com/office/powerpoint/2010/main" val="151516892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Metropolitan_Commission_of_Sewer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Chartered_Institute_of_Environmental_Health"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Metropolitan_Commission_of_Sewer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Chartered_Institute_of_Environmental_Health"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Metropolitan_Commission_of_Sew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Chartered_Institute_of_Environmental_Healt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33F07E-FEE2-4F62-AD94-510C93495883}" type="slidenum">
              <a:rPr lang="en-AU" smtClean="0"/>
              <a:t>1</a:t>
            </a:fld>
            <a:endParaRPr lang="en-AU"/>
          </a:p>
        </p:txBody>
      </p:sp>
    </p:spTree>
    <p:extLst>
      <p:ext uri="{BB962C8B-B14F-4D97-AF65-F5344CB8AC3E}">
        <p14:creationId xmlns:p14="http://schemas.microsoft.com/office/powerpoint/2010/main" val="870217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D469F3D-2030-4ABC-A3FB-23CE43C3DF35}" type="slidenum">
              <a:rPr lang="en-AU" smtClean="0"/>
              <a:t>37</a:t>
            </a:fld>
            <a:endParaRPr lang="en-AU"/>
          </a:p>
        </p:txBody>
      </p:sp>
    </p:spTree>
    <p:extLst>
      <p:ext uri="{BB962C8B-B14F-4D97-AF65-F5344CB8AC3E}">
        <p14:creationId xmlns:p14="http://schemas.microsoft.com/office/powerpoint/2010/main" val="29958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ＭＳ Ｐゴシック" charset="-128"/>
                <a:cs typeface="ＭＳ Ｐゴシック" charset="-128"/>
              </a:rPr>
              <a:t>Chadwick established a link between sanitary conditions and high mortality rates showing that the misery of the poor lay within the government control, not in some intrinsic deficiency in the class.  In other </a:t>
            </a:r>
            <a:r>
              <a:rPr lang="en-AU" sz="1200" b="0" i="0" kern="1200" dirty="0" err="1">
                <a:solidFill>
                  <a:schemeClr val="tx1"/>
                </a:solidFill>
                <a:effectLst/>
                <a:latin typeface="+mn-lt"/>
                <a:ea typeface="ＭＳ Ｐゴシック" charset="-128"/>
                <a:cs typeface="ＭＳ Ｐゴシック" charset="-128"/>
              </a:rPr>
              <a:t>wrds</a:t>
            </a:r>
            <a:r>
              <a:rPr lang="en-AU" sz="1200" b="0" i="0" kern="1200" dirty="0">
                <a:solidFill>
                  <a:schemeClr val="tx1"/>
                </a:solidFill>
                <a:effectLst/>
                <a:latin typeface="+mn-lt"/>
                <a:ea typeface="ＭＳ Ｐゴシック" charset="-128"/>
                <a:cs typeface="ＭＳ Ｐゴシック" charset="-128"/>
              </a:rPr>
              <a:t>, public policy would have a real bearing on public health.  Led to the 1848 Public Health Ac.t</a:t>
            </a:r>
          </a:p>
          <a:p>
            <a:r>
              <a:rPr lang="en-AU" sz="1200" b="0" i="0" kern="1200" dirty="0">
                <a:solidFill>
                  <a:schemeClr val="tx1"/>
                </a:solidFill>
                <a:effectLst/>
                <a:latin typeface="+mn-lt"/>
                <a:ea typeface="ＭＳ Ｐゴシック" charset="-128"/>
                <a:cs typeface="ＭＳ Ｐゴシック" charset="-128"/>
              </a:rPr>
              <a:t>Chadwick was appointed a commissioner of the </a:t>
            </a:r>
            <a:r>
              <a:rPr lang="en-AU" sz="1200" b="0" i="0" u="none" strike="noStrike" kern="1200" dirty="0">
                <a:solidFill>
                  <a:schemeClr val="tx1"/>
                </a:solidFill>
                <a:effectLst/>
                <a:latin typeface="+mn-lt"/>
                <a:ea typeface="ＭＳ Ｐゴシック" charset="-128"/>
                <a:cs typeface="ＭＳ Ｐゴシック" charset="-128"/>
                <a:hlinkClick r:id="rId3" tooltip="Metropolitan Commission of Sewers"/>
              </a:rPr>
              <a:t>Metropolitan Commission of Sewers</a:t>
            </a:r>
            <a:r>
              <a:rPr lang="en-AU" sz="1200" b="0" i="0" kern="1200" dirty="0">
                <a:solidFill>
                  <a:schemeClr val="tx1"/>
                </a:solidFill>
                <a:effectLst/>
                <a:latin typeface="+mn-lt"/>
                <a:ea typeface="ＭＳ Ｐゴシック" charset="-128"/>
                <a:cs typeface="ＭＳ Ｐゴシック" charset="-128"/>
              </a:rPr>
              <a:t> in London from 1848 to 1849 as and became the first president of the Association of Public Sanitary Inspectors, now the </a:t>
            </a:r>
            <a:r>
              <a:rPr lang="en-AU" sz="1200" b="0" i="0" u="none" strike="noStrike" kern="1200" dirty="0">
                <a:solidFill>
                  <a:schemeClr val="tx1"/>
                </a:solidFill>
                <a:effectLst/>
                <a:latin typeface="+mn-lt"/>
                <a:ea typeface="ＭＳ Ｐゴシック" charset="-128"/>
                <a:cs typeface="ＭＳ Ｐゴシック" charset="-128"/>
                <a:hlinkClick r:id="rId4" tooltip="Chartered Institute of Environmental Health"/>
              </a:rPr>
              <a:t>Chartered Institute of Environmental Health</a:t>
            </a:r>
            <a:r>
              <a:rPr lang="en-AU" sz="1200" b="0" i="0" kern="1200" dirty="0">
                <a:solidFill>
                  <a:schemeClr val="tx1"/>
                </a:solidFill>
                <a:effectLst/>
                <a:latin typeface="+mn-lt"/>
                <a:ea typeface="ＭＳ Ｐゴシック" charset="-128"/>
                <a:cs typeface="ＭＳ Ｐゴシック" charset="-128"/>
              </a:rPr>
              <a:t>. </a:t>
            </a:r>
            <a:endParaRPr lang="en-AU" dirty="0"/>
          </a:p>
        </p:txBody>
      </p:sp>
      <p:sp>
        <p:nvSpPr>
          <p:cNvPr id="4" name="Slide Number Placeholder 3"/>
          <p:cNvSpPr>
            <a:spLocks noGrp="1"/>
          </p:cNvSpPr>
          <p:nvPr>
            <p:ph type="sldNum" sz="quarter" idx="10"/>
          </p:nvPr>
        </p:nvSpPr>
        <p:spPr/>
        <p:txBody>
          <a:bodyPr/>
          <a:lstStyle/>
          <a:p>
            <a:fld id="{6D469F3D-2030-4ABC-A3FB-23CE43C3DF35}" type="slidenum">
              <a:rPr lang="en-AU" smtClean="0"/>
              <a:t>2</a:t>
            </a:fld>
            <a:endParaRPr lang="en-AU"/>
          </a:p>
        </p:txBody>
      </p:sp>
    </p:spTree>
    <p:extLst>
      <p:ext uri="{BB962C8B-B14F-4D97-AF65-F5344CB8AC3E}">
        <p14:creationId xmlns:p14="http://schemas.microsoft.com/office/powerpoint/2010/main" val="539213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ＭＳ Ｐゴシック" charset="-128"/>
                <a:cs typeface="ＭＳ Ｐゴシック" charset="-128"/>
              </a:rPr>
              <a:t>Chadwick established a link between sanitary conditions and high mortality rates showing that the misery of the poor lay within the government control, not in some intrinsic deficiency in the class.  In other </a:t>
            </a:r>
            <a:r>
              <a:rPr lang="en-AU" sz="1200" b="0" i="0" kern="1200" dirty="0" err="1">
                <a:solidFill>
                  <a:schemeClr val="tx1"/>
                </a:solidFill>
                <a:effectLst/>
                <a:latin typeface="+mn-lt"/>
                <a:ea typeface="ＭＳ Ｐゴシック" charset="-128"/>
                <a:cs typeface="ＭＳ Ｐゴシック" charset="-128"/>
              </a:rPr>
              <a:t>wrds</a:t>
            </a:r>
            <a:r>
              <a:rPr lang="en-AU" sz="1200" b="0" i="0" kern="1200" dirty="0">
                <a:solidFill>
                  <a:schemeClr val="tx1"/>
                </a:solidFill>
                <a:effectLst/>
                <a:latin typeface="+mn-lt"/>
                <a:ea typeface="ＭＳ Ｐゴシック" charset="-128"/>
                <a:cs typeface="ＭＳ Ｐゴシック" charset="-128"/>
              </a:rPr>
              <a:t>, public policy would have a real bearing on public health.  Led to the 1848 Public Health Ac.t</a:t>
            </a:r>
          </a:p>
          <a:p>
            <a:r>
              <a:rPr lang="en-AU" sz="1200" b="0" i="0" kern="1200" dirty="0">
                <a:solidFill>
                  <a:schemeClr val="tx1"/>
                </a:solidFill>
                <a:effectLst/>
                <a:latin typeface="+mn-lt"/>
                <a:ea typeface="ＭＳ Ｐゴシック" charset="-128"/>
                <a:cs typeface="ＭＳ Ｐゴシック" charset="-128"/>
              </a:rPr>
              <a:t>Chadwick was appointed a commissioner of the </a:t>
            </a:r>
            <a:r>
              <a:rPr lang="en-AU" sz="1200" b="0" i="0" u="none" strike="noStrike" kern="1200" dirty="0">
                <a:solidFill>
                  <a:schemeClr val="tx1"/>
                </a:solidFill>
                <a:effectLst/>
                <a:latin typeface="+mn-lt"/>
                <a:ea typeface="ＭＳ Ｐゴシック" charset="-128"/>
                <a:cs typeface="ＭＳ Ｐゴシック" charset="-128"/>
                <a:hlinkClick r:id="rId3" tooltip="Metropolitan Commission of Sewers"/>
              </a:rPr>
              <a:t>Metropolitan Commission of Sewers</a:t>
            </a:r>
            <a:r>
              <a:rPr lang="en-AU" sz="1200" b="0" i="0" kern="1200" dirty="0">
                <a:solidFill>
                  <a:schemeClr val="tx1"/>
                </a:solidFill>
                <a:effectLst/>
                <a:latin typeface="+mn-lt"/>
                <a:ea typeface="ＭＳ Ｐゴシック" charset="-128"/>
                <a:cs typeface="ＭＳ Ｐゴシック" charset="-128"/>
              </a:rPr>
              <a:t> in London from 1848 to 1849 as and became the first president of the Association of Public Sanitary Inspectors, now the </a:t>
            </a:r>
            <a:r>
              <a:rPr lang="en-AU" sz="1200" b="0" i="0" u="none" strike="noStrike" kern="1200" dirty="0">
                <a:solidFill>
                  <a:schemeClr val="tx1"/>
                </a:solidFill>
                <a:effectLst/>
                <a:latin typeface="+mn-lt"/>
                <a:ea typeface="ＭＳ Ｐゴシック" charset="-128"/>
                <a:cs typeface="ＭＳ Ｐゴシック" charset="-128"/>
                <a:hlinkClick r:id="rId4" tooltip="Chartered Institute of Environmental Health"/>
              </a:rPr>
              <a:t>Chartered Institute of Environmental Health</a:t>
            </a:r>
            <a:r>
              <a:rPr lang="en-AU" sz="1200" b="0" i="0" kern="1200" dirty="0">
                <a:solidFill>
                  <a:schemeClr val="tx1"/>
                </a:solidFill>
                <a:effectLst/>
                <a:latin typeface="+mn-lt"/>
                <a:ea typeface="ＭＳ Ｐゴシック" charset="-128"/>
                <a:cs typeface="ＭＳ Ｐゴシック" charset="-128"/>
              </a:rPr>
              <a:t>. </a:t>
            </a:r>
            <a:endParaRPr lang="en-AU" dirty="0"/>
          </a:p>
        </p:txBody>
      </p:sp>
      <p:sp>
        <p:nvSpPr>
          <p:cNvPr id="4" name="Slide Number Placeholder 3"/>
          <p:cNvSpPr>
            <a:spLocks noGrp="1"/>
          </p:cNvSpPr>
          <p:nvPr>
            <p:ph type="sldNum" sz="quarter" idx="10"/>
          </p:nvPr>
        </p:nvSpPr>
        <p:spPr/>
        <p:txBody>
          <a:bodyPr/>
          <a:lstStyle/>
          <a:p>
            <a:fld id="{6D469F3D-2030-4ABC-A3FB-23CE43C3DF35}" type="slidenum">
              <a:rPr lang="en-AU" smtClean="0"/>
              <a:t>3</a:t>
            </a:fld>
            <a:endParaRPr lang="en-AU"/>
          </a:p>
        </p:txBody>
      </p:sp>
    </p:spTree>
    <p:extLst>
      <p:ext uri="{BB962C8B-B14F-4D97-AF65-F5344CB8AC3E}">
        <p14:creationId xmlns:p14="http://schemas.microsoft.com/office/powerpoint/2010/main" val="2857182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ＭＳ Ｐゴシック" charset="-128"/>
                <a:cs typeface="ＭＳ Ｐゴシック" charset="-128"/>
              </a:rPr>
              <a:t>Chadwick established a link between sanitary conditions and high mortality rates showing that the misery of the poor lay within the government control, not in some intrinsic deficiency in the class.  In other </a:t>
            </a:r>
            <a:r>
              <a:rPr lang="en-AU" sz="1200" b="0" i="0" kern="1200" dirty="0" err="1">
                <a:solidFill>
                  <a:schemeClr val="tx1"/>
                </a:solidFill>
                <a:effectLst/>
                <a:latin typeface="+mn-lt"/>
                <a:ea typeface="ＭＳ Ｐゴシック" charset="-128"/>
                <a:cs typeface="ＭＳ Ｐゴシック" charset="-128"/>
              </a:rPr>
              <a:t>wrds</a:t>
            </a:r>
            <a:r>
              <a:rPr lang="en-AU" sz="1200" b="0" i="0" kern="1200" dirty="0">
                <a:solidFill>
                  <a:schemeClr val="tx1"/>
                </a:solidFill>
                <a:effectLst/>
                <a:latin typeface="+mn-lt"/>
                <a:ea typeface="ＭＳ Ｐゴシック" charset="-128"/>
                <a:cs typeface="ＭＳ Ｐゴシック" charset="-128"/>
              </a:rPr>
              <a:t>, public policy would have a real bearing on public health.  Led to the 1848 Public Health Ac.t</a:t>
            </a:r>
          </a:p>
          <a:p>
            <a:r>
              <a:rPr lang="en-AU" sz="1200" b="0" i="0" kern="1200" dirty="0">
                <a:solidFill>
                  <a:schemeClr val="tx1"/>
                </a:solidFill>
                <a:effectLst/>
                <a:latin typeface="+mn-lt"/>
                <a:ea typeface="ＭＳ Ｐゴシック" charset="-128"/>
                <a:cs typeface="ＭＳ Ｐゴシック" charset="-128"/>
              </a:rPr>
              <a:t>Chadwick was appointed a commissioner of the </a:t>
            </a:r>
            <a:r>
              <a:rPr lang="en-AU" sz="1200" b="0" i="0" u="none" strike="noStrike" kern="1200" dirty="0">
                <a:solidFill>
                  <a:schemeClr val="tx1"/>
                </a:solidFill>
                <a:effectLst/>
                <a:latin typeface="+mn-lt"/>
                <a:ea typeface="ＭＳ Ｐゴシック" charset="-128"/>
                <a:cs typeface="ＭＳ Ｐゴシック" charset="-128"/>
                <a:hlinkClick r:id="rId3" tooltip="Metropolitan Commission of Sewers"/>
              </a:rPr>
              <a:t>Metropolitan Commission of Sewers</a:t>
            </a:r>
            <a:r>
              <a:rPr lang="en-AU" sz="1200" b="0" i="0" kern="1200" dirty="0">
                <a:solidFill>
                  <a:schemeClr val="tx1"/>
                </a:solidFill>
                <a:effectLst/>
                <a:latin typeface="+mn-lt"/>
                <a:ea typeface="ＭＳ Ｐゴシック" charset="-128"/>
                <a:cs typeface="ＭＳ Ｐゴシック" charset="-128"/>
              </a:rPr>
              <a:t> in London from 1848 to 1849 as and became the first president of the Association of Public Sanitary Inspectors, now the </a:t>
            </a:r>
            <a:r>
              <a:rPr lang="en-AU" sz="1200" b="0" i="0" u="none" strike="noStrike" kern="1200" dirty="0">
                <a:solidFill>
                  <a:schemeClr val="tx1"/>
                </a:solidFill>
                <a:effectLst/>
                <a:latin typeface="+mn-lt"/>
                <a:ea typeface="ＭＳ Ｐゴシック" charset="-128"/>
                <a:cs typeface="ＭＳ Ｐゴシック" charset="-128"/>
                <a:hlinkClick r:id="rId4" tooltip="Chartered Institute of Environmental Health"/>
              </a:rPr>
              <a:t>Chartered Institute of Environmental Health</a:t>
            </a:r>
            <a:r>
              <a:rPr lang="en-AU" sz="1200" b="0" i="0" kern="1200" dirty="0">
                <a:solidFill>
                  <a:schemeClr val="tx1"/>
                </a:solidFill>
                <a:effectLst/>
                <a:latin typeface="+mn-lt"/>
                <a:ea typeface="ＭＳ Ｐゴシック" charset="-128"/>
                <a:cs typeface="ＭＳ Ｐゴシック" charset="-128"/>
              </a:rPr>
              <a:t>. </a:t>
            </a:r>
            <a:endParaRPr lang="en-AU" dirty="0"/>
          </a:p>
        </p:txBody>
      </p:sp>
      <p:sp>
        <p:nvSpPr>
          <p:cNvPr id="4" name="Slide Number Placeholder 3"/>
          <p:cNvSpPr>
            <a:spLocks noGrp="1"/>
          </p:cNvSpPr>
          <p:nvPr>
            <p:ph type="sldNum" sz="quarter" idx="10"/>
          </p:nvPr>
        </p:nvSpPr>
        <p:spPr/>
        <p:txBody>
          <a:bodyPr/>
          <a:lstStyle/>
          <a:p>
            <a:fld id="{6D469F3D-2030-4ABC-A3FB-23CE43C3DF35}" type="slidenum">
              <a:rPr lang="en-AU" smtClean="0"/>
              <a:t>4</a:t>
            </a:fld>
            <a:endParaRPr lang="en-AU"/>
          </a:p>
        </p:txBody>
      </p:sp>
    </p:spTree>
    <p:extLst>
      <p:ext uri="{BB962C8B-B14F-4D97-AF65-F5344CB8AC3E}">
        <p14:creationId xmlns:p14="http://schemas.microsoft.com/office/powerpoint/2010/main" val="339214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Most of us wonder why we’ve been put this earth. What’s the point of our existence?  What’s the meaning of our life – why were we here? </a:t>
            </a:r>
          </a:p>
          <a:p>
            <a:r>
              <a:rPr lang="en-AU" dirty="0"/>
              <a:t>Many of us spend years trying to an find answer to that question.  It’s the issue that has challenged religions throughout the ages. Most of us probably never find an answer. </a:t>
            </a:r>
          </a:p>
          <a:p>
            <a:r>
              <a:rPr lang="en-AU" dirty="0"/>
              <a:t>Well, I’m lucky because I know exactly why I’m here.  I was born with a pre-determined mission in life.  I was born to live in this house.</a:t>
            </a:r>
          </a:p>
          <a:p>
            <a:endParaRPr lang="en-AU" dirty="0"/>
          </a:p>
        </p:txBody>
      </p:sp>
      <p:sp>
        <p:nvSpPr>
          <p:cNvPr id="4" name="Slide Number Placeholder 3"/>
          <p:cNvSpPr>
            <a:spLocks noGrp="1"/>
          </p:cNvSpPr>
          <p:nvPr>
            <p:ph type="sldNum" sz="quarter" idx="10"/>
          </p:nvPr>
        </p:nvSpPr>
        <p:spPr/>
        <p:txBody>
          <a:bodyPr/>
          <a:lstStyle/>
          <a:p>
            <a:fld id="{6D469F3D-2030-4ABC-A3FB-23CE43C3DF35}" type="slidenum">
              <a:rPr lang="en-AU" smtClean="0"/>
              <a:t>14</a:t>
            </a:fld>
            <a:endParaRPr lang="en-AU"/>
          </a:p>
        </p:txBody>
      </p:sp>
    </p:spTree>
    <p:extLst>
      <p:ext uri="{BB962C8B-B14F-4D97-AF65-F5344CB8AC3E}">
        <p14:creationId xmlns:p14="http://schemas.microsoft.com/office/powerpoint/2010/main" val="136043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I also have another affiliation to the issue of inequality and even poverty.  Together with my patents and </a:t>
            </a:r>
            <a:r>
              <a:rPr lang="en-AU" dirty="0" err="1"/>
              <a:t>sibings</a:t>
            </a:r>
            <a:r>
              <a:rPr lang="en-AU" dirty="0"/>
              <a:t> I may be one of the few people alive today who has spent time in the workhouse.</a:t>
            </a:r>
          </a:p>
        </p:txBody>
      </p:sp>
      <p:sp>
        <p:nvSpPr>
          <p:cNvPr id="4" name="Slide Number Placeholder 3"/>
          <p:cNvSpPr>
            <a:spLocks noGrp="1"/>
          </p:cNvSpPr>
          <p:nvPr>
            <p:ph type="sldNum" sz="quarter" idx="10"/>
          </p:nvPr>
        </p:nvSpPr>
        <p:spPr/>
        <p:txBody>
          <a:bodyPr/>
          <a:lstStyle/>
          <a:p>
            <a:pPr>
              <a:defRPr/>
            </a:pPr>
            <a:fld id="{EC263979-D539-734D-9905-9C418264ECF3}" type="slidenum">
              <a:rPr lang="en-US" altLang="en-US" smtClean="0"/>
              <a:pPr>
                <a:defRPr/>
              </a:pPr>
              <a:t>15</a:t>
            </a:fld>
            <a:endParaRPr lang="en-US" altLang="en-US"/>
          </a:p>
        </p:txBody>
      </p:sp>
    </p:spTree>
    <p:extLst>
      <p:ext uri="{BB962C8B-B14F-4D97-AF65-F5344CB8AC3E}">
        <p14:creationId xmlns:p14="http://schemas.microsoft.com/office/powerpoint/2010/main" val="178155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a:t>
            </a:r>
            <a:r>
              <a:rPr lang="en-AU" dirty="0" err="1"/>
              <a:t>wansn’t</a:t>
            </a:r>
            <a:r>
              <a:rPr lang="en-AU" dirty="0"/>
              <a:t> all bad news.  This is the first old peoples home I lived in – a fine Cotswold town house commandeered in the 2</a:t>
            </a:r>
            <a:r>
              <a:rPr lang="en-AU" baseline="30000" dirty="0"/>
              <a:t>nd</a:t>
            </a:r>
            <a:r>
              <a:rPr lang="en-AU" dirty="0"/>
              <a:t> world war and then bequeathed to the state in leu of death duties.  Yes, inequality really did take a hit in the post-wat period!  We had a croquet lawn and fantastic cellars – and the green hoses were steam heated to tropic temperatures.  </a:t>
            </a:r>
          </a:p>
        </p:txBody>
      </p:sp>
      <p:sp>
        <p:nvSpPr>
          <p:cNvPr id="4" name="Slide Number Placeholder 3"/>
          <p:cNvSpPr>
            <a:spLocks noGrp="1"/>
          </p:cNvSpPr>
          <p:nvPr>
            <p:ph type="sldNum" sz="quarter" idx="10"/>
          </p:nvPr>
        </p:nvSpPr>
        <p:spPr/>
        <p:txBody>
          <a:bodyPr/>
          <a:lstStyle/>
          <a:p>
            <a:pPr>
              <a:defRPr/>
            </a:pPr>
            <a:fld id="{EC263979-D539-734D-9905-9C418264ECF3}" type="slidenum">
              <a:rPr lang="en-US" altLang="en-US" smtClean="0"/>
              <a:pPr>
                <a:defRPr/>
              </a:pPr>
              <a:t>16</a:t>
            </a:fld>
            <a:endParaRPr lang="en-US" altLang="en-US"/>
          </a:p>
        </p:txBody>
      </p:sp>
    </p:spTree>
    <p:extLst>
      <p:ext uri="{BB962C8B-B14F-4D97-AF65-F5344CB8AC3E}">
        <p14:creationId xmlns:p14="http://schemas.microsoft.com/office/powerpoint/2010/main" val="131576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95972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D469F3D-2030-4ABC-A3FB-23CE43C3DF35}" type="slidenum">
              <a:rPr lang="en-AU" smtClean="0"/>
              <a:t>34</a:t>
            </a:fld>
            <a:endParaRPr lang="en-AU"/>
          </a:p>
        </p:txBody>
      </p:sp>
    </p:spTree>
    <p:extLst>
      <p:ext uri="{BB962C8B-B14F-4D97-AF65-F5344CB8AC3E}">
        <p14:creationId xmlns:p14="http://schemas.microsoft.com/office/powerpoint/2010/main" val="4161624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Cover Page">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3"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2200" r="80695" b="64001"/>
          <a:stretch/>
        </p:blipFill>
        <p:spPr bwMode="auto">
          <a:xfrm>
            <a:off x="1" y="627534"/>
            <a:ext cx="1763687" cy="1224136"/>
          </a:xfrm>
          <a:prstGeom prst="rect">
            <a:avLst/>
          </a:prstGeom>
          <a:noFill/>
          <a:ln>
            <a:noFill/>
          </a:ln>
          <a:extLst/>
        </p:spPr>
      </p:pic>
      <p:sp>
        <p:nvSpPr>
          <p:cNvPr id="5" name="Text Placeholder 4"/>
          <p:cNvSpPr>
            <a:spLocks noGrp="1"/>
          </p:cNvSpPr>
          <p:nvPr>
            <p:ph type="body" sz="quarter" idx="10"/>
          </p:nvPr>
        </p:nvSpPr>
        <p:spPr>
          <a:xfrm>
            <a:off x="1998985" y="771550"/>
            <a:ext cx="6893495" cy="720080"/>
          </a:xfrm>
          <a:prstGeom prst="rect">
            <a:avLst/>
          </a:prstGeom>
        </p:spPr>
        <p:txBody>
          <a:bodyPr anchor="ctr"/>
          <a:lstStyle>
            <a:lvl1pPr>
              <a:spcBef>
                <a:spcPts val="600"/>
              </a:spcBef>
              <a:buNone/>
              <a:defRPr sz="1800" b="1" baseline="0">
                <a:latin typeface="Arial"/>
                <a:cs typeface="Arial"/>
              </a:defRPr>
            </a:lvl1pPr>
            <a:lvl2pPr marL="0" indent="0">
              <a:buNone/>
              <a:defRPr sz="1000" b="1"/>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4979100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468313" y="361950"/>
            <a:ext cx="7488063" cy="461963"/>
          </a:xfrm>
        </p:spPr>
        <p:txBody>
          <a:bodyPr/>
          <a:lstStyle/>
          <a:p>
            <a:r>
              <a:rPr lang="en-US"/>
              <a:t>Click to edit Master title style</a:t>
            </a:r>
          </a:p>
        </p:txBody>
      </p:sp>
      <p:sp>
        <p:nvSpPr>
          <p:cNvPr id="8" name="Text Placeholder 7"/>
          <p:cNvSpPr>
            <a:spLocks noGrp="1"/>
          </p:cNvSpPr>
          <p:nvPr>
            <p:ph type="body" idx="10"/>
          </p:nvPr>
        </p:nvSpPr>
        <p:spPr>
          <a:xfrm>
            <a:off x="468313" y="1131888"/>
            <a:ext cx="8208962" cy="3095625"/>
          </a:xfrm>
        </p:spPr>
        <p:txBody>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2" y="103913"/>
            <a:ext cx="954847"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16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and Content x 2">
    <p:spTree>
      <p:nvGrpSpPr>
        <p:cNvPr id="1" name=""/>
        <p:cNvGrpSpPr/>
        <p:nvPr/>
      </p:nvGrpSpPr>
      <p:grpSpPr>
        <a:xfrm>
          <a:off x="0" y="0"/>
          <a:ext cx="0" cy="0"/>
          <a:chOff x="0" y="0"/>
          <a:chExt cx="0" cy="0"/>
        </a:xfrm>
      </p:grpSpPr>
      <p:sp>
        <p:nvSpPr>
          <p:cNvPr id="5" name="Title 4"/>
          <p:cNvSpPr>
            <a:spLocks noGrp="1"/>
          </p:cNvSpPr>
          <p:nvPr>
            <p:ph type="title"/>
          </p:nvPr>
        </p:nvSpPr>
        <p:spPr>
          <a:xfrm>
            <a:off x="468313" y="361950"/>
            <a:ext cx="7488063" cy="461963"/>
          </a:xfrm>
        </p:spPr>
        <p:txBody>
          <a:bodyPr/>
          <a:lstStyle/>
          <a:p>
            <a:r>
              <a:rPr lang="en-US"/>
              <a:t>Click to edit Master title style</a:t>
            </a:r>
          </a:p>
        </p:txBody>
      </p:sp>
      <p:sp>
        <p:nvSpPr>
          <p:cNvPr id="7" name="Content Placeholder 6"/>
          <p:cNvSpPr>
            <a:spLocks noGrp="1"/>
          </p:cNvSpPr>
          <p:nvPr>
            <p:ph sz="quarter" idx="10"/>
          </p:nvPr>
        </p:nvSpPr>
        <p:spPr>
          <a:xfrm>
            <a:off x="488364" y="1150565"/>
            <a:ext cx="3960000" cy="3076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quarter" idx="11"/>
          </p:nvPr>
        </p:nvSpPr>
        <p:spPr>
          <a:xfrm>
            <a:off x="4717275" y="1150565"/>
            <a:ext cx="3960000" cy="3076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2" y="103913"/>
            <a:ext cx="954847"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7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8313" y="361950"/>
            <a:ext cx="7488063" cy="461963"/>
          </a:xfrm>
        </p:spPr>
        <p:txBody>
          <a:bodyPr/>
          <a:lstStyle/>
          <a:p>
            <a:r>
              <a:rPr lang="en-US"/>
              <a:t>Click to edit Master title style</a:t>
            </a:r>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2" y="103913"/>
            <a:ext cx="954847"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0255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lank">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2" y="103913"/>
            <a:ext cx="954847"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17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4. Title Only Centre">
    <p:spTree>
      <p:nvGrpSpPr>
        <p:cNvPr id="1" name=""/>
        <p:cNvGrpSpPr/>
        <p:nvPr/>
      </p:nvGrpSpPr>
      <p:grpSpPr>
        <a:xfrm>
          <a:off x="0" y="0"/>
          <a:ext cx="0" cy="0"/>
          <a:chOff x="0" y="0"/>
          <a:chExt cx="0" cy="0"/>
        </a:xfrm>
      </p:grpSpPr>
      <p:sp>
        <p:nvSpPr>
          <p:cNvPr id="2" name="Title 1"/>
          <p:cNvSpPr>
            <a:spLocks noGrp="1"/>
          </p:cNvSpPr>
          <p:nvPr>
            <p:ph type="title"/>
          </p:nvPr>
        </p:nvSpPr>
        <p:spPr>
          <a:xfrm>
            <a:off x="1692065" y="1923678"/>
            <a:ext cx="5759870" cy="461961"/>
          </a:xfrm>
        </p:spPr>
        <p:txBody>
          <a:bodyPr/>
          <a:lstStyle>
            <a:lvl1pPr algn="ctr">
              <a:defRPr/>
            </a:lvl1pPr>
          </a:lstStyle>
          <a:p>
            <a:r>
              <a:rPr lang="en-US" dirty="0"/>
              <a:t>Click to edit Master title style</a:t>
            </a:r>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4" y="103913"/>
            <a:ext cx="954847"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485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7504"/>
            <a:ext cx="7571184" cy="346249"/>
          </a:xfrm>
          <a:prstGeom prst="rect">
            <a:avLst/>
          </a:prstGeom>
        </p:spPr>
        <p:txBody>
          <a:bodyPr/>
          <a:lstStyle>
            <a:lvl1pPr algn="l">
              <a:defRPr sz="2250" baseline="0">
                <a:latin typeface="Sommet" pitchFamily="50" charset="0"/>
              </a:defRPr>
            </a:lvl1pPr>
          </a:lstStyle>
          <a:p>
            <a:r>
              <a:rPr lang="en-US"/>
              <a:t>Click to edit Master title style</a:t>
            </a:r>
            <a:endParaRPr lang="en-AU" dirty="0"/>
          </a:p>
        </p:txBody>
      </p:sp>
      <p:sp>
        <p:nvSpPr>
          <p:cNvPr id="3" name="Content Placeholder 2"/>
          <p:cNvSpPr>
            <a:spLocks noGrp="1"/>
          </p:cNvSpPr>
          <p:nvPr>
            <p:ph idx="1"/>
          </p:nvPr>
        </p:nvSpPr>
        <p:spPr>
          <a:xfrm>
            <a:off x="457200" y="1113588"/>
            <a:ext cx="8229600" cy="3240360"/>
          </a:xfrm>
          <a:prstGeom prst="rect">
            <a:avLst/>
          </a:prstGeom>
        </p:spPr>
        <p:txBody>
          <a:bodyPr/>
          <a:lstStyle>
            <a:lvl1pPr>
              <a:buFont typeface="Arial" pitchFamily="34" charset="0"/>
              <a:buChar char="•"/>
              <a:defRPr sz="1050" baseline="0">
                <a:latin typeface="Arial" pitchFamily="34" charset="0"/>
                <a:cs typeface="Arial" pitchFamily="34" charset="0"/>
              </a:defRPr>
            </a:lvl1pPr>
            <a:lvl2pPr>
              <a:defRPr sz="1050">
                <a:latin typeface="Arial" pitchFamily="34" charset="0"/>
                <a:cs typeface="Arial" pitchFamily="34" charset="0"/>
              </a:defRPr>
            </a:lvl2pPr>
            <a:lvl3pPr>
              <a:buFont typeface="Courier New" pitchFamily="49" charset="0"/>
              <a:buChar char="o"/>
              <a:defRPr sz="1050">
                <a:latin typeface="Arial" pitchFamily="34" charset="0"/>
                <a:cs typeface="Arial" pitchFamily="34" charset="0"/>
              </a:defRPr>
            </a:lvl3pPr>
            <a:lvl4pPr>
              <a:buFont typeface="Wingdings" pitchFamily="2" charset="2"/>
              <a:buChar char="§"/>
              <a:defRPr sz="1050">
                <a:latin typeface="Arial" pitchFamily="34" charset="0"/>
                <a:cs typeface="Arial" pitchFamily="34" charset="0"/>
              </a:defRPr>
            </a:lvl4pPr>
            <a:lvl5pPr>
              <a:defRPr sz="105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6" name="Picture 5" descr="C:\Documents and Settings\z3349205\Desktop\Kristen - Marketing Services\New stuff\BEAUST_footer RGB.jpg"/>
          <p:cNvPicPr/>
          <p:nvPr userDrawn="1"/>
        </p:nvPicPr>
        <p:blipFill>
          <a:blip r:embed="rId2" cstate="print"/>
          <a:srcRect/>
          <a:stretch>
            <a:fillRect/>
          </a:stretch>
        </p:blipFill>
        <p:spPr bwMode="auto">
          <a:xfrm>
            <a:off x="-3600" y="4587267"/>
            <a:ext cx="9147600" cy="556234"/>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28384" y="87474"/>
            <a:ext cx="1092888" cy="618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132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86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6166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917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360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68313" y="36195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8" name="Text Placeholder 5"/>
          <p:cNvSpPr>
            <a:spLocks noGrp="1"/>
          </p:cNvSpPr>
          <p:nvPr>
            <p:ph type="body" idx="1"/>
          </p:nvPr>
        </p:nvSpPr>
        <p:spPr bwMode="auto">
          <a:xfrm>
            <a:off x="476250" y="1131888"/>
            <a:ext cx="82010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65" r:id="rId1"/>
    <p:sldLayoutId id="2147484061" r:id="rId2"/>
    <p:sldLayoutId id="2147484062" r:id="rId3"/>
    <p:sldLayoutId id="2147484063" r:id="rId4"/>
    <p:sldLayoutId id="2147484064" r:id="rId5"/>
    <p:sldLayoutId id="2147484066" r:id="rId6"/>
    <p:sldLayoutId id="2147484067" r:id="rId7"/>
    <p:sldLayoutId id="2147484068" r:id="rId8"/>
    <p:sldLayoutId id="2147484070" r:id="rId9"/>
  </p:sldLayoutIdLst>
  <p:hf hdr="0" ftr="0" dt="0"/>
  <p:txStyles>
    <p:title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p:titleStyle>
    <p:body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www.afr.com/real-estate/point-piper-in-sydney-retains-crown-of-australias-most-expensive-suburb-20150813-giy4bl" TargetMode="External"/><Relationship Id="rId2" Type="http://schemas.openxmlformats.org/officeDocument/2006/relationships/image" Target="../media/image25.jpe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em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Placeholder 2"/>
          <p:cNvSpPr>
            <a:spLocks noGrp="1"/>
          </p:cNvSpPr>
          <p:nvPr>
            <p:ph type="body" sz="quarter" idx="10"/>
          </p:nvPr>
        </p:nvSpPr>
        <p:spPr>
          <a:xfrm>
            <a:off x="2051720" y="627534"/>
            <a:ext cx="6048671" cy="2736304"/>
          </a:xfrm>
        </p:spPr>
        <p:txBody>
          <a:bodyPr anchor="b"/>
          <a:lstStyle/>
          <a:p>
            <a:pPr marL="0" indent="0">
              <a:lnSpc>
                <a:spcPct val="150000"/>
              </a:lnSpc>
              <a:spcBef>
                <a:spcPct val="0"/>
              </a:spcBef>
            </a:pPr>
            <a:r>
              <a:rPr lang="en-AU" altLang="en-US" sz="1000" b="1" dirty="0">
                <a:solidFill>
                  <a:schemeClr val="tx1">
                    <a:lumMod val="50000"/>
                  </a:schemeClr>
                </a:solidFill>
                <a:latin typeface="Arial" charset="0"/>
                <a:ea typeface="Microsoft Sans Serif" charset="0"/>
                <a:cs typeface="Arial" charset="0"/>
              </a:rPr>
              <a:t>City Futures Research Centre</a:t>
            </a:r>
          </a:p>
          <a:p>
            <a:pPr marL="0" indent="0">
              <a:lnSpc>
                <a:spcPct val="150000"/>
              </a:lnSpc>
              <a:spcBef>
                <a:spcPct val="0"/>
              </a:spcBef>
            </a:pPr>
            <a:r>
              <a:rPr lang="en-AU" altLang="en-US" dirty="0">
                <a:solidFill>
                  <a:schemeClr val="tx1">
                    <a:lumMod val="50000"/>
                  </a:schemeClr>
                </a:solidFill>
                <a:latin typeface="Arial" charset="0"/>
                <a:ea typeface="Microsoft Sans Serif" charset="0"/>
                <a:cs typeface="Arial" charset="0"/>
              </a:rPr>
              <a:t>Ian  Webster “Health for All” Oration</a:t>
            </a:r>
          </a:p>
          <a:p>
            <a:pPr marL="0" indent="0">
              <a:lnSpc>
                <a:spcPct val="150000"/>
              </a:lnSpc>
              <a:spcBef>
                <a:spcPct val="0"/>
              </a:spcBef>
            </a:pPr>
            <a:r>
              <a:rPr lang="en-AU" altLang="en-US" dirty="0">
                <a:solidFill>
                  <a:schemeClr val="tx1">
                    <a:lumMod val="50000"/>
                  </a:schemeClr>
                </a:solidFill>
                <a:latin typeface="Arial" charset="0"/>
                <a:ea typeface="Microsoft Sans Serif" charset="0"/>
                <a:cs typeface="Arial" charset="0"/>
              </a:rPr>
              <a:t>16 August 2017</a:t>
            </a:r>
          </a:p>
          <a:p>
            <a:pPr marL="0" indent="0">
              <a:lnSpc>
                <a:spcPct val="150000"/>
              </a:lnSpc>
              <a:spcBef>
                <a:spcPct val="0"/>
              </a:spcBef>
            </a:pPr>
            <a:endParaRPr lang="en-AU" altLang="en-US" dirty="0">
              <a:solidFill>
                <a:schemeClr val="tx1">
                  <a:lumMod val="50000"/>
                </a:schemeClr>
              </a:solidFill>
              <a:latin typeface="Arial" charset="0"/>
              <a:ea typeface="Microsoft Sans Serif" charset="0"/>
              <a:cs typeface="Arial" charset="0"/>
            </a:endParaRPr>
          </a:p>
          <a:p>
            <a:pPr marL="0" indent="0">
              <a:lnSpc>
                <a:spcPct val="150000"/>
              </a:lnSpc>
              <a:spcBef>
                <a:spcPct val="0"/>
              </a:spcBef>
            </a:pPr>
            <a:r>
              <a:rPr lang="en-AU" altLang="en-US" dirty="0">
                <a:solidFill>
                  <a:schemeClr val="tx1">
                    <a:lumMod val="50000"/>
                  </a:schemeClr>
                </a:solidFill>
                <a:latin typeface="Arial" charset="0"/>
                <a:ea typeface="Microsoft Sans Serif" charset="0"/>
                <a:cs typeface="Arial" charset="0"/>
              </a:rPr>
              <a:t>Prof Bill Randolph </a:t>
            </a:r>
          </a:p>
          <a:p>
            <a:pPr marL="0" indent="0">
              <a:lnSpc>
                <a:spcPct val="150000"/>
              </a:lnSpc>
              <a:spcBef>
                <a:spcPct val="0"/>
              </a:spcBef>
            </a:pPr>
            <a:endParaRPr lang="en-AU" altLang="en-US" sz="1600" dirty="0">
              <a:solidFill>
                <a:schemeClr val="tx1">
                  <a:lumMod val="50000"/>
                </a:schemeClr>
              </a:solidFill>
              <a:latin typeface="Arial" charset="0"/>
              <a:ea typeface="Microsoft Sans Serif" charset="0"/>
              <a:cs typeface="Arial" charset="0"/>
            </a:endParaRPr>
          </a:p>
          <a:p>
            <a:pPr marL="0" indent="0">
              <a:lnSpc>
                <a:spcPct val="150000"/>
              </a:lnSpc>
              <a:spcBef>
                <a:spcPct val="0"/>
              </a:spcBef>
            </a:pPr>
            <a:endParaRPr lang="en-AU" altLang="en-US" sz="1600" dirty="0">
              <a:solidFill>
                <a:schemeClr val="tx1">
                  <a:lumMod val="50000"/>
                </a:schemeClr>
              </a:solidFill>
              <a:latin typeface="Arial" charset="0"/>
              <a:ea typeface="Microsoft Sans Serif" charset="0"/>
              <a:cs typeface="Arial" charset="0"/>
            </a:endParaRPr>
          </a:p>
        </p:txBody>
      </p:sp>
      <p:sp>
        <p:nvSpPr>
          <p:cNvPr id="2" name="TextBox 1"/>
          <p:cNvSpPr txBox="1"/>
          <p:nvPr/>
        </p:nvSpPr>
        <p:spPr>
          <a:xfrm>
            <a:off x="8747125" y="4095750"/>
            <a:ext cx="184150" cy="269875"/>
          </a:xfrm>
          <a:prstGeom prst="rect">
            <a:avLst/>
          </a:prstGeom>
        </p:spPr>
        <p:txBody>
          <a:bodyPr wrap="none">
            <a:spAutoFit/>
          </a:bodyPr>
          <a:lstStyle/>
          <a:p>
            <a:pPr marL="342900" indent="-342900" eaLnBrk="1" fontAlgn="auto" hangingPunct="1">
              <a:spcBef>
                <a:spcPct val="20000"/>
              </a:spcBef>
              <a:spcAft>
                <a:spcPts val="0"/>
              </a:spcAft>
              <a:buFont typeface="Arial" pitchFamily="34" charset="0"/>
              <a:buNone/>
              <a:defRPr/>
            </a:pPr>
            <a:endParaRPr lang="en-US" sz="1150" b="1" dirty="0">
              <a:latin typeface="Sommet bold"/>
              <a:ea typeface="+mn-ea"/>
              <a:cs typeface="+mn-cs"/>
            </a:endParaRPr>
          </a:p>
        </p:txBody>
      </p:sp>
      <p:sp>
        <p:nvSpPr>
          <p:cNvPr id="3" name="Rectangle 2">
            <a:extLst>
              <a:ext uri="{FF2B5EF4-FFF2-40B4-BE49-F238E27FC236}">
                <a16:creationId xmlns:a16="http://schemas.microsoft.com/office/drawing/2014/main" id="{512B7765-D5D9-4C1C-BDCC-7B16CF5AD376}"/>
              </a:ext>
            </a:extLst>
          </p:cNvPr>
          <p:cNvSpPr/>
          <p:nvPr/>
        </p:nvSpPr>
        <p:spPr>
          <a:xfrm>
            <a:off x="1547664" y="3511965"/>
            <a:ext cx="6120680" cy="830997"/>
          </a:xfrm>
          <a:prstGeom prst="rect">
            <a:avLst/>
          </a:prstGeom>
        </p:spPr>
        <p:txBody>
          <a:bodyPr wrap="square">
            <a:spAutoFit/>
          </a:bodyPr>
          <a:lstStyle/>
          <a:p>
            <a:pPr>
              <a:lnSpc>
                <a:spcPct val="150000"/>
              </a:lnSpc>
            </a:pPr>
            <a:r>
              <a:rPr lang="en-AU" sz="3200" b="1" dirty="0">
                <a:latin typeface="Calibri" panose="020F0502020204030204" pitchFamily="34" charset="0"/>
              </a:rPr>
              <a:t>Inequality, Wellbeing and the City</a:t>
            </a:r>
            <a:endParaRPr lang="en-AU" altLang="en-US" sz="3200" b="1" dirty="0">
              <a:latin typeface="Calibri" panose="020F0502020204030204" pitchFamily="34" charset="0"/>
              <a:ea typeface="Microsoft Sans Serif"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23478"/>
            <a:ext cx="5678388" cy="553998"/>
          </a:xfrm>
        </p:spPr>
        <p:txBody>
          <a:bodyPr/>
          <a:lstStyle/>
          <a:p>
            <a:pPr algn="ctr"/>
            <a:r>
              <a:rPr lang="en-AU" sz="1800" dirty="0">
                <a:latin typeface="Tahoma" panose="020B0604030504040204" pitchFamily="34" charset="0"/>
                <a:ea typeface="Tahoma" panose="020B0604030504040204" pitchFamily="34" charset="0"/>
                <a:cs typeface="Tahoma" panose="020B0604030504040204" pitchFamily="34" charset="0"/>
              </a:rPr>
              <a:t>Thomas </a:t>
            </a:r>
            <a:r>
              <a:rPr lang="en-AU" sz="1800" dirty="0" err="1">
                <a:latin typeface="Tahoma" panose="020B0604030504040204" pitchFamily="34" charset="0"/>
                <a:ea typeface="Tahoma" panose="020B0604030504040204" pitchFamily="34" charset="0"/>
                <a:cs typeface="Tahoma" panose="020B0604030504040204" pitchFamily="34" charset="0"/>
              </a:rPr>
              <a:t>Picketty</a:t>
            </a:r>
            <a:r>
              <a:rPr lang="en-AU" sz="1800" dirty="0">
                <a:latin typeface="Tahoma" panose="020B0604030504040204" pitchFamily="34" charset="0"/>
                <a:ea typeface="Tahoma" panose="020B0604030504040204" pitchFamily="34" charset="0"/>
                <a:cs typeface="Tahoma" panose="020B0604030504040204" pitchFamily="34" charset="0"/>
              </a:rPr>
              <a:t>:</a:t>
            </a:r>
            <a:br>
              <a:rPr lang="en-AU" sz="1800" dirty="0">
                <a:latin typeface="Tahoma" panose="020B0604030504040204" pitchFamily="34" charset="0"/>
                <a:ea typeface="Tahoma" panose="020B0604030504040204" pitchFamily="34" charset="0"/>
                <a:cs typeface="Tahoma" panose="020B0604030504040204" pitchFamily="34" charset="0"/>
              </a:rPr>
            </a:br>
            <a:r>
              <a:rPr lang="en-AU" sz="1800" dirty="0">
                <a:latin typeface="Tahoma" panose="020B0604030504040204" pitchFamily="34" charset="0"/>
                <a:ea typeface="Tahoma" panose="020B0604030504040204" pitchFamily="34" charset="0"/>
                <a:cs typeface="Tahoma" panose="020B0604030504040204" pitchFamily="34" charset="0"/>
              </a:rPr>
              <a:t>proving the re-emergence of inequality</a:t>
            </a:r>
          </a:p>
        </p:txBody>
      </p:sp>
      <p:pic>
        <p:nvPicPr>
          <p:cNvPr id="6" name="Picture 5" descr="Image result for income inequality in australia images">
            <a:extLst>
              <a:ext uri="{FF2B5EF4-FFF2-40B4-BE49-F238E27FC236}">
                <a16:creationId xmlns:a16="http://schemas.microsoft.com/office/drawing/2014/main" id="{902D9A8F-6238-4F4C-B617-06CCDF2B717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95772" y="701774"/>
            <a:ext cx="5524500" cy="3886200"/>
          </a:xfrm>
          <a:prstGeom prst="rect">
            <a:avLst/>
          </a:prstGeom>
          <a:noFill/>
          <a:ln>
            <a:noFill/>
          </a:ln>
        </p:spPr>
      </p:pic>
      <p:sp>
        <p:nvSpPr>
          <p:cNvPr id="3" name="Rectangle 2">
            <a:extLst>
              <a:ext uri="{FF2B5EF4-FFF2-40B4-BE49-F238E27FC236}">
                <a16:creationId xmlns:a16="http://schemas.microsoft.com/office/drawing/2014/main" id="{42BB27BC-FEA4-4DE0-B1EC-BE336CFD9A0B}"/>
              </a:ext>
            </a:extLst>
          </p:cNvPr>
          <p:cNvSpPr/>
          <p:nvPr/>
        </p:nvSpPr>
        <p:spPr>
          <a:xfrm>
            <a:off x="395536" y="4731990"/>
            <a:ext cx="8640960" cy="275588"/>
          </a:xfrm>
          <a:prstGeom prst="rect">
            <a:avLst/>
          </a:prstGeom>
        </p:spPr>
        <p:txBody>
          <a:bodyPr wrap="square">
            <a:spAutoFit/>
          </a:bodyPr>
          <a:lstStyle/>
          <a:p>
            <a:pPr>
              <a:lnSpc>
                <a:spcPct val="115000"/>
              </a:lnSpc>
              <a:spcAft>
                <a:spcPts val="1000"/>
              </a:spcAft>
              <a:tabLst>
                <a:tab pos="4184650" algn="l"/>
              </a:tabLst>
            </a:pPr>
            <a:r>
              <a:rPr lang="en-AU" sz="1100" dirty="0">
                <a:latin typeface="Calibri" panose="020F0502020204030204" pitchFamily="34" charset="0"/>
                <a:ea typeface="Calibri" panose="020F0502020204030204" pitchFamily="34" charset="0"/>
                <a:cs typeface="Times New Roman" panose="02020603050405020304" pitchFamily="18" charset="0"/>
              </a:rPr>
              <a:t>http://www.newyorker.com/news/john-cassidy/pikettys-inequality-story-in-six-charts</a:t>
            </a:r>
          </a:p>
        </p:txBody>
      </p:sp>
    </p:spTree>
    <p:extLst>
      <p:ext uri="{BB962C8B-B14F-4D97-AF65-F5344CB8AC3E}">
        <p14:creationId xmlns:p14="http://schemas.microsoft.com/office/powerpoint/2010/main" val="180483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7767D-2075-4A4B-963F-678377F86BFE}"/>
              </a:ext>
            </a:extLst>
          </p:cNvPr>
          <p:cNvPicPr/>
          <p:nvPr/>
        </p:nvPicPr>
        <p:blipFill rotWithShape="1">
          <a:blip r:embed="rId2"/>
          <a:srcRect l="60160" t="11448" r="12696" b="11004"/>
          <a:stretch/>
        </p:blipFill>
        <p:spPr bwMode="auto">
          <a:xfrm>
            <a:off x="1691680" y="843558"/>
            <a:ext cx="4608512" cy="3672408"/>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1DF22BC0-C279-45F7-8B94-18089ED1C1E1}"/>
              </a:ext>
            </a:extLst>
          </p:cNvPr>
          <p:cNvSpPr/>
          <p:nvPr/>
        </p:nvSpPr>
        <p:spPr>
          <a:xfrm>
            <a:off x="251520" y="4731990"/>
            <a:ext cx="7632848" cy="261610"/>
          </a:xfrm>
          <a:prstGeom prst="rect">
            <a:avLst/>
          </a:prstGeom>
        </p:spPr>
        <p:txBody>
          <a:bodyPr wrap="square">
            <a:spAutoFit/>
          </a:bodyPr>
          <a:lstStyle/>
          <a:p>
            <a:r>
              <a:rPr lang="en-AU" sz="1100" dirty="0">
                <a:solidFill>
                  <a:srgbClr val="383838"/>
                </a:solidFill>
                <a:latin typeface="Calibri" panose="020F0502020204030204" pitchFamily="34" charset="0"/>
                <a:ea typeface="Calibri" panose="020F0502020204030204" pitchFamily="34" charset="0"/>
                <a:cs typeface="Times New Roman" panose="02020603050405020304" pitchFamily="18" charset="0"/>
              </a:rPr>
              <a:t>Whiteford P. (2017) https://theconversation.com/heres-why-its-so-hard-to-say-whether-inequality-is-going-up-or-down-81618</a:t>
            </a:r>
            <a:endParaRPr lang="en-AU" sz="1100" dirty="0">
              <a:latin typeface="Calibri" panose="020F0502020204030204" pitchFamily="34" charset="0"/>
            </a:endParaRPr>
          </a:p>
        </p:txBody>
      </p:sp>
      <p:sp>
        <p:nvSpPr>
          <p:cNvPr id="6" name="Title 1">
            <a:extLst>
              <a:ext uri="{FF2B5EF4-FFF2-40B4-BE49-F238E27FC236}">
                <a16:creationId xmlns:a16="http://schemas.microsoft.com/office/drawing/2014/main" id="{790F251D-59B1-4B2E-94E9-55D8C2ED1791}"/>
              </a:ext>
            </a:extLst>
          </p:cNvPr>
          <p:cNvSpPr txBox="1">
            <a:spLocks/>
          </p:cNvSpPr>
          <p:nvPr/>
        </p:nvSpPr>
        <p:spPr>
          <a:xfrm>
            <a:off x="251520" y="181548"/>
            <a:ext cx="7848872" cy="373978"/>
          </a:xfrm>
          <a:prstGeom prst="rect">
            <a:avLst/>
          </a:prstGeom>
        </p:spPr>
        <p:txBody>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1800" dirty="0">
                <a:latin typeface="Tahoma" panose="020B0604030504040204" pitchFamily="34" charset="0"/>
                <a:ea typeface="Tahoma" panose="020B0604030504040204" pitchFamily="34" charset="0"/>
                <a:cs typeface="Tahoma" panose="020B0604030504040204" pitchFamily="34" charset="0"/>
              </a:rPr>
              <a:t>The steady march of inequality - even in egalitarian Australia</a:t>
            </a:r>
          </a:p>
        </p:txBody>
      </p:sp>
      <p:sp>
        <p:nvSpPr>
          <p:cNvPr id="7" name="Title 1">
            <a:extLst>
              <a:ext uri="{FF2B5EF4-FFF2-40B4-BE49-F238E27FC236}">
                <a16:creationId xmlns:a16="http://schemas.microsoft.com/office/drawing/2014/main" id="{E5C9174D-1EBD-40EC-9172-D8F2B17A35A1}"/>
              </a:ext>
            </a:extLst>
          </p:cNvPr>
          <p:cNvSpPr txBox="1">
            <a:spLocks/>
          </p:cNvSpPr>
          <p:nvPr/>
        </p:nvSpPr>
        <p:spPr>
          <a:xfrm>
            <a:off x="1115616" y="4155926"/>
            <a:ext cx="7848872" cy="553998"/>
          </a:xfrm>
          <a:prstGeom prst="rect">
            <a:avLst/>
          </a:prstGeom>
        </p:spPr>
        <p:txBody>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18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65560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EE72BD-F479-4A80-B2E9-1E20CB831E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3568" y="483518"/>
            <a:ext cx="7416824" cy="3888432"/>
          </a:xfrm>
          <a:prstGeom prst="rect">
            <a:avLst/>
          </a:prstGeom>
          <a:noFill/>
          <a:ln>
            <a:noFill/>
          </a:ln>
        </p:spPr>
      </p:pic>
      <p:sp>
        <p:nvSpPr>
          <p:cNvPr id="3" name="Title 1">
            <a:extLst>
              <a:ext uri="{FF2B5EF4-FFF2-40B4-BE49-F238E27FC236}">
                <a16:creationId xmlns:a16="http://schemas.microsoft.com/office/drawing/2014/main" id="{C263662F-B28D-49E2-A698-C45D9E7CABA3}"/>
              </a:ext>
            </a:extLst>
          </p:cNvPr>
          <p:cNvSpPr txBox="1">
            <a:spLocks/>
          </p:cNvSpPr>
          <p:nvPr/>
        </p:nvSpPr>
        <p:spPr>
          <a:xfrm>
            <a:off x="467544" y="123478"/>
            <a:ext cx="7848872" cy="373978"/>
          </a:xfrm>
          <a:prstGeom prst="rect">
            <a:avLst/>
          </a:prstGeom>
        </p:spPr>
        <p:txBody>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1800" dirty="0">
                <a:latin typeface="Tahoma" panose="020B0604030504040204" pitchFamily="34" charset="0"/>
                <a:ea typeface="Tahoma" panose="020B0604030504040204" pitchFamily="34" charset="0"/>
                <a:cs typeface="Tahoma" panose="020B0604030504040204" pitchFamily="34" charset="0"/>
              </a:rPr>
              <a:t>But income is one thing – wealth is another….</a:t>
            </a:r>
          </a:p>
        </p:txBody>
      </p:sp>
      <p:sp>
        <p:nvSpPr>
          <p:cNvPr id="5" name="Title 1">
            <a:extLst>
              <a:ext uri="{FF2B5EF4-FFF2-40B4-BE49-F238E27FC236}">
                <a16:creationId xmlns:a16="http://schemas.microsoft.com/office/drawing/2014/main" id="{7CA20B96-87B1-4C59-8BC1-E76FE8937CA8}"/>
              </a:ext>
            </a:extLst>
          </p:cNvPr>
          <p:cNvSpPr txBox="1">
            <a:spLocks/>
          </p:cNvSpPr>
          <p:nvPr/>
        </p:nvSpPr>
        <p:spPr>
          <a:xfrm>
            <a:off x="251520" y="4299942"/>
            <a:ext cx="7848872" cy="373978"/>
          </a:xfrm>
          <a:prstGeom prst="rect">
            <a:avLst/>
          </a:prstGeom>
        </p:spPr>
        <p:txBody>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pPr algn="ctr"/>
            <a:r>
              <a:rPr lang="en-AU" sz="1800" i="1" dirty="0">
                <a:latin typeface="Calibri" panose="020F0502020204030204" pitchFamily="34" charset="0"/>
              </a:rPr>
              <a:t>“For whosoever hath, to him shall be given, and he shall have more abundance: but whosoever hath not, from him shall be taken away even that he hath.”</a:t>
            </a:r>
          </a:p>
          <a:p>
            <a:pPr algn="ctr"/>
            <a:r>
              <a:rPr lang="en-AU" sz="1800" i="1" dirty="0">
                <a:latin typeface="Calibri" panose="020F0502020204030204" pitchFamily="34" charset="0"/>
                <a:ea typeface="Tahoma" panose="020B0604030504040204" pitchFamily="34" charset="0"/>
                <a:cs typeface="Tahoma" panose="020B0604030504040204" pitchFamily="34" charset="0"/>
              </a:rPr>
              <a:t>Matthew 13:12</a:t>
            </a:r>
          </a:p>
        </p:txBody>
      </p:sp>
    </p:spTree>
    <p:extLst>
      <p:ext uri="{BB962C8B-B14F-4D97-AF65-F5344CB8AC3E}">
        <p14:creationId xmlns:p14="http://schemas.microsoft.com/office/powerpoint/2010/main" val="2746146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op 20 suburbs by median value.">
            <a:extLst>
              <a:ext uri="{FF2B5EF4-FFF2-40B4-BE49-F238E27FC236}">
                <a16:creationId xmlns:a16="http://schemas.microsoft.com/office/drawing/2014/main" id="{9DBD09D5-372B-486E-B255-AA32FA7D35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86584"/>
            <a:ext cx="3289300" cy="3501390"/>
          </a:xfrm>
          <a:prstGeom prst="rect">
            <a:avLst/>
          </a:prstGeom>
          <a:noFill/>
          <a:ln>
            <a:noFill/>
          </a:ln>
        </p:spPr>
      </p:pic>
      <p:sp>
        <p:nvSpPr>
          <p:cNvPr id="4" name="Rectangle 3">
            <a:extLst>
              <a:ext uri="{FF2B5EF4-FFF2-40B4-BE49-F238E27FC236}">
                <a16:creationId xmlns:a16="http://schemas.microsoft.com/office/drawing/2014/main" id="{A2705E7C-5830-42BA-9EA2-099F82A911F8}"/>
              </a:ext>
            </a:extLst>
          </p:cNvPr>
          <p:cNvSpPr/>
          <p:nvPr/>
        </p:nvSpPr>
        <p:spPr>
          <a:xfrm>
            <a:off x="234586" y="4587974"/>
            <a:ext cx="4572000" cy="504625"/>
          </a:xfrm>
          <a:prstGeom prst="rect">
            <a:avLst/>
          </a:prstGeom>
        </p:spPr>
        <p:txBody>
          <a:bodyPr>
            <a:spAutoFit/>
          </a:bodyPr>
          <a:lstStyle/>
          <a:p>
            <a:pPr>
              <a:lnSpc>
                <a:spcPct val="115000"/>
              </a:lnSpc>
              <a:spcAft>
                <a:spcPts val="1000"/>
              </a:spcAft>
            </a:pPr>
            <a:r>
              <a:rPr lang="en-AU" sz="1200" u="sng" dirty="0">
                <a:latin typeface="Calibri" panose="020F0502020204030204" pitchFamily="34" charset="0"/>
                <a:ea typeface="Calibri" panose="020F0502020204030204" pitchFamily="34" charset="0"/>
                <a:cs typeface="Times New Roman" panose="02020603050405020304" pitchFamily="18" charset="0"/>
                <a:hlinkClick r:id="rId3"/>
              </a:rPr>
              <a:t>www.afr.com/real-estate/point-piper-in-sydney-retains-crown-of-australias-most-expensive-suburb-20150813-giy4bl</a:t>
            </a:r>
            <a:endParaRPr lang="en-AU"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F55CC4F1-E304-4B67-AD3B-509182480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996360"/>
            <a:ext cx="3816424" cy="337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17FD14A5-1614-4708-882B-F6F674752B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63838"/>
            <a:ext cx="1098580" cy="848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60CB4DFE-1371-490B-A8DA-29F172EB12FF}"/>
              </a:ext>
            </a:extLst>
          </p:cNvPr>
          <p:cNvSpPr txBox="1"/>
          <p:nvPr/>
        </p:nvSpPr>
        <p:spPr>
          <a:xfrm>
            <a:off x="4355976" y="1347614"/>
            <a:ext cx="2372008" cy="738664"/>
          </a:xfrm>
          <a:prstGeom prst="rect">
            <a:avLst/>
          </a:prstGeom>
          <a:noFill/>
        </p:spPr>
        <p:txBody>
          <a:bodyPr wrap="square" rtlCol="0">
            <a:spAutoFit/>
          </a:bodyPr>
          <a:lstStyle/>
          <a:p>
            <a:r>
              <a:rPr lang="en-AU" sz="1400" b="1" dirty="0"/>
              <a:t>Annualised average value increase for houses, Sydney 2011</a:t>
            </a:r>
          </a:p>
        </p:txBody>
      </p:sp>
      <p:sp>
        <p:nvSpPr>
          <p:cNvPr id="11" name="Title 1">
            <a:extLst>
              <a:ext uri="{FF2B5EF4-FFF2-40B4-BE49-F238E27FC236}">
                <a16:creationId xmlns:a16="http://schemas.microsoft.com/office/drawing/2014/main" id="{8BFC2BC5-E469-4C1E-9C93-835C0BA95A8F}"/>
              </a:ext>
            </a:extLst>
          </p:cNvPr>
          <p:cNvSpPr txBox="1">
            <a:spLocks/>
          </p:cNvSpPr>
          <p:nvPr/>
        </p:nvSpPr>
        <p:spPr>
          <a:xfrm>
            <a:off x="707149" y="152459"/>
            <a:ext cx="7001710" cy="373978"/>
          </a:xfrm>
          <a:prstGeom prst="rect">
            <a:avLst/>
          </a:prstGeom>
        </p:spPr>
        <p:txBody>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2400" dirty="0">
                <a:latin typeface="Calibri" panose="020F0502020204030204" pitchFamily="34" charset="0"/>
                <a:ea typeface="Tahoma" panose="020B0604030504040204" pitchFamily="34" charset="0"/>
                <a:cs typeface="Tahoma" panose="020B0604030504040204" pitchFamily="34" charset="0"/>
              </a:rPr>
              <a:t>Property wealth as a key driver of wealth – for some:</a:t>
            </a:r>
            <a:r>
              <a:rPr lang="en-AU" sz="1800" dirty="0">
                <a:latin typeface="Calibri" panose="020F0502020204030204" pitchFamily="34" charset="0"/>
                <a:ea typeface="Tahoma" panose="020B0604030504040204" pitchFamily="34" charset="0"/>
                <a:cs typeface="Tahoma" panose="020B0604030504040204" pitchFamily="34" charset="0"/>
              </a:rPr>
              <a:t>  Differential spatial impacts of property value increase</a:t>
            </a:r>
            <a:endParaRPr lang="en-AU" sz="2400" dirty="0">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903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2B7D-CA38-415A-8B65-2F9363515B01}"/>
              </a:ext>
            </a:extLst>
          </p:cNvPr>
          <p:cNvSpPr txBox="1">
            <a:spLocks/>
          </p:cNvSpPr>
          <p:nvPr/>
        </p:nvSpPr>
        <p:spPr>
          <a:xfrm>
            <a:off x="493032" y="267494"/>
            <a:ext cx="7751376" cy="660662"/>
          </a:xfrm>
          <a:prstGeom prst="rect">
            <a:avLst/>
          </a:prstGeom>
        </p:spPr>
        <p:txBody>
          <a:bodyPr>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400" dirty="0">
                <a:latin typeface="Calibri" panose="020F0502020204030204" pitchFamily="34" charset="0"/>
                <a:cs typeface="Arial" panose="020B0604020202020204" pitchFamily="34" charset="0"/>
              </a:rPr>
              <a:t>Property wealth is leaving younger lower incomes behind </a:t>
            </a:r>
            <a:r>
              <a:rPr lang="en-US" sz="1800" dirty="0">
                <a:latin typeface="Calibri" panose="020F0502020204030204" pitchFamily="34" charset="0"/>
                <a:cs typeface="Arial" panose="020B0604020202020204" pitchFamily="34" charset="0"/>
              </a:rPr>
              <a:t>Home ownership rates have declined greatest for lower income younger households – the rise of “Generation Rent”</a:t>
            </a:r>
          </a:p>
        </p:txBody>
      </p:sp>
      <p:sp>
        <p:nvSpPr>
          <p:cNvPr id="3" name="TextBox 2">
            <a:extLst>
              <a:ext uri="{FF2B5EF4-FFF2-40B4-BE49-F238E27FC236}">
                <a16:creationId xmlns:a16="http://schemas.microsoft.com/office/drawing/2014/main" id="{53AFBA07-8290-44DC-B183-CBCDA6BD29A3}"/>
              </a:ext>
            </a:extLst>
          </p:cNvPr>
          <p:cNvSpPr txBox="1"/>
          <p:nvPr/>
        </p:nvSpPr>
        <p:spPr>
          <a:xfrm>
            <a:off x="8362936" y="6462080"/>
            <a:ext cx="628663" cy="830997"/>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   </a:t>
            </a:r>
            <a:fld id="{FCA71966-9A45-45BD-9221-41EC4CC57896}" type="slidenum">
              <a:rPr lang="en-GB">
                <a:latin typeface="Arial" panose="020B0604020202020204" pitchFamily="34" charset="0"/>
                <a:cs typeface="Arial" panose="020B0604020202020204" pitchFamily="34" charset="0"/>
              </a:rPr>
              <a:pPr/>
              <a:t>13</a:t>
            </a:fld>
            <a:r>
              <a:rPr lang="en-GB" dirty="0">
                <a:latin typeface="Arial" panose="020B0604020202020204" pitchFamily="34" charset="0"/>
                <a:cs typeface="Arial" panose="020B0604020202020204" pitchFamily="34" charset="0"/>
              </a:rPr>
              <a:t>   </a:t>
            </a:r>
          </a:p>
        </p:txBody>
      </p:sp>
      <p:pic>
        <p:nvPicPr>
          <p:cNvPr id="4" name="Picture 2">
            <a:extLst>
              <a:ext uri="{FF2B5EF4-FFF2-40B4-BE49-F238E27FC236}">
                <a16:creationId xmlns:a16="http://schemas.microsoft.com/office/drawing/2014/main" id="{088861FB-D87D-463E-9BEE-5D2C8D4D5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47614"/>
            <a:ext cx="3402498" cy="322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020C14E2-42BF-4450-9C4E-91BAEC904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47614"/>
            <a:ext cx="3683339" cy="321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6D8401AD-52B3-42AC-A286-67C7E5472B41}"/>
              </a:ext>
            </a:extLst>
          </p:cNvPr>
          <p:cNvSpPr txBox="1"/>
          <p:nvPr/>
        </p:nvSpPr>
        <p:spPr>
          <a:xfrm>
            <a:off x="2210006" y="5785244"/>
            <a:ext cx="6178418" cy="369332"/>
          </a:xfrm>
          <a:prstGeom prst="rect">
            <a:avLst/>
          </a:prstGeom>
        </p:spPr>
        <p:txBody>
          <a:bodyPr wrap="square" rtlCol="0">
            <a:spAutoFit/>
          </a:bodyPr>
          <a:lstStyle/>
          <a:p>
            <a:pPr marL="342900" fontAlgn="auto">
              <a:spcBef>
                <a:spcPct val="20000"/>
              </a:spcBef>
              <a:spcAft>
                <a:spcPts val="0"/>
              </a:spcAft>
            </a:pPr>
            <a:r>
              <a:rPr kumimoji="0" lang="en-US" sz="900" i="0" u="none" strike="noStrike" kern="1200" cap="none" spc="0" normalizeH="0" baseline="0" noProof="0" dirty="0">
                <a:ln>
                  <a:noFill/>
                </a:ln>
                <a:solidFill>
                  <a:schemeClr val="bg1">
                    <a:lumMod val="50000"/>
                  </a:schemeClr>
                </a:solidFill>
                <a:effectLst/>
                <a:uLnTx/>
                <a:uFillTx/>
                <a:cs typeface="Arial" panose="020B0604020202020204" pitchFamily="34" charset="0"/>
              </a:rPr>
              <a:t>Source:  ABS Surveys</a:t>
            </a:r>
            <a:r>
              <a:rPr kumimoji="0" lang="en-US" sz="900" i="0" u="none" strike="noStrike" kern="1200" cap="none" spc="0" normalizeH="0" noProof="0" dirty="0">
                <a:ln>
                  <a:noFill/>
                </a:ln>
                <a:solidFill>
                  <a:schemeClr val="bg1">
                    <a:lumMod val="50000"/>
                  </a:schemeClr>
                </a:solidFill>
                <a:effectLst/>
                <a:uLnTx/>
                <a:uFillTx/>
                <a:cs typeface="Arial" panose="020B0604020202020204" pitchFamily="34" charset="0"/>
              </a:rPr>
              <a:t> of Income and Housing, </a:t>
            </a:r>
            <a:r>
              <a:rPr kumimoji="0" lang="en-US" sz="900" i="0" u="none" strike="noStrike" kern="1200" cap="none" spc="0" normalizeH="0" noProof="0" dirty="0" err="1">
                <a:ln>
                  <a:noFill/>
                </a:ln>
                <a:solidFill>
                  <a:schemeClr val="bg1">
                    <a:lumMod val="50000"/>
                  </a:schemeClr>
                </a:solidFill>
                <a:effectLst/>
                <a:uLnTx/>
                <a:uFillTx/>
                <a:cs typeface="Arial" panose="020B0604020202020204" pitchFamily="34" charset="0"/>
              </a:rPr>
              <a:t>analysed</a:t>
            </a:r>
            <a:r>
              <a:rPr kumimoji="0" lang="en-US" sz="900" i="0" u="none" strike="noStrike" kern="1200" cap="none" spc="0" normalizeH="0" noProof="0" dirty="0">
                <a:ln>
                  <a:noFill/>
                </a:ln>
                <a:solidFill>
                  <a:schemeClr val="bg1">
                    <a:lumMod val="50000"/>
                  </a:schemeClr>
                </a:solidFill>
                <a:effectLst/>
                <a:uLnTx/>
                <a:uFillTx/>
                <a:cs typeface="Arial" panose="020B0604020202020204" pitchFamily="34" charset="0"/>
              </a:rPr>
              <a:t>  for </a:t>
            </a:r>
            <a:r>
              <a:rPr kumimoji="0" lang="en-US" sz="900" i="0" u="none" strike="noStrike" kern="1200" cap="none" spc="0" normalizeH="0" baseline="0" noProof="0" dirty="0">
                <a:ln>
                  <a:noFill/>
                </a:ln>
                <a:solidFill>
                  <a:schemeClr val="bg1">
                    <a:lumMod val="50000"/>
                  </a:schemeClr>
                </a:solidFill>
                <a:effectLst/>
                <a:uLnTx/>
                <a:uFillTx/>
                <a:cs typeface="Arial" panose="020B0604020202020204" pitchFamily="34" charset="0"/>
              </a:rPr>
              <a:t>(lapsed)</a:t>
            </a:r>
            <a:r>
              <a:rPr kumimoji="0" lang="en-US" sz="900" i="0" u="none" strike="noStrike" kern="1200" cap="none" spc="0" normalizeH="0" noProof="0" dirty="0">
                <a:ln>
                  <a:noFill/>
                </a:ln>
                <a:solidFill>
                  <a:schemeClr val="bg1">
                    <a:lumMod val="50000"/>
                  </a:schemeClr>
                </a:solidFill>
                <a:effectLst/>
                <a:uLnTx/>
                <a:uFillTx/>
                <a:cs typeface="Arial" panose="020B0604020202020204" pitchFamily="34" charset="0"/>
              </a:rPr>
              <a:t> </a:t>
            </a:r>
            <a:r>
              <a:rPr kumimoji="0" lang="en-US" sz="900" i="0" u="none" strike="noStrike" kern="1200" cap="none" spc="0" normalizeH="0" baseline="0" noProof="0" dirty="0">
                <a:ln>
                  <a:noFill/>
                </a:ln>
                <a:solidFill>
                  <a:schemeClr val="bg1">
                    <a:lumMod val="50000"/>
                  </a:schemeClr>
                </a:solidFill>
                <a:effectLst/>
                <a:uLnTx/>
                <a:uFillTx/>
                <a:cs typeface="Arial" panose="020B0604020202020204" pitchFamily="34" charset="0"/>
              </a:rPr>
              <a:t>2015 Parliamentary Inquiry</a:t>
            </a:r>
            <a:r>
              <a:rPr kumimoji="0" lang="en-US" sz="900" i="0" u="none" strike="noStrike" kern="1200" cap="none" spc="0" normalizeH="0" noProof="0" dirty="0">
                <a:ln>
                  <a:noFill/>
                </a:ln>
                <a:solidFill>
                  <a:schemeClr val="bg1">
                    <a:lumMod val="50000"/>
                  </a:schemeClr>
                </a:solidFill>
                <a:effectLst/>
                <a:uLnTx/>
                <a:uFillTx/>
                <a:cs typeface="Arial" panose="020B0604020202020204" pitchFamily="34" charset="0"/>
              </a:rPr>
              <a:t> into Home Ownership </a:t>
            </a:r>
            <a:r>
              <a:rPr kumimoji="0" lang="en-US" sz="900" i="0" u="none" strike="noStrike" kern="1200" cap="none" spc="0" normalizeH="0" baseline="0" noProof="0" dirty="0">
                <a:ln>
                  <a:noFill/>
                </a:ln>
                <a:solidFill>
                  <a:schemeClr val="bg1">
                    <a:lumMod val="50000"/>
                  </a:schemeClr>
                </a:solidFill>
                <a:effectLst/>
                <a:uLnTx/>
                <a:uFillTx/>
                <a:cs typeface="Arial" panose="020B0604020202020204" pitchFamily="34" charset="0"/>
              </a:rPr>
              <a:t>.</a:t>
            </a:r>
            <a:r>
              <a:rPr kumimoji="0" lang="en-US" sz="900" i="0" u="none" strike="noStrike" kern="1200" cap="none" spc="0" normalizeH="0" noProof="0" dirty="0">
                <a:ln>
                  <a:noFill/>
                </a:ln>
                <a:solidFill>
                  <a:schemeClr val="bg1">
                    <a:lumMod val="50000"/>
                  </a:schemeClr>
                </a:solidFill>
                <a:effectLst/>
                <a:uLnTx/>
                <a:uFillTx/>
                <a:cs typeface="Arial" panose="020B0604020202020204" pitchFamily="34" charset="0"/>
              </a:rPr>
              <a:t>  See Yates, Submission no. </a:t>
            </a:r>
            <a:r>
              <a:rPr lang="en-US" sz="900" dirty="0">
                <a:solidFill>
                  <a:schemeClr val="bg1">
                    <a:lumMod val="50000"/>
                  </a:schemeClr>
                </a:solidFill>
                <a:cs typeface="Arial" panose="020B0604020202020204" pitchFamily="34" charset="0"/>
              </a:rPr>
              <a:t>3   &lt;</a:t>
            </a:r>
            <a:r>
              <a:rPr lang="en-GB" sz="900" dirty="0">
                <a:solidFill>
                  <a:schemeClr val="bg1">
                    <a:lumMod val="50000"/>
                  </a:schemeClr>
                </a:solidFill>
              </a:rPr>
              <a:t>http://www.aph.gov.au/HomeOwnership&gt;</a:t>
            </a:r>
            <a:endParaRPr kumimoji="0" lang="en-GB" sz="900" i="0" u="none" strike="noStrike" kern="1200" cap="none" spc="0" normalizeH="0" baseline="0" noProof="0" dirty="0">
              <a:ln>
                <a:noFill/>
              </a:ln>
              <a:solidFill>
                <a:schemeClr val="bg1">
                  <a:lumMod val="50000"/>
                </a:schemeClr>
              </a:solidFill>
              <a:effectLst/>
              <a:uLnTx/>
              <a:uFillTx/>
              <a:cs typeface="Arial" panose="020B0604020202020204" pitchFamily="34" charset="0"/>
            </a:endParaRPr>
          </a:p>
        </p:txBody>
      </p:sp>
      <p:sp>
        <p:nvSpPr>
          <p:cNvPr id="7" name="Oval 6">
            <a:extLst>
              <a:ext uri="{FF2B5EF4-FFF2-40B4-BE49-F238E27FC236}">
                <a16:creationId xmlns:a16="http://schemas.microsoft.com/office/drawing/2014/main" id="{1029D0E7-0DC1-4050-97CB-F77A572DBE81}"/>
              </a:ext>
            </a:extLst>
          </p:cNvPr>
          <p:cNvSpPr/>
          <p:nvPr/>
        </p:nvSpPr>
        <p:spPr>
          <a:xfrm rot="19541728">
            <a:off x="1237048" y="2667776"/>
            <a:ext cx="1749642" cy="12264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E1A1151F-7715-42D9-ABAF-2C720A088E63}"/>
              </a:ext>
            </a:extLst>
          </p:cNvPr>
          <p:cNvSpPr/>
          <p:nvPr/>
        </p:nvSpPr>
        <p:spPr>
          <a:xfrm rot="19541728">
            <a:off x="4943678" y="2416511"/>
            <a:ext cx="1247991" cy="977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29770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43000" y="1432142"/>
            <a:ext cx="1751349" cy="26397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00"/>
          </a:p>
        </p:txBody>
      </p:sp>
      <p:sp>
        <p:nvSpPr>
          <p:cNvPr id="4" name="Title 3">
            <a:extLst>
              <a:ext uri="{FF2B5EF4-FFF2-40B4-BE49-F238E27FC236}">
                <a16:creationId xmlns:a16="http://schemas.microsoft.com/office/drawing/2014/main" id="{8B892B7B-7F6A-4897-A11A-31A33CAD0394}"/>
              </a:ext>
            </a:extLst>
          </p:cNvPr>
          <p:cNvSpPr>
            <a:spLocks noGrp="1"/>
          </p:cNvSpPr>
          <p:nvPr>
            <p:ph type="title"/>
          </p:nvPr>
        </p:nvSpPr>
        <p:spPr>
          <a:xfrm>
            <a:off x="611560" y="987574"/>
            <a:ext cx="3527623" cy="2769989"/>
          </a:xfrm>
        </p:spPr>
        <p:txBody>
          <a:bodyPr/>
          <a:lstStyle/>
          <a:p>
            <a:r>
              <a:rPr lang="en-US" dirty="0">
                <a:latin typeface="Calibri" panose="020F0502020204030204" pitchFamily="34" charset="0"/>
              </a:rPr>
              <a:t>Why I’m here……</a:t>
            </a:r>
            <a:br>
              <a:rPr lang="en-US" dirty="0">
                <a:latin typeface="Calibri" panose="020F0502020204030204" pitchFamily="34" charset="0"/>
              </a:rPr>
            </a:br>
            <a:br>
              <a:rPr lang="en-US" dirty="0">
                <a:latin typeface="Calibri" panose="020F0502020204030204" pitchFamily="34" charset="0"/>
              </a:rPr>
            </a:br>
            <a:r>
              <a:rPr lang="en-US" sz="2400" dirty="0">
                <a:latin typeface="Calibri" panose="020F0502020204030204" pitchFamily="34" charset="0"/>
              </a:rPr>
              <a:t>17 Severn Road, </a:t>
            </a:r>
            <a:r>
              <a:rPr lang="en-US" sz="2400" dirty="0" err="1">
                <a:latin typeface="Calibri" panose="020F0502020204030204" pitchFamily="34" charset="0"/>
              </a:rPr>
              <a:t>Woodfields</a:t>
            </a:r>
            <a:r>
              <a:rPr lang="en-US" sz="2400" dirty="0">
                <a:latin typeface="Calibri" panose="020F0502020204030204" pitchFamily="34" charset="0"/>
              </a:rPr>
              <a:t>, Dursley Gloucestershire</a:t>
            </a:r>
            <a:br>
              <a:rPr lang="en-US" sz="2400" dirty="0">
                <a:latin typeface="Calibri" panose="020F0502020204030204" pitchFamily="34" charset="0"/>
              </a:rPr>
            </a:br>
            <a:r>
              <a:rPr lang="en-US" sz="2400" dirty="0">
                <a:latin typeface="Calibri" panose="020F0502020204030204" pitchFamily="34" charset="0"/>
              </a:rPr>
              <a:t>UK</a:t>
            </a:r>
            <a:br>
              <a:rPr lang="en-US" sz="2400" dirty="0">
                <a:latin typeface="Calibri" panose="020F0502020204030204" pitchFamily="34" charset="0"/>
              </a:rPr>
            </a:br>
            <a:r>
              <a:rPr lang="en-US" sz="2400" dirty="0">
                <a:latin typeface="Calibri" panose="020F0502020204030204" pitchFamily="34" charset="0"/>
              </a:rPr>
              <a:t>1953-62</a:t>
            </a:r>
            <a:endParaRPr lang="en-GB" sz="2400" dirty="0">
              <a:latin typeface="Calibri" panose="020F0502020204030204" pitchFamily="34" charset="0"/>
            </a:endParaRPr>
          </a:p>
        </p:txBody>
      </p:sp>
      <p:pic>
        <p:nvPicPr>
          <p:cNvPr id="7" name="Picture 6">
            <a:extLst>
              <a:ext uri="{FF2B5EF4-FFF2-40B4-BE49-F238E27FC236}">
                <a16:creationId xmlns:a16="http://schemas.microsoft.com/office/drawing/2014/main" id="{B3C1487D-71A8-454B-9ADB-89BDFEA06F90}"/>
              </a:ext>
            </a:extLst>
          </p:cNvPr>
          <p:cNvPicPr/>
          <p:nvPr/>
        </p:nvPicPr>
        <p:blipFill rotWithShape="1">
          <a:blip r:embed="rId3"/>
          <a:srcRect l="17285" t="25038" r="29536" b="12715"/>
          <a:stretch/>
        </p:blipFill>
        <p:spPr bwMode="auto">
          <a:xfrm>
            <a:off x="4355976" y="51470"/>
            <a:ext cx="4704184" cy="4392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5785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A7E01F1-22E5-4090-8325-1F55C1AFEFED}"/>
              </a:ext>
            </a:extLst>
          </p:cNvPr>
          <p:cNvSpPr txBox="1">
            <a:spLocks/>
          </p:cNvSpPr>
          <p:nvPr/>
        </p:nvSpPr>
        <p:spPr>
          <a:xfrm flipH="1" flipV="1">
            <a:off x="-2" y="-2"/>
            <a:ext cx="47540" cy="45719"/>
          </a:xfr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9144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9144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9144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914400" rtl="0" eaLnBrk="1" latinLnBrk="0" hangingPunct="1">
              <a:defRPr sz="2400" kern="1200">
                <a:solidFill>
                  <a:schemeClr val="tx1"/>
                </a:solidFill>
                <a:latin typeface="Arial" charset="0"/>
                <a:ea typeface="ＭＳ Ｐゴシック" charset="-128"/>
                <a:cs typeface="ＭＳ Ｐゴシック" charset="-128"/>
              </a:defRPr>
            </a:lvl9pPr>
          </a:lstStyle>
          <a:p>
            <a:fld id="{3468E6E9-A5CA-4DC7-ADBC-7A2B0E8DE5A0}" type="slidenum">
              <a:rPr lang="en-AU" smtClean="0"/>
              <a:pPr/>
              <a:t>15</a:t>
            </a:fld>
            <a:endParaRPr lang="en-AU"/>
          </a:p>
        </p:txBody>
      </p:sp>
      <p:pic>
        <p:nvPicPr>
          <p:cNvPr id="10" name="Picture 2" descr="Image result for westbury hall gloucestershire workhouse images">
            <a:extLst>
              <a:ext uri="{FF2B5EF4-FFF2-40B4-BE49-F238E27FC236}">
                <a16:creationId xmlns:a16="http://schemas.microsoft.com/office/drawing/2014/main" id="{93401985-FF68-4D26-9EE7-2ABD59D89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771550"/>
            <a:ext cx="5857633" cy="388843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ABEA67E-BAB9-47F7-8C1B-B60DB30FC94F}"/>
              </a:ext>
            </a:extLst>
          </p:cNvPr>
          <p:cNvSpPr txBox="1">
            <a:spLocks/>
          </p:cNvSpPr>
          <p:nvPr/>
        </p:nvSpPr>
        <p:spPr>
          <a:xfrm>
            <a:off x="536508" y="2485621"/>
            <a:ext cx="2739348" cy="446169"/>
          </a:xfrm>
          <a:prstGeom prst="rect">
            <a:avLst/>
          </a:prstGeom>
        </p:spPr>
        <p:txBody>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000" dirty="0"/>
              <a:t>Westbury-on-Severn Workhouse </a:t>
            </a:r>
          </a:p>
          <a:p>
            <a:r>
              <a:rPr lang="en-US" sz="2000" dirty="0" err="1"/>
              <a:t>Goucestershire</a:t>
            </a:r>
            <a:endParaRPr lang="en-US" sz="2000" dirty="0"/>
          </a:p>
          <a:p>
            <a:endParaRPr lang="en-US" sz="2000" dirty="0"/>
          </a:p>
        </p:txBody>
      </p:sp>
      <p:sp>
        <p:nvSpPr>
          <p:cNvPr id="12" name="Title 1">
            <a:extLst>
              <a:ext uri="{FF2B5EF4-FFF2-40B4-BE49-F238E27FC236}">
                <a16:creationId xmlns:a16="http://schemas.microsoft.com/office/drawing/2014/main" id="{AA601921-77AD-4F04-8E9F-FA33E7CEC909}"/>
              </a:ext>
            </a:extLst>
          </p:cNvPr>
          <p:cNvSpPr txBox="1">
            <a:spLocks/>
          </p:cNvSpPr>
          <p:nvPr/>
        </p:nvSpPr>
        <p:spPr bwMode="auto">
          <a:xfrm>
            <a:off x="745649" y="123478"/>
            <a:ext cx="7497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dirty="0"/>
              <a:t>Victorian social values at their peak</a:t>
            </a:r>
          </a:p>
        </p:txBody>
      </p:sp>
      <p:sp>
        <p:nvSpPr>
          <p:cNvPr id="6" name="Title 1">
            <a:extLst>
              <a:ext uri="{FF2B5EF4-FFF2-40B4-BE49-F238E27FC236}">
                <a16:creationId xmlns:a16="http://schemas.microsoft.com/office/drawing/2014/main" id="{45C340CF-B42C-4459-B81B-AF73182D7703}"/>
              </a:ext>
            </a:extLst>
          </p:cNvPr>
          <p:cNvSpPr txBox="1">
            <a:spLocks/>
          </p:cNvSpPr>
          <p:nvPr/>
        </p:nvSpPr>
        <p:spPr bwMode="auto">
          <a:xfrm>
            <a:off x="564033" y="1220387"/>
            <a:ext cx="25922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000" dirty="0" err="1"/>
              <a:t>Penalising</a:t>
            </a:r>
            <a:r>
              <a:rPr lang="en-US" sz="2000" dirty="0"/>
              <a:t> the poor </a:t>
            </a:r>
          </a:p>
          <a:p>
            <a:r>
              <a:rPr lang="en-US" sz="2000" dirty="0"/>
              <a:t>for being poor</a:t>
            </a:r>
          </a:p>
        </p:txBody>
      </p:sp>
    </p:spTree>
    <p:extLst>
      <p:ext uri="{BB962C8B-B14F-4D97-AF65-F5344CB8AC3E}">
        <p14:creationId xmlns:p14="http://schemas.microsoft.com/office/powerpoint/2010/main" val="2345158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E2770A-7133-44E6-AD33-D48DEB1C11F7}"/>
              </a:ext>
            </a:extLst>
          </p:cNvPr>
          <p:cNvSpPr>
            <a:spLocks noGrp="1"/>
          </p:cNvSpPr>
          <p:nvPr>
            <p:ph type="title"/>
          </p:nvPr>
        </p:nvSpPr>
        <p:spPr>
          <a:xfrm>
            <a:off x="899592" y="2859782"/>
            <a:ext cx="2520280" cy="2154436"/>
          </a:xfrm>
        </p:spPr>
        <p:txBody>
          <a:bodyPr/>
          <a:lstStyle/>
          <a:p>
            <a:r>
              <a:rPr lang="en-GB" sz="2000" dirty="0"/>
              <a:t>The Priory </a:t>
            </a:r>
            <a:br>
              <a:rPr lang="en-GB" sz="2000" dirty="0"/>
            </a:br>
            <a:r>
              <a:rPr lang="en-GB" sz="2000" dirty="0"/>
              <a:t>Tetbury</a:t>
            </a:r>
            <a:br>
              <a:rPr lang="en-GB" sz="2000" dirty="0"/>
            </a:br>
            <a:r>
              <a:rPr lang="en-GB" sz="2000" dirty="0"/>
              <a:t>Gloucestershire </a:t>
            </a:r>
            <a:br>
              <a:rPr lang="en-GB" sz="2000" dirty="0"/>
            </a:br>
            <a:r>
              <a:rPr lang="en-GB" sz="2000" dirty="0"/>
              <a:t>UK </a:t>
            </a:r>
            <a:br>
              <a:rPr lang="en-GB" sz="2000" dirty="0"/>
            </a:br>
            <a:br>
              <a:rPr lang="en-GB" sz="2000" dirty="0"/>
            </a:br>
            <a:br>
              <a:rPr lang="en-GB" sz="2000" dirty="0"/>
            </a:br>
            <a:endParaRPr lang="en-GB" sz="2000" dirty="0"/>
          </a:p>
        </p:txBody>
      </p:sp>
      <p:pic>
        <p:nvPicPr>
          <p:cNvPr id="3" name="Picture 2">
            <a:extLst>
              <a:ext uri="{FF2B5EF4-FFF2-40B4-BE49-F238E27FC236}">
                <a16:creationId xmlns:a16="http://schemas.microsoft.com/office/drawing/2014/main" id="{0F1618BE-8337-46B7-8B9A-E967757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704" y="841063"/>
            <a:ext cx="5581813" cy="3718346"/>
          </a:xfrm>
          <a:prstGeom prst="rect">
            <a:avLst/>
          </a:prstGeom>
        </p:spPr>
      </p:pic>
      <p:sp>
        <p:nvSpPr>
          <p:cNvPr id="6" name="Title 1">
            <a:extLst>
              <a:ext uri="{FF2B5EF4-FFF2-40B4-BE49-F238E27FC236}">
                <a16:creationId xmlns:a16="http://schemas.microsoft.com/office/drawing/2014/main" id="{C4A35A63-86A5-42BE-A2A0-F9B401F48337}"/>
              </a:ext>
            </a:extLst>
          </p:cNvPr>
          <p:cNvSpPr txBox="1">
            <a:spLocks/>
          </p:cNvSpPr>
          <p:nvPr/>
        </p:nvSpPr>
        <p:spPr bwMode="auto">
          <a:xfrm>
            <a:off x="468313" y="195486"/>
            <a:ext cx="7488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dirty="0"/>
              <a:t>Post-war social values at their peak</a:t>
            </a:r>
          </a:p>
        </p:txBody>
      </p:sp>
      <p:sp>
        <p:nvSpPr>
          <p:cNvPr id="5" name="Title 3">
            <a:extLst>
              <a:ext uri="{FF2B5EF4-FFF2-40B4-BE49-F238E27FC236}">
                <a16:creationId xmlns:a16="http://schemas.microsoft.com/office/drawing/2014/main" id="{37915872-092D-4703-A441-7DBD275EC19D}"/>
              </a:ext>
            </a:extLst>
          </p:cNvPr>
          <p:cNvSpPr txBox="1">
            <a:spLocks/>
          </p:cNvSpPr>
          <p:nvPr/>
        </p:nvSpPr>
        <p:spPr bwMode="auto">
          <a:xfrm>
            <a:off x="827584" y="960859"/>
            <a:ext cx="2232248"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GB" sz="2000" dirty="0"/>
              <a:t>Redistribution of wealth  - from the taxed-out rich to the welfare state</a:t>
            </a:r>
          </a:p>
        </p:txBody>
      </p:sp>
    </p:spTree>
    <p:extLst>
      <p:ext uri="{BB962C8B-B14F-4D97-AF65-F5344CB8AC3E}">
        <p14:creationId xmlns:p14="http://schemas.microsoft.com/office/powerpoint/2010/main" val="2111008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074714-A8DB-4D07-A59E-3E4BBAFF6731}"/>
              </a:ext>
            </a:extLst>
          </p:cNvPr>
          <p:cNvSpPr>
            <a:spLocks noGrp="1"/>
          </p:cNvSpPr>
          <p:nvPr>
            <p:ph type="title"/>
          </p:nvPr>
        </p:nvSpPr>
        <p:spPr>
          <a:xfrm>
            <a:off x="1403648" y="1707654"/>
            <a:ext cx="5904656" cy="2585323"/>
          </a:xfrm>
        </p:spPr>
        <p:txBody>
          <a:bodyPr/>
          <a:lstStyle/>
          <a:p>
            <a:r>
              <a:rPr lang="en-GB" dirty="0">
                <a:latin typeface="Calibri" panose="020F0502020204030204" pitchFamily="34" charset="0"/>
              </a:rPr>
              <a:t>Inequality, spatial equity and the Great Urban Inversion</a:t>
            </a:r>
            <a:br>
              <a:rPr lang="en-GB" dirty="0">
                <a:latin typeface="Calibri" panose="020F0502020204030204" pitchFamily="34" charset="0"/>
              </a:rPr>
            </a:br>
            <a:br>
              <a:rPr lang="en-GB" dirty="0">
                <a:latin typeface="Calibri" panose="020F0502020204030204" pitchFamily="34" charset="0"/>
              </a:rPr>
            </a:br>
            <a:br>
              <a:rPr lang="en-GB" dirty="0">
                <a:latin typeface="Calibri" panose="020F0502020204030204" pitchFamily="34" charset="0"/>
              </a:rPr>
            </a:br>
            <a:r>
              <a:rPr lang="en-GB" sz="2400" i="1" dirty="0">
                <a:latin typeface="Calibri" panose="020F0502020204030204" pitchFamily="34" charset="0"/>
              </a:rPr>
              <a:t>…or how the ‘Triumph of the City’ replaced the ‘Triumph of Suburbia’</a:t>
            </a:r>
            <a:endParaRPr lang="en-GB" i="1" dirty="0">
              <a:latin typeface="Calibri" panose="020F0502020204030204" pitchFamily="34" charset="0"/>
            </a:endParaRPr>
          </a:p>
        </p:txBody>
      </p:sp>
    </p:spTree>
    <p:extLst>
      <p:ext uri="{BB962C8B-B14F-4D97-AF65-F5344CB8AC3E}">
        <p14:creationId xmlns:p14="http://schemas.microsoft.com/office/powerpoint/2010/main" val="1866043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272" y="195486"/>
            <a:ext cx="6201072" cy="738664"/>
          </a:xfrm>
        </p:spPr>
        <p:txBody>
          <a:bodyPr/>
          <a:lstStyle/>
          <a:p>
            <a:r>
              <a:rPr lang="en-AU" sz="2400" dirty="0">
                <a:latin typeface="Calibri" panose="020F0502020204030204" pitchFamily="34" charset="0"/>
                <a:ea typeface="Tahoma" panose="020B0604030504040204" pitchFamily="34" charset="0"/>
                <a:cs typeface="Tahoma" panose="020B0604030504040204" pitchFamily="34" charset="0"/>
              </a:rPr>
              <a:t>The Suburbanisation of Disadvantage in Sydney</a:t>
            </a:r>
          </a:p>
        </p:txBody>
      </p:sp>
      <p:pic>
        <p:nvPicPr>
          <p:cNvPr id="3" name="Picture 2">
            <a:extLst>
              <a:ext uri="{FF2B5EF4-FFF2-40B4-BE49-F238E27FC236}">
                <a16:creationId xmlns:a16="http://schemas.microsoft.com/office/drawing/2014/main" id="{21325A40-EC9A-4876-9A6C-DD2FC9E82DDF}"/>
              </a:ext>
            </a:extLst>
          </p:cNvPr>
          <p:cNvPicPr>
            <a:picLocks noChangeAspect="1"/>
          </p:cNvPicPr>
          <p:nvPr/>
        </p:nvPicPr>
        <p:blipFill rotWithShape="1">
          <a:blip r:embed="rId2"/>
          <a:srcRect l="17141" t="22886" r="31437" b="20549"/>
          <a:stretch/>
        </p:blipFill>
        <p:spPr>
          <a:xfrm>
            <a:off x="333815" y="1251603"/>
            <a:ext cx="3950153" cy="3072341"/>
          </a:xfrm>
          <a:prstGeom prst="rect">
            <a:avLst/>
          </a:prstGeom>
        </p:spPr>
      </p:pic>
      <p:pic>
        <p:nvPicPr>
          <p:cNvPr id="6" name="Picture 5">
            <a:extLst>
              <a:ext uri="{FF2B5EF4-FFF2-40B4-BE49-F238E27FC236}">
                <a16:creationId xmlns:a16="http://schemas.microsoft.com/office/drawing/2014/main" id="{3169C432-ABB7-48A0-8580-6166E78F0BDD}"/>
              </a:ext>
            </a:extLst>
          </p:cNvPr>
          <p:cNvPicPr>
            <a:picLocks noChangeAspect="1"/>
          </p:cNvPicPr>
          <p:nvPr/>
        </p:nvPicPr>
        <p:blipFill rotWithShape="1">
          <a:blip r:embed="rId3"/>
          <a:srcRect l="17817" t="22700" r="35660" b="21301"/>
          <a:stretch/>
        </p:blipFill>
        <p:spPr>
          <a:xfrm>
            <a:off x="4734620" y="1275606"/>
            <a:ext cx="3581797" cy="3048338"/>
          </a:xfrm>
          <a:prstGeom prst="rect">
            <a:avLst/>
          </a:prstGeom>
        </p:spPr>
      </p:pic>
      <p:sp>
        <p:nvSpPr>
          <p:cNvPr id="7" name="Title 1">
            <a:extLst>
              <a:ext uri="{FF2B5EF4-FFF2-40B4-BE49-F238E27FC236}">
                <a16:creationId xmlns:a16="http://schemas.microsoft.com/office/drawing/2014/main" id="{6D8AE0B2-5259-4D10-A780-D831A8B36450}"/>
              </a:ext>
            </a:extLst>
          </p:cNvPr>
          <p:cNvSpPr txBox="1">
            <a:spLocks/>
          </p:cNvSpPr>
          <p:nvPr/>
        </p:nvSpPr>
        <p:spPr bwMode="auto">
          <a:xfrm>
            <a:off x="1840839" y="749648"/>
            <a:ext cx="7200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250" b="1" kern="1200" baseline="0">
                <a:solidFill>
                  <a:schemeClr val="tx1"/>
                </a:solidFill>
                <a:latin typeface="Sommet" pitchFamily="50" charset="0"/>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1800" dirty="0">
                <a:latin typeface="Calibri" panose="020F0502020204030204" pitchFamily="34" charset="0"/>
                <a:ea typeface="Tahoma" panose="020B0604030504040204" pitchFamily="34" charset="0"/>
                <a:cs typeface="Tahoma" panose="020B0604030504040204" pitchFamily="34" charset="0"/>
              </a:rPr>
              <a:t>1986</a:t>
            </a:r>
          </a:p>
        </p:txBody>
      </p:sp>
      <p:sp>
        <p:nvSpPr>
          <p:cNvPr id="8" name="Title 1">
            <a:extLst>
              <a:ext uri="{FF2B5EF4-FFF2-40B4-BE49-F238E27FC236}">
                <a16:creationId xmlns:a16="http://schemas.microsoft.com/office/drawing/2014/main" id="{25DB8A8C-6277-485E-8037-89CE355A4F08}"/>
              </a:ext>
            </a:extLst>
          </p:cNvPr>
          <p:cNvSpPr txBox="1">
            <a:spLocks/>
          </p:cNvSpPr>
          <p:nvPr/>
        </p:nvSpPr>
        <p:spPr bwMode="auto">
          <a:xfrm>
            <a:off x="6264189" y="753728"/>
            <a:ext cx="7200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250" b="1" kern="1200" baseline="0">
                <a:solidFill>
                  <a:schemeClr val="tx1"/>
                </a:solidFill>
                <a:latin typeface="Sommet" pitchFamily="50" charset="0"/>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1800" dirty="0">
                <a:latin typeface="Calibri" panose="020F0502020204030204" pitchFamily="34" charset="0"/>
                <a:ea typeface="Tahoma" panose="020B0604030504040204" pitchFamily="34" charset="0"/>
                <a:cs typeface="Tahoma" panose="020B0604030504040204" pitchFamily="34" charset="0"/>
              </a:rPr>
              <a:t>2011</a:t>
            </a:r>
          </a:p>
        </p:txBody>
      </p:sp>
      <p:sp>
        <p:nvSpPr>
          <p:cNvPr id="9" name="Title 1">
            <a:extLst>
              <a:ext uri="{FF2B5EF4-FFF2-40B4-BE49-F238E27FC236}">
                <a16:creationId xmlns:a16="http://schemas.microsoft.com/office/drawing/2014/main" id="{F116D4DE-933A-4F62-BEE5-56F2A5281890}"/>
              </a:ext>
            </a:extLst>
          </p:cNvPr>
          <p:cNvSpPr txBox="1">
            <a:spLocks/>
          </p:cNvSpPr>
          <p:nvPr/>
        </p:nvSpPr>
        <p:spPr bwMode="auto">
          <a:xfrm>
            <a:off x="3059832" y="4311825"/>
            <a:ext cx="3744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250" b="1" kern="1200" baseline="0">
                <a:solidFill>
                  <a:schemeClr val="tx1"/>
                </a:solidFill>
                <a:latin typeface="Sommet" pitchFamily="50" charset="0"/>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1800" dirty="0">
                <a:latin typeface="Calibri" panose="020F0502020204030204" pitchFamily="34" charset="0"/>
                <a:ea typeface="Tahoma" panose="020B0604030504040204" pitchFamily="34" charset="0"/>
                <a:cs typeface="Tahoma" panose="020B0604030504040204" pitchFamily="34" charset="0"/>
              </a:rPr>
              <a:t>Highly disadvantaged Census tracts</a:t>
            </a:r>
          </a:p>
        </p:txBody>
      </p:sp>
    </p:spTree>
    <p:extLst>
      <p:ext uri="{BB962C8B-B14F-4D97-AF65-F5344CB8AC3E}">
        <p14:creationId xmlns:p14="http://schemas.microsoft.com/office/powerpoint/2010/main" val="1590936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3568" y="1059582"/>
            <a:ext cx="7488063" cy="3693319"/>
          </a:xfrm>
        </p:spPr>
        <p:txBody>
          <a:bodyPr/>
          <a:lstStyle/>
          <a:p>
            <a:r>
              <a:rPr lang="en-AU" dirty="0"/>
              <a:t>Public health and epidemiology and urban planning and public housing were joined at birth….</a:t>
            </a:r>
            <a:br>
              <a:rPr lang="en-AU" dirty="0"/>
            </a:br>
            <a:br>
              <a:rPr lang="en-AU" dirty="0"/>
            </a:br>
            <a:r>
              <a:rPr lang="en-AU" dirty="0"/>
              <a:t>…as well as urban social geography and urban analytics</a:t>
            </a:r>
            <a:br>
              <a:rPr lang="en-AU" dirty="0"/>
            </a:br>
            <a:br>
              <a:rPr lang="en-AU" dirty="0"/>
            </a:br>
            <a:endParaRPr lang="en-AU" dirty="0"/>
          </a:p>
        </p:txBody>
      </p:sp>
    </p:spTree>
    <p:extLst>
      <p:ext uri="{BB962C8B-B14F-4D97-AF65-F5344CB8AC3E}">
        <p14:creationId xmlns:p14="http://schemas.microsoft.com/office/powerpoint/2010/main" val="2398270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8129"/>
            <a:ext cx="5678388" cy="276999"/>
          </a:xfrm>
        </p:spPr>
        <p:txBody>
          <a:bodyPr/>
          <a:lstStyle/>
          <a:p>
            <a:r>
              <a:rPr lang="en-AU" sz="1800" dirty="0">
                <a:latin typeface="Tahoma" panose="020B0604030504040204" pitchFamily="34" charset="0"/>
                <a:ea typeface="Tahoma" panose="020B0604030504040204" pitchFamily="34" charset="0"/>
                <a:cs typeface="Tahoma" panose="020B0604030504040204" pitchFamily="34" charset="0"/>
              </a:rPr>
              <a:t>Sydney’s suburbanisation of disadvantage</a:t>
            </a:r>
          </a:p>
        </p:txBody>
      </p:sp>
      <p:sp>
        <p:nvSpPr>
          <p:cNvPr id="3" name="Content Placeholder 2"/>
          <p:cNvSpPr>
            <a:spLocks noGrp="1"/>
          </p:cNvSpPr>
          <p:nvPr>
            <p:ph idx="1"/>
          </p:nvPr>
        </p:nvSpPr>
        <p:spPr>
          <a:xfrm>
            <a:off x="251520" y="843558"/>
            <a:ext cx="3410136" cy="3240360"/>
          </a:xfrm>
        </p:spPr>
        <p:txBody>
          <a:bodyPr/>
          <a:lstStyle/>
          <a:p>
            <a:pPr>
              <a:spcBef>
                <a:spcPts val="450"/>
              </a:spcBef>
            </a:pPr>
            <a:r>
              <a:rPr lang="en-AU" sz="1350" dirty="0"/>
              <a:t>By the 1980s some outer west concentrations of disadvantage – reflecting siting of large PH estates in 1960s/70s</a:t>
            </a:r>
          </a:p>
          <a:p>
            <a:pPr>
              <a:spcBef>
                <a:spcPts val="450"/>
              </a:spcBef>
            </a:pPr>
            <a:r>
              <a:rPr lang="en-AU" sz="1350" dirty="0"/>
              <a:t>Long-established inner city poverty focus strongly visible</a:t>
            </a:r>
          </a:p>
          <a:p>
            <a:pPr>
              <a:spcBef>
                <a:spcPts val="450"/>
              </a:spcBef>
            </a:pPr>
            <a:r>
              <a:rPr lang="en-AU" sz="1350" dirty="0"/>
              <a:t>But by 2011, a dramatic shift towards the west and southwest</a:t>
            </a:r>
          </a:p>
          <a:p>
            <a:pPr>
              <a:spcBef>
                <a:spcPts val="450"/>
              </a:spcBef>
            </a:pPr>
            <a:r>
              <a:rPr lang="en-AU" sz="1350" dirty="0"/>
              <a:t>Gentrification has cleared the poor from the inner city</a:t>
            </a:r>
          </a:p>
          <a:p>
            <a:pPr>
              <a:spcBef>
                <a:spcPts val="450"/>
              </a:spcBef>
            </a:pPr>
            <a:r>
              <a:rPr lang="en-AU" sz="1350" dirty="0"/>
              <a:t>Similar ‘suburbanisation of disadvantage’ seen in Melbourne and other major cities</a:t>
            </a:r>
          </a:p>
          <a:p>
            <a:pPr>
              <a:spcBef>
                <a:spcPts val="450"/>
              </a:spcBef>
            </a:pPr>
            <a:r>
              <a:rPr lang="en-AU" sz="1350" dirty="0"/>
              <a:t>Also reflected in many (but not all) large North American and European cities – ‘</a:t>
            </a:r>
            <a:r>
              <a:rPr lang="en-AU" sz="1350" b="1" i="1" dirty="0"/>
              <a:t>The Urban Inversion</a:t>
            </a:r>
            <a:r>
              <a:rPr lang="en-AU" sz="1350" dirty="0"/>
              <a:t>’</a:t>
            </a:r>
          </a:p>
        </p:txBody>
      </p:sp>
      <p:pic>
        <p:nvPicPr>
          <p:cNvPr id="6" name="Picture 5">
            <a:extLst>
              <a:ext uri="{FF2B5EF4-FFF2-40B4-BE49-F238E27FC236}">
                <a16:creationId xmlns:a16="http://schemas.microsoft.com/office/drawing/2014/main" id="{39A7902F-C4E2-467C-A5FD-7BF5608D1E2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840763" y="868710"/>
            <a:ext cx="5122912" cy="3528392"/>
          </a:xfrm>
          <a:prstGeom prst="rect">
            <a:avLst/>
          </a:prstGeom>
          <a:ln>
            <a:solidFill>
              <a:schemeClr val="tx1"/>
            </a:solidFill>
          </a:ln>
        </p:spPr>
      </p:pic>
      <p:sp>
        <p:nvSpPr>
          <p:cNvPr id="4" name="Rectangle 3">
            <a:extLst>
              <a:ext uri="{FF2B5EF4-FFF2-40B4-BE49-F238E27FC236}">
                <a16:creationId xmlns:a16="http://schemas.microsoft.com/office/drawing/2014/main" id="{628C3D00-D9D4-4F01-9152-25E79F95D7E7}"/>
              </a:ext>
            </a:extLst>
          </p:cNvPr>
          <p:cNvSpPr/>
          <p:nvPr/>
        </p:nvSpPr>
        <p:spPr>
          <a:xfrm>
            <a:off x="4211960" y="987574"/>
            <a:ext cx="4572000" cy="646331"/>
          </a:xfrm>
          <a:prstGeom prst="rect">
            <a:avLst/>
          </a:prstGeom>
        </p:spPr>
        <p:txBody>
          <a:bodyPr>
            <a:spAutoFit/>
          </a:bodyPr>
          <a:lstStyle/>
          <a:p>
            <a:pPr algn="ctr"/>
            <a:r>
              <a:rPr lang="en-AU" sz="1800" dirty="0">
                <a:latin typeface="+mj-lt"/>
                <a:ea typeface="Calibri" panose="020F0502020204030204" pitchFamily="34" charset="0"/>
              </a:rPr>
              <a:t>Distribution of disadvantaged CCDs by half-Km bands 1986 and 2011– Sydney </a:t>
            </a:r>
            <a:endParaRPr lang="en-AU" sz="1800" dirty="0">
              <a:latin typeface="+mj-lt"/>
            </a:endParaRPr>
          </a:p>
        </p:txBody>
      </p:sp>
      <p:sp>
        <p:nvSpPr>
          <p:cNvPr id="7" name="Right Arrow 2">
            <a:extLst>
              <a:ext uri="{FF2B5EF4-FFF2-40B4-BE49-F238E27FC236}">
                <a16:creationId xmlns:a16="http://schemas.microsoft.com/office/drawing/2014/main" id="{5CEFCC2F-FBBE-40D2-89DD-F039962ECD05}"/>
              </a:ext>
            </a:extLst>
          </p:cNvPr>
          <p:cNvSpPr/>
          <p:nvPr/>
        </p:nvSpPr>
        <p:spPr bwMode="auto">
          <a:xfrm>
            <a:off x="4499992" y="2416029"/>
            <a:ext cx="2952328" cy="731785"/>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dirty="0">
                <a:ln>
                  <a:noFill/>
                </a:ln>
                <a:solidFill>
                  <a:schemeClr val="tx1"/>
                </a:solidFill>
                <a:effectLst/>
                <a:latin typeface="Arial" charset="0"/>
                <a:cs typeface="Arial" charset="0"/>
              </a:rPr>
              <a:t>The poor have been squeezed out</a:t>
            </a:r>
          </a:p>
        </p:txBody>
      </p:sp>
    </p:spTree>
    <p:extLst>
      <p:ext uri="{BB962C8B-B14F-4D97-AF65-F5344CB8AC3E}">
        <p14:creationId xmlns:p14="http://schemas.microsoft.com/office/powerpoint/2010/main" val="1476375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1169301" y="0"/>
            <a:ext cx="6723478" cy="951310"/>
          </a:xfrm>
          <a:prstGeom prst="rect">
            <a:avLst/>
          </a:prstGeom>
        </p:spPr>
        <p:txBody>
          <a:bodyPr/>
          <a:lstStyle/>
          <a:p>
            <a:pPr eaLnBrk="0" hangingPunct="0">
              <a:defRPr/>
            </a:pPr>
            <a:r>
              <a:rPr lang="en-AU" sz="2100" b="1" kern="0" dirty="0">
                <a:latin typeface="+mn-lt"/>
                <a:ea typeface="+mj-ea"/>
                <a:cs typeface="+mj-cs"/>
              </a:rPr>
              <a:t>‘The Urban Inversion’: The rise of suburban disadvantage and income polarisation</a:t>
            </a:r>
            <a:endParaRPr lang="en-AU" sz="1800" b="1" kern="0" dirty="0">
              <a:latin typeface="+mn-lt"/>
              <a:ea typeface="+mj-ea"/>
              <a:cs typeface="+mj-cs"/>
            </a:endParaRPr>
          </a:p>
        </p:txBody>
      </p:sp>
      <p:sp>
        <p:nvSpPr>
          <p:cNvPr id="8" name="Title 6"/>
          <p:cNvSpPr txBox="1">
            <a:spLocks/>
          </p:cNvSpPr>
          <p:nvPr/>
        </p:nvSpPr>
        <p:spPr>
          <a:xfrm>
            <a:off x="5177663" y="843558"/>
            <a:ext cx="2322686" cy="943571"/>
          </a:xfrm>
          <a:prstGeom prst="rect">
            <a:avLst/>
          </a:prstGeom>
        </p:spPr>
        <p:txBody>
          <a:bodyPr/>
          <a:lstStyle/>
          <a:p>
            <a:pPr eaLnBrk="0" hangingPunct="0">
              <a:defRPr/>
            </a:pPr>
            <a:r>
              <a:rPr lang="en-AU" sz="1200" kern="0" dirty="0">
                <a:latin typeface="+mj-lt"/>
                <a:ea typeface="+mj-ea"/>
                <a:cs typeface="+mj-cs"/>
              </a:rPr>
              <a:t>N.B. Loss of the ‘middle’ income areas and an enlargement of the higher and lower income areas</a:t>
            </a:r>
          </a:p>
        </p:txBody>
      </p:sp>
      <p:pic>
        <p:nvPicPr>
          <p:cNvPr id="11" name="Picture 7" descr="Income_Distrib_198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888" y="757186"/>
            <a:ext cx="4171094" cy="287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Users\z3145795\AppData\Local\Microsoft\Windows\Temporary Internet Files\Content.Outlook\4Y3U0B9Q\SA1SydIncome5classesWhite20161123.jpg"/>
          <p:cNvPicPr>
            <a:picLocks noChangeAspect="1" noChangeArrowheads="1"/>
          </p:cNvPicPr>
          <p:nvPr/>
        </p:nvPicPr>
        <p:blipFill rotWithShape="1">
          <a:blip r:embed="rId3">
            <a:extLst>
              <a:ext uri="{28A0092B-C50C-407E-A947-70E740481C1C}">
                <a14:useLocalDpi xmlns:a14="http://schemas.microsoft.com/office/drawing/2010/main" val="0"/>
              </a:ext>
            </a:extLst>
          </a:blip>
          <a:srcRect l="4861" t="7253" r="28333" b="19104"/>
          <a:stretch/>
        </p:blipFill>
        <p:spPr bwMode="auto">
          <a:xfrm>
            <a:off x="4465982" y="1596354"/>
            <a:ext cx="3746048" cy="297262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6"/>
          <p:cNvSpPr txBox="1">
            <a:spLocks/>
          </p:cNvSpPr>
          <p:nvPr/>
        </p:nvSpPr>
        <p:spPr>
          <a:xfrm>
            <a:off x="1076636" y="2192499"/>
            <a:ext cx="917972" cy="520303"/>
          </a:xfrm>
          <a:prstGeom prst="rect">
            <a:avLst/>
          </a:prstGeom>
        </p:spPr>
        <p:txBody>
          <a:bodyPr/>
          <a:lstStyle/>
          <a:p>
            <a:pPr eaLnBrk="0" hangingPunct="0">
              <a:defRPr/>
            </a:pPr>
            <a:r>
              <a:rPr lang="en-AU" sz="2100" b="1" kern="0" dirty="0">
                <a:latin typeface="+mj-lt"/>
                <a:ea typeface="+mj-ea"/>
                <a:cs typeface="+mj-cs"/>
              </a:rPr>
              <a:t>1986</a:t>
            </a:r>
          </a:p>
        </p:txBody>
      </p:sp>
      <p:sp>
        <p:nvSpPr>
          <p:cNvPr id="14" name="Title 6"/>
          <p:cNvSpPr txBox="1">
            <a:spLocks/>
          </p:cNvSpPr>
          <p:nvPr/>
        </p:nvSpPr>
        <p:spPr>
          <a:xfrm>
            <a:off x="4718677" y="3107508"/>
            <a:ext cx="917972" cy="520304"/>
          </a:xfrm>
          <a:prstGeom prst="rect">
            <a:avLst/>
          </a:prstGeom>
        </p:spPr>
        <p:txBody>
          <a:bodyPr/>
          <a:lstStyle/>
          <a:p>
            <a:pPr eaLnBrk="0" hangingPunct="0">
              <a:defRPr/>
            </a:pPr>
            <a:r>
              <a:rPr lang="en-AU" sz="2100" b="1" kern="0" dirty="0">
                <a:latin typeface="+mj-lt"/>
                <a:ea typeface="+mj-ea"/>
                <a:cs typeface="+mj-cs"/>
              </a:rPr>
              <a:t>2011</a:t>
            </a:r>
          </a:p>
        </p:txBody>
      </p:sp>
      <p:pic>
        <p:nvPicPr>
          <p:cNvPr id="9" name="Picture 8">
            <a:extLst>
              <a:ext uri="{FF2B5EF4-FFF2-40B4-BE49-F238E27FC236}">
                <a16:creationId xmlns:a16="http://schemas.microsoft.com/office/drawing/2014/main" id="{EBA29DAB-5E24-45CE-9C27-460432697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228818"/>
            <a:ext cx="1356110" cy="124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6">
            <a:extLst>
              <a:ext uri="{FF2B5EF4-FFF2-40B4-BE49-F238E27FC236}">
                <a16:creationId xmlns:a16="http://schemas.microsoft.com/office/drawing/2014/main" id="{0D5BFC41-9EFC-41C2-9A21-17D0B999703D}"/>
              </a:ext>
            </a:extLst>
          </p:cNvPr>
          <p:cNvSpPr txBox="1">
            <a:spLocks/>
          </p:cNvSpPr>
          <p:nvPr/>
        </p:nvSpPr>
        <p:spPr>
          <a:xfrm>
            <a:off x="395536" y="4643735"/>
            <a:ext cx="7200800" cy="520303"/>
          </a:xfrm>
          <a:prstGeom prst="rect">
            <a:avLst/>
          </a:prstGeom>
        </p:spPr>
        <p:txBody>
          <a:bodyPr/>
          <a:lstStyle/>
          <a:p>
            <a:pPr eaLnBrk="0" hangingPunct="0">
              <a:defRPr/>
            </a:pPr>
            <a:r>
              <a:rPr lang="en-AU" sz="2100" b="1" kern="0" dirty="0">
                <a:latin typeface="+mj-lt"/>
                <a:ea typeface="+mj-ea"/>
                <a:cs typeface="+mj-cs"/>
              </a:rPr>
              <a:t>More of us and more of them – but fewer in the middle</a:t>
            </a:r>
          </a:p>
        </p:txBody>
      </p:sp>
    </p:spTree>
    <p:extLst>
      <p:ext uri="{BB962C8B-B14F-4D97-AF65-F5344CB8AC3E}">
        <p14:creationId xmlns:p14="http://schemas.microsoft.com/office/powerpoint/2010/main" val="1130666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AverageSalesPrice201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17" y="843558"/>
            <a:ext cx="4790211" cy="374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6"/>
          <p:cNvSpPr txBox="1">
            <a:spLocks/>
          </p:cNvSpPr>
          <p:nvPr/>
        </p:nvSpPr>
        <p:spPr>
          <a:xfrm>
            <a:off x="467544" y="191527"/>
            <a:ext cx="7272808" cy="868055"/>
          </a:xfrm>
          <a:prstGeom prst="rect">
            <a:avLst/>
          </a:prstGeom>
        </p:spPr>
        <p:txBody>
          <a:bodyPr/>
          <a:lstStyle/>
          <a:p>
            <a:pPr algn="ctr" eaLnBrk="0" hangingPunct="0">
              <a:defRPr/>
            </a:pPr>
            <a:r>
              <a:rPr lang="en-AU" sz="2100" b="1" kern="0" dirty="0">
                <a:latin typeface="Calibri" panose="020F0502020204030204" pitchFamily="34" charset="0"/>
                <a:ea typeface="+mj-ea"/>
                <a:cs typeface="+mj-cs"/>
              </a:rPr>
              <a:t>Income differentials translate into housing wealth differentials</a:t>
            </a:r>
            <a:r>
              <a:rPr lang="en-AU" sz="1800" b="1" kern="0" dirty="0">
                <a:latin typeface="Calibri" panose="020F0502020204030204" pitchFamily="34" charset="0"/>
                <a:ea typeface="+mj-ea"/>
                <a:cs typeface="+mj-cs"/>
              </a:rPr>
              <a:t> </a:t>
            </a:r>
          </a:p>
          <a:p>
            <a:pPr algn="ctr" eaLnBrk="0" hangingPunct="0">
              <a:defRPr/>
            </a:pPr>
            <a:r>
              <a:rPr lang="en-AU" sz="1800" b="1" kern="0" dirty="0">
                <a:latin typeface="Calibri" panose="020F0502020204030204" pitchFamily="34" charset="0"/>
                <a:ea typeface="+mj-ea"/>
                <a:cs typeface="+mj-cs"/>
              </a:rPr>
              <a:t>Average sales prices 2011 Sydney</a:t>
            </a:r>
          </a:p>
        </p:txBody>
      </p:sp>
      <p:pic>
        <p:nvPicPr>
          <p:cNvPr id="12" name="Picture 2" descr="AverageSalePriceLegend.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4138" y="3057806"/>
            <a:ext cx="1839915" cy="11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918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800200"/>
            <a:ext cx="4503242" cy="378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1169194" y="33468"/>
            <a:ext cx="5923086" cy="377429"/>
          </a:xfrm>
          <a:prstGeom prst="rect">
            <a:avLst/>
          </a:prstGeom>
        </p:spPr>
        <p:txBody>
          <a:bodyPr/>
          <a:lstStyle/>
          <a:p>
            <a:pPr eaLnBrk="0" hangingPunct="0">
              <a:defRPr/>
            </a:pPr>
            <a:r>
              <a:rPr lang="en-AU" sz="2200" b="1" kern="0" dirty="0">
                <a:latin typeface="Calibri" panose="020F0502020204030204" pitchFamily="34" charset="0"/>
                <a:ea typeface="+mj-ea"/>
                <a:cs typeface="+mj-cs"/>
              </a:rPr>
              <a:t>The drivers of suburban disadvantage in Sydney: Low economic activity</a:t>
            </a:r>
          </a:p>
        </p:txBody>
      </p:sp>
    </p:spTree>
    <p:extLst>
      <p:ext uri="{BB962C8B-B14F-4D97-AF65-F5344CB8AC3E}">
        <p14:creationId xmlns:p14="http://schemas.microsoft.com/office/powerpoint/2010/main" val="122979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7614"/>
            <a:ext cx="3639928" cy="321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363" y="1347614"/>
            <a:ext cx="3858441" cy="300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539552" y="339502"/>
            <a:ext cx="8064896" cy="377429"/>
          </a:xfrm>
          <a:prstGeom prst="rect">
            <a:avLst/>
          </a:prstGeom>
        </p:spPr>
        <p:txBody>
          <a:bodyPr/>
          <a:lstStyle/>
          <a:p>
            <a:pPr eaLnBrk="0" hangingPunct="0">
              <a:defRPr/>
            </a:pPr>
            <a:r>
              <a:rPr lang="en-AU" sz="2200" b="1" kern="0" dirty="0">
                <a:latin typeface="Calibri" panose="020F0502020204030204" pitchFamily="34" charset="0"/>
                <a:ea typeface="+mj-ea"/>
                <a:cs typeface="+mj-cs"/>
              </a:rPr>
              <a:t>Suburban ‘transport poverty’…. </a:t>
            </a:r>
          </a:p>
          <a:p>
            <a:pPr eaLnBrk="0" hangingPunct="0">
              <a:defRPr/>
            </a:pPr>
            <a:r>
              <a:rPr lang="en-AU" sz="2200" b="1" kern="0" dirty="0">
                <a:latin typeface="Calibri" panose="020F0502020204030204" pitchFamily="34" charset="0"/>
                <a:ea typeface="+mj-ea"/>
                <a:cs typeface="+mj-cs"/>
              </a:rPr>
              <a:t>	…. Makes getting to the good jobs – or anything – difficult  </a:t>
            </a:r>
          </a:p>
        </p:txBody>
      </p:sp>
    </p:spTree>
    <p:extLst>
      <p:ext uri="{BB962C8B-B14F-4D97-AF65-F5344CB8AC3E}">
        <p14:creationId xmlns:p14="http://schemas.microsoft.com/office/powerpoint/2010/main" val="4267839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8129"/>
            <a:ext cx="5678388" cy="276999"/>
          </a:xfrm>
        </p:spPr>
        <p:txBody>
          <a:bodyPr/>
          <a:lstStyle/>
          <a:p>
            <a:r>
              <a:rPr lang="en-AU" sz="1800" dirty="0">
                <a:latin typeface="Tahoma" panose="020B0604030504040204" pitchFamily="34" charset="0"/>
                <a:ea typeface="Tahoma" panose="020B0604030504040204" pitchFamily="34" charset="0"/>
                <a:cs typeface="Tahoma" panose="020B0604030504040204" pitchFamily="34" charset="0"/>
              </a:rPr>
              <a:t>Concentrations of disadvantage: do they matter?</a:t>
            </a:r>
          </a:p>
        </p:txBody>
      </p:sp>
      <p:sp>
        <p:nvSpPr>
          <p:cNvPr id="3" name="Content Placeholder 2"/>
          <p:cNvSpPr>
            <a:spLocks noGrp="1"/>
          </p:cNvSpPr>
          <p:nvPr>
            <p:ph idx="1"/>
          </p:nvPr>
        </p:nvSpPr>
        <p:spPr>
          <a:xfrm>
            <a:off x="107504" y="681540"/>
            <a:ext cx="6408712" cy="3690410"/>
          </a:xfrm>
        </p:spPr>
        <p:txBody>
          <a:bodyPr/>
          <a:lstStyle/>
          <a:p>
            <a:r>
              <a:rPr lang="en-AU" sz="1200" dirty="0"/>
              <a:t>Policy consensus that spatial concentration of disadvantage is problematic – policy makers argue that </a:t>
            </a:r>
            <a:r>
              <a:rPr lang="en-AU" sz="1200" i="1" dirty="0"/>
              <a:t>“social mix</a:t>
            </a:r>
            <a:r>
              <a:rPr lang="en-AU" sz="1200" dirty="0"/>
              <a:t>” can solve the problem – see box on the right</a:t>
            </a:r>
          </a:p>
          <a:p>
            <a:r>
              <a:rPr lang="en-AU" sz="1200" dirty="0"/>
              <a:t>Rests on the ‘</a:t>
            </a:r>
            <a:r>
              <a:rPr lang="en-AU" sz="1200" i="1" dirty="0"/>
              <a:t>neighbourhood effects</a:t>
            </a:r>
            <a:r>
              <a:rPr lang="en-AU" sz="1200" dirty="0"/>
              <a:t>’ thesis that:</a:t>
            </a:r>
          </a:p>
          <a:p>
            <a:pPr marL="300038" lvl="1" indent="0">
              <a:buNone/>
            </a:pPr>
            <a:r>
              <a:rPr lang="en-AU" sz="1200" i="1" dirty="0"/>
              <a:t>‘…deprived people who live in deprived areas may have their life chances reduced compared to their counterparts in more socially mixed neighbourhoods ... living in a neighbourhood which is predominantly poor is itself a source of disadvantage’ . </a:t>
            </a:r>
            <a:r>
              <a:rPr lang="en-AU" sz="1200" dirty="0"/>
              <a:t>(Atkinson &amp; </a:t>
            </a:r>
            <a:r>
              <a:rPr lang="en-AU" sz="1200" dirty="0" err="1"/>
              <a:t>Kintrea</a:t>
            </a:r>
            <a:r>
              <a:rPr lang="en-AU" sz="1200" dirty="0"/>
              <a:t> 2001).</a:t>
            </a:r>
          </a:p>
          <a:p>
            <a:r>
              <a:rPr lang="en-AU" sz="1200" dirty="0"/>
              <a:t>This supposedly comes about due to: </a:t>
            </a:r>
          </a:p>
          <a:p>
            <a:pPr marL="300038" lvl="1" indent="0">
              <a:buNone/>
            </a:pPr>
            <a:r>
              <a:rPr lang="en-AU" sz="1200" i="1" dirty="0"/>
              <a:t>‘…negative peer/role modelling, weak social norms/control, limited resource-networks, and stigmatisation mechanisms’ </a:t>
            </a:r>
            <a:r>
              <a:rPr lang="en-AU" sz="1200" dirty="0"/>
              <a:t>(</a:t>
            </a:r>
            <a:r>
              <a:rPr lang="en-AU" sz="1200" dirty="0" err="1"/>
              <a:t>Galster</a:t>
            </a:r>
            <a:r>
              <a:rPr lang="en-AU" sz="1200" dirty="0"/>
              <a:t> 2009)</a:t>
            </a:r>
          </a:p>
          <a:p>
            <a:pPr marL="214313"/>
            <a:r>
              <a:rPr lang="en-AU" sz="1200" dirty="0"/>
              <a:t>But essentially unproven – and controversial – in Australia:</a:t>
            </a:r>
          </a:p>
          <a:p>
            <a:pPr marL="300038" lvl="1" indent="0">
              <a:buNone/>
            </a:pPr>
            <a:r>
              <a:rPr lang="en-AU" sz="1200" i="1" dirty="0"/>
              <a:t>‘…the ‘problems’ of poor households living in public housing have been reconstructed as problems of place …to support a policy intervention [redevelopment] …closely linked with dominant neo-liberal ideology …’  </a:t>
            </a:r>
            <a:r>
              <a:rPr lang="en-AU" sz="1200" dirty="0"/>
              <a:t>(Darcy 2010)</a:t>
            </a:r>
          </a:p>
          <a:p>
            <a:endParaRPr lang="en-AU" dirty="0"/>
          </a:p>
        </p:txBody>
      </p:sp>
      <p:sp>
        <p:nvSpPr>
          <p:cNvPr id="4" name="TextBox 3"/>
          <p:cNvSpPr txBox="1"/>
          <p:nvPr/>
        </p:nvSpPr>
        <p:spPr>
          <a:xfrm>
            <a:off x="6732240" y="843558"/>
            <a:ext cx="1728192" cy="3277820"/>
          </a:xfrm>
          <a:prstGeom prst="rect">
            <a:avLst/>
          </a:prstGeom>
          <a:solidFill>
            <a:schemeClr val="tx2">
              <a:lumMod val="20000"/>
              <a:lumOff val="80000"/>
            </a:schemeClr>
          </a:solidFill>
        </p:spPr>
        <p:txBody>
          <a:bodyPr wrap="square" rtlCol="0">
            <a:spAutoFit/>
          </a:bodyPr>
          <a:lstStyle/>
          <a:p>
            <a:pPr fontAlgn="auto">
              <a:spcBef>
                <a:spcPts val="900"/>
              </a:spcBef>
              <a:spcAft>
                <a:spcPts val="0"/>
              </a:spcAft>
            </a:pPr>
            <a:r>
              <a:rPr lang="en-AU" sz="1200" b="1" dirty="0"/>
              <a:t>2009 National Affordable Housing Agreement </a:t>
            </a:r>
          </a:p>
          <a:p>
            <a:pPr fontAlgn="auto">
              <a:spcBef>
                <a:spcPts val="900"/>
              </a:spcBef>
              <a:spcAft>
                <a:spcPts val="0"/>
              </a:spcAft>
            </a:pPr>
            <a:r>
              <a:rPr lang="en-AU" sz="1200" dirty="0"/>
              <a:t>‘Agreed policy actions’ included aspiration for state/territory action in:</a:t>
            </a:r>
          </a:p>
          <a:p>
            <a:pPr fontAlgn="auto">
              <a:spcBef>
                <a:spcPts val="900"/>
              </a:spcBef>
              <a:spcAft>
                <a:spcPts val="0"/>
              </a:spcAft>
            </a:pPr>
            <a:r>
              <a:rPr lang="en-AU" sz="1200" i="1" dirty="0"/>
              <a:t>‘…creating mixed communities that promote social and economic opportunities by reducing concentrations of disadvantage that exist in some social housing estates’</a:t>
            </a:r>
          </a:p>
        </p:txBody>
      </p:sp>
    </p:spTree>
    <p:extLst>
      <p:ext uri="{BB962C8B-B14F-4D97-AF65-F5344CB8AC3E}">
        <p14:creationId xmlns:p14="http://schemas.microsoft.com/office/powerpoint/2010/main" val="3060948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246" y="267494"/>
            <a:ext cx="6552728" cy="276999"/>
          </a:xfrm>
        </p:spPr>
        <p:txBody>
          <a:bodyPr/>
          <a:lstStyle/>
          <a:p>
            <a:r>
              <a:rPr lang="en-GB" sz="1800" dirty="0">
                <a:latin typeface="Tahoma" panose="020B0604030504040204" pitchFamily="34" charset="0"/>
                <a:ea typeface="Tahoma" panose="020B0604030504040204" pitchFamily="34" charset="0"/>
                <a:cs typeface="Tahoma" panose="020B0604030504040204" pitchFamily="34" charset="0"/>
              </a:rPr>
              <a:t>Typical ‘disadvantaged area’ housing in Sydney….</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5" descr="P4032686"/>
          <p:cNvPicPr>
            <a:picLocks noChangeAspect="1" noChangeArrowheads="1"/>
          </p:cNvPicPr>
          <p:nvPr/>
        </p:nvPicPr>
        <p:blipFill>
          <a:blip r:embed="rId2" cstate="print"/>
          <a:srcRect t="9232" r="2787" b="10758"/>
          <a:stretch>
            <a:fillRect/>
          </a:stretch>
        </p:blipFill>
        <p:spPr bwMode="auto">
          <a:xfrm>
            <a:off x="828266" y="771550"/>
            <a:ext cx="2538282" cy="1566174"/>
          </a:xfrm>
          <a:prstGeom prst="rect">
            <a:avLst/>
          </a:prstGeom>
          <a:noFill/>
          <a:ln w="9525">
            <a:noFill/>
            <a:miter lim="800000"/>
            <a:headEnd/>
            <a:tailEnd/>
          </a:ln>
        </p:spPr>
      </p:pic>
      <p:pic>
        <p:nvPicPr>
          <p:cNvPr id="5" name="Picture 4"/>
          <p:cNvPicPr/>
          <p:nvPr/>
        </p:nvPicPr>
        <p:blipFill>
          <a:blip r:embed="rId3" cstate="screen">
            <a:extLst>
              <a:ext uri="{28A0092B-C50C-407E-A947-70E740481C1C}">
                <a14:useLocalDpi xmlns:a14="http://schemas.microsoft.com/office/drawing/2010/main" val="0"/>
              </a:ext>
            </a:extLst>
          </a:blip>
          <a:srcRect/>
          <a:stretch>
            <a:fillRect/>
          </a:stretch>
        </p:blipFill>
        <p:spPr>
          <a:xfrm>
            <a:off x="2718476" y="2499742"/>
            <a:ext cx="3348372" cy="1566174"/>
          </a:xfrm>
          <a:prstGeom prst="rect">
            <a:avLst/>
          </a:prstGeom>
        </p:spPr>
      </p:pic>
      <p:pic>
        <p:nvPicPr>
          <p:cNvPr id="6" name="Picture 6"/>
          <p:cNvPicPr>
            <a:picLocks noChangeAspect="1" noChangeArrowheads="1"/>
          </p:cNvPicPr>
          <p:nvPr/>
        </p:nvPicPr>
        <p:blipFill>
          <a:blip r:embed="rId4" cstate="print"/>
          <a:srcRect l="4693" t="9385" b="15537"/>
          <a:stretch>
            <a:fillRect/>
          </a:stretch>
        </p:blipFill>
        <p:spPr bwMode="auto">
          <a:xfrm>
            <a:off x="3528566" y="771550"/>
            <a:ext cx="2538282" cy="1566174"/>
          </a:xfrm>
          <a:prstGeom prst="rect">
            <a:avLst/>
          </a:prstGeom>
          <a:noFill/>
          <a:ln w="9525">
            <a:noFill/>
            <a:miter lim="800000"/>
            <a:headEnd/>
            <a:tailEnd/>
          </a:ln>
        </p:spPr>
      </p:pic>
      <p:pic>
        <p:nvPicPr>
          <p:cNvPr id="7" name="Picture 7"/>
          <p:cNvPicPr>
            <a:picLocks noChangeAspect="1" noChangeArrowheads="1"/>
          </p:cNvPicPr>
          <p:nvPr/>
        </p:nvPicPr>
        <p:blipFill>
          <a:blip r:embed="rId5" cstate="print"/>
          <a:srcRect t="7883" r="37487" b="15772"/>
          <a:stretch>
            <a:fillRect/>
          </a:stretch>
        </p:blipFill>
        <p:spPr bwMode="auto">
          <a:xfrm>
            <a:off x="828266" y="2499742"/>
            <a:ext cx="1711133" cy="1566174"/>
          </a:xfrm>
          <a:prstGeom prst="rect">
            <a:avLst/>
          </a:prstGeom>
          <a:noFill/>
          <a:ln w="9525">
            <a:noFill/>
            <a:miter lim="800000"/>
            <a:headEnd/>
            <a:tailEnd/>
          </a:ln>
        </p:spPr>
      </p:pic>
      <p:sp>
        <p:nvSpPr>
          <p:cNvPr id="8" name="Title 1">
            <a:extLst>
              <a:ext uri="{FF2B5EF4-FFF2-40B4-BE49-F238E27FC236}">
                <a16:creationId xmlns:a16="http://schemas.microsoft.com/office/drawing/2014/main" id="{3D9DCFA3-AC8D-4DD1-9AFD-2F3DF5BA086C}"/>
              </a:ext>
            </a:extLst>
          </p:cNvPr>
          <p:cNvSpPr txBox="1">
            <a:spLocks/>
          </p:cNvSpPr>
          <p:nvPr/>
        </p:nvSpPr>
        <p:spPr bwMode="auto">
          <a:xfrm>
            <a:off x="3744590" y="4166959"/>
            <a:ext cx="4896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250" b="1" kern="1200" baseline="0">
                <a:solidFill>
                  <a:schemeClr val="tx1"/>
                </a:solidFill>
                <a:latin typeface="Sommet" pitchFamily="50" charset="0"/>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GB" sz="1800" dirty="0">
                <a:latin typeface="Tahoma" panose="020B0604030504040204" pitchFamily="34" charset="0"/>
                <a:ea typeface="Tahoma" panose="020B0604030504040204" pitchFamily="34" charset="0"/>
                <a:cs typeface="Tahoma" panose="020B0604030504040204" pitchFamily="34" charset="0"/>
              </a:rPr>
              <a:t>….but only  one of these is public housing.</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10" descr="P4032777">
            <a:extLst>
              <a:ext uri="{FF2B5EF4-FFF2-40B4-BE49-F238E27FC236}">
                <a16:creationId xmlns:a16="http://schemas.microsoft.com/office/drawing/2014/main" id="{99E2B5EF-E71F-4694-8EDC-0D8F15550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862" y="2499743"/>
            <a:ext cx="2339578"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Documents and Settings\z3145795\Desktop\Home\My Pictures\AUrban\KDR\August 2008 033.jpg">
            <a:extLst>
              <a:ext uri="{FF2B5EF4-FFF2-40B4-BE49-F238E27FC236}">
                <a16:creationId xmlns:a16="http://schemas.microsoft.com/office/drawing/2014/main" id="{8F6098D8-84CA-4137-9F3E-A248A37EB5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862" y="765483"/>
            <a:ext cx="2339578" cy="156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911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srcRect l="36655" t="20297" r="5857" b="13908"/>
          <a:stretch/>
        </p:blipFill>
        <p:spPr bwMode="auto">
          <a:xfrm>
            <a:off x="683568" y="483518"/>
            <a:ext cx="3096344" cy="4104457"/>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067944" y="990054"/>
            <a:ext cx="4824536" cy="3165872"/>
          </a:xfrm>
        </p:spPr>
        <p:txBody>
          <a:bodyPr/>
          <a:lstStyle/>
          <a:p>
            <a:r>
              <a:rPr lang="en-AU" sz="1800" dirty="0">
                <a:latin typeface="Calibri" panose="020F0502020204030204" pitchFamily="34" charset="0"/>
              </a:rPr>
              <a:t>Three ear study of most disadvantaged neighbourhoods in Sydney and Melbourne</a:t>
            </a:r>
          </a:p>
          <a:p>
            <a:r>
              <a:rPr lang="en-AU" sz="1800" dirty="0">
                <a:latin typeface="Calibri" panose="020F0502020204030204" pitchFamily="34" charset="0"/>
              </a:rPr>
              <a:t>Red and blue areas show lowest SEIFA decile suburbs</a:t>
            </a:r>
          </a:p>
          <a:p>
            <a:r>
              <a:rPr lang="en-AU" sz="1800" dirty="0">
                <a:latin typeface="Calibri" panose="020F0502020204030204" pitchFamily="34" charset="0"/>
              </a:rPr>
              <a:t>Private housing dominates – older owners and low income renters</a:t>
            </a:r>
          </a:p>
          <a:p>
            <a:r>
              <a:rPr lang="en-AU" sz="1800" dirty="0">
                <a:latin typeface="Calibri" panose="020F0502020204030204" pitchFamily="34" charset="0"/>
              </a:rPr>
              <a:t>Public housing only 13% of households in these areas</a:t>
            </a:r>
          </a:p>
          <a:p>
            <a:r>
              <a:rPr lang="en-AU" sz="1800" dirty="0">
                <a:latin typeface="Calibri" panose="020F0502020204030204" pitchFamily="34" charset="0"/>
              </a:rPr>
              <a:t>Census-based by multi-factor analysis to better understand characteristics and drivers</a:t>
            </a:r>
          </a:p>
        </p:txBody>
      </p:sp>
      <p:sp>
        <p:nvSpPr>
          <p:cNvPr id="5" name="Title 1">
            <a:extLst>
              <a:ext uri="{FF2B5EF4-FFF2-40B4-BE49-F238E27FC236}">
                <a16:creationId xmlns:a16="http://schemas.microsoft.com/office/drawing/2014/main" id="{5A66EA11-A3FC-4D17-895B-D9075133A4DC}"/>
              </a:ext>
            </a:extLst>
          </p:cNvPr>
          <p:cNvSpPr txBox="1">
            <a:spLocks/>
          </p:cNvSpPr>
          <p:nvPr/>
        </p:nvSpPr>
        <p:spPr bwMode="auto">
          <a:xfrm>
            <a:off x="1552029" y="141734"/>
            <a:ext cx="4604147" cy="5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rtl="0" eaLnBrk="0" fontAlgn="base" hangingPunct="0">
              <a:spcBef>
                <a:spcPct val="0"/>
              </a:spcBef>
              <a:spcAft>
                <a:spcPct val="0"/>
              </a:spcAft>
              <a:defRPr sz="2800" b="1">
                <a:solidFill>
                  <a:schemeClr val="folHlink"/>
                </a:solidFill>
                <a:latin typeface="+mj-lt"/>
                <a:ea typeface="+mj-ea"/>
                <a:cs typeface="+mj-cs"/>
              </a:defRPr>
            </a:lvl1pPr>
            <a:lvl2pPr algn="r" rtl="0" eaLnBrk="0" fontAlgn="base" hangingPunct="0">
              <a:spcBef>
                <a:spcPct val="0"/>
              </a:spcBef>
              <a:spcAft>
                <a:spcPct val="0"/>
              </a:spcAft>
              <a:defRPr sz="2800" b="1">
                <a:solidFill>
                  <a:schemeClr val="folHlink"/>
                </a:solidFill>
                <a:latin typeface="Arial" charset="0"/>
                <a:cs typeface="Arial" charset="0"/>
              </a:defRPr>
            </a:lvl2pPr>
            <a:lvl3pPr algn="r" rtl="0" eaLnBrk="0" fontAlgn="base" hangingPunct="0">
              <a:spcBef>
                <a:spcPct val="0"/>
              </a:spcBef>
              <a:spcAft>
                <a:spcPct val="0"/>
              </a:spcAft>
              <a:defRPr sz="2800" b="1">
                <a:solidFill>
                  <a:schemeClr val="folHlink"/>
                </a:solidFill>
                <a:latin typeface="Arial" charset="0"/>
                <a:cs typeface="Arial" charset="0"/>
              </a:defRPr>
            </a:lvl3pPr>
            <a:lvl4pPr algn="r" rtl="0" eaLnBrk="0" fontAlgn="base" hangingPunct="0">
              <a:spcBef>
                <a:spcPct val="0"/>
              </a:spcBef>
              <a:spcAft>
                <a:spcPct val="0"/>
              </a:spcAft>
              <a:defRPr sz="2800" b="1">
                <a:solidFill>
                  <a:schemeClr val="folHlink"/>
                </a:solidFill>
                <a:latin typeface="Arial" charset="0"/>
                <a:cs typeface="Arial" charset="0"/>
              </a:defRPr>
            </a:lvl4pPr>
            <a:lvl5pPr algn="r" rtl="0" eaLnBrk="0" fontAlgn="base" hangingPunct="0">
              <a:spcBef>
                <a:spcPct val="0"/>
              </a:spcBef>
              <a:spcAft>
                <a:spcPct val="0"/>
              </a:spcAft>
              <a:defRPr sz="2800" b="1">
                <a:solidFill>
                  <a:schemeClr val="folHlink"/>
                </a:solidFill>
                <a:latin typeface="Arial" charset="0"/>
                <a:cs typeface="Arial" charset="0"/>
              </a:defRPr>
            </a:lvl5pPr>
            <a:lvl6pPr marL="457200" algn="r" rtl="0" fontAlgn="base">
              <a:spcBef>
                <a:spcPct val="0"/>
              </a:spcBef>
              <a:spcAft>
                <a:spcPct val="0"/>
              </a:spcAft>
              <a:defRPr sz="2800" b="1">
                <a:solidFill>
                  <a:schemeClr val="folHlink"/>
                </a:solidFill>
                <a:latin typeface="Arial" charset="0"/>
                <a:cs typeface="Arial" charset="0"/>
              </a:defRPr>
            </a:lvl6pPr>
            <a:lvl7pPr marL="914400" algn="r" rtl="0" fontAlgn="base">
              <a:spcBef>
                <a:spcPct val="0"/>
              </a:spcBef>
              <a:spcAft>
                <a:spcPct val="0"/>
              </a:spcAft>
              <a:defRPr sz="2800" b="1">
                <a:solidFill>
                  <a:schemeClr val="folHlink"/>
                </a:solidFill>
                <a:latin typeface="Arial" charset="0"/>
                <a:cs typeface="Arial" charset="0"/>
              </a:defRPr>
            </a:lvl7pPr>
            <a:lvl8pPr marL="1371600" algn="r" rtl="0" fontAlgn="base">
              <a:spcBef>
                <a:spcPct val="0"/>
              </a:spcBef>
              <a:spcAft>
                <a:spcPct val="0"/>
              </a:spcAft>
              <a:defRPr sz="2800" b="1">
                <a:solidFill>
                  <a:schemeClr val="folHlink"/>
                </a:solidFill>
                <a:latin typeface="Arial" charset="0"/>
                <a:cs typeface="Arial" charset="0"/>
              </a:defRPr>
            </a:lvl8pPr>
            <a:lvl9pPr marL="1828800" algn="r" rtl="0" fontAlgn="base">
              <a:spcBef>
                <a:spcPct val="0"/>
              </a:spcBef>
              <a:spcAft>
                <a:spcPct val="0"/>
              </a:spcAft>
              <a:defRPr sz="2800" b="1">
                <a:solidFill>
                  <a:schemeClr val="folHlink"/>
                </a:solidFill>
                <a:latin typeface="Arial" charset="0"/>
                <a:cs typeface="Arial" charset="0"/>
              </a:defRPr>
            </a:lvl9pPr>
          </a:lstStyle>
          <a:p>
            <a:pPr algn="l"/>
            <a:r>
              <a:rPr lang="en-AU" sz="2100" kern="0" dirty="0">
                <a:solidFill>
                  <a:schemeClr val="tx1"/>
                </a:solidFill>
              </a:rPr>
              <a:t>Unpacking ‘disadvantaged’ places</a:t>
            </a:r>
          </a:p>
        </p:txBody>
      </p:sp>
    </p:spTree>
    <p:extLst>
      <p:ext uri="{BB962C8B-B14F-4D97-AF65-F5344CB8AC3E}">
        <p14:creationId xmlns:p14="http://schemas.microsoft.com/office/powerpoint/2010/main" val="4230881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64698014"/>
              </p:ext>
            </p:extLst>
          </p:nvPr>
        </p:nvGraphicFramePr>
        <p:xfrm>
          <a:off x="1043608" y="625066"/>
          <a:ext cx="6354705" cy="3530860"/>
        </p:xfrm>
        <a:graphic>
          <a:graphicData uri="http://schemas.openxmlformats.org/drawingml/2006/table">
            <a:tbl>
              <a:tblPr firstRow="1" firstCol="1" bandRow="1">
                <a:tableStyleId>{21E4AEA4-8DFA-4A89-87EB-49C32662AFE0}</a:tableStyleId>
              </a:tblPr>
              <a:tblGrid>
                <a:gridCol w="659399">
                  <a:extLst>
                    <a:ext uri="{9D8B030D-6E8A-4147-A177-3AD203B41FA5}">
                      <a16:colId xmlns:a16="http://schemas.microsoft.com/office/drawing/2014/main" val="20000"/>
                    </a:ext>
                  </a:extLst>
                </a:gridCol>
                <a:gridCol w="2597026">
                  <a:extLst>
                    <a:ext uri="{9D8B030D-6E8A-4147-A177-3AD203B41FA5}">
                      <a16:colId xmlns:a16="http://schemas.microsoft.com/office/drawing/2014/main" val="20001"/>
                    </a:ext>
                  </a:extLst>
                </a:gridCol>
                <a:gridCol w="1094545">
                  <a:extLst>
                    <a:ext uri="{9D8B030D-6E8A-4147-A177-3AD203B41FA5}">
                      <a16:colId xmlns:a16="http://schemas.microsoft.com/office/drawing/2014/main" val="20002"/>
                    </a:ext>
                  </a:extLst>
                </a:gridCol>
                <a:gridCol w="2003735">
                  <a:extLst>
                    <a:ext uri="{9D8B030D-6E8A-4147-A177-3AD203B41FA5}">
                      <a16:colId xmlns:a16="http://schemas.microsoft.com/office/drawing/2014/main" val="20003"/>
                    </a:ext>
                  </a:extLst>
                </a:gridCol>
              </a:tblGrid>
              <a:tr h="376400">
                <a:tc gridSpan="2">
                  <a:txBody>
                    <a:bodyPr/>
                    <a:lstStyle/>
                    <a:p>
                      <a:pPr algn="ctr">
                        <a:lnSpc>
                          <a:spcPct val="100000"/>
                        </a:lnSpc>
                        <a:spcBef>
                          <a:spcPts val="600"/>
                        </a:spcBef>
                        <a:spcAft>
                          <a:spcPts val="600"/>
                        </a:spcAft>
                      </a:pPr>
                      <a:r>
                        <a:rPr lang="en-AU" sz="1800" b="1" i="1" dirty="0">
                          <a:effectLst/>
                        </a:rPr>
                        <a:t>Socio-Economic Typology</a:t>
                      </a:r>
                      <a:endParaRPr lang="en-AU" sz="1800" b="1" i="1" dirty="0">
                        <a:effectLst/>
                        <a:latin typeface="Arial"/>
                        <a:ea typeface="Times New Roman"/>
                        <a:cs typeface="Times New Roman"/>
                      </a:endParaRPr>
                    </a:p>
                  </a:txBody>
                  <a:tcPr marL="51435" marR="51435" marT="0" marB="0" anchor="ctr"/>
                </a:tc>
                <a:tc hMerge="1">
                  <a:txBody>
                    <a:bodyPr/>
                    <a:lstStyle/>
                    <a:p>
                      <a:endParaRPr lang="en-AU"/>
                    </a:p>
                  </a:txBody>
                  <a:tcPr/>
                </a:tc>
                <a:tc>
                  <a:txBody>
                    <a:bodyPr/>
                    <a:lstStyle/>
                    <a:p>
                      <a:pPr>
                        <a:lnSpc>
                          <a:spcPct val="100000"/>
                        </a:lnSpc>
                        <a:spcBef>
                          <a:spcPts val="600"/>
                        </a:spcBef>
                        <a:spcAft>
                          <a:spcPts val="600"/>
                        </a:spcAft>
                      </a:pPr>
                      <a:r>
                        <a:rPr lang="en-AU" sz="1800" b="1" i="1" dirty="0">
                          <a:effectLst/>
                        </a:rPr>
                        <a:t>Suburb</a:t>
                      </a:r>
                      <a:endParaRPr lang="en-AU" sz="1800" b="1" i="1" dirty="0">
                        <a:effectLst/>
                        <a:latin typeface="Arial"/>
                        <a:ea typeface="Times New Roman"/>
                        <a:cs typeface="Times New Roman"/>
                      </a:endParaRPr>
                    </a:p>
                  </a:txBody>
                  <a:tcPr marL="51435" marR="51435" marT="0" marB="0" anchor="ctr"/>
                </a:tc>
                <a:tc>
                  <a:txBody>
                    <a:bodyPr/>
                    <a:lstStyle/>
                    <a:p>
                      <a:pPr>
                        <a:lnSpc>
                          <a:spcPct val="100000"/>
                        </a:lnSpc>
                        <a:spcBef>
                          <a:spcPts val="600"/>
                        </a:spcBef>
                        <a:spcAft>
                          <a:spcPts val="600"/>
                        </a:spcAft>
                      </a:pPr>
                      <a:r>
                        <a:rPr lang="en-AU" sz="1800" b="1" i="1" dirty="0">
                          <a:effectLst/>
                        </a:rPr>
                        <a:t>Designation</a:t>
                      </a:r>
                      <a:endParaRPr lang="en-AU" sz="1800" b="1" i="1" dirty="0">
                        <a:effectLst/>
                        <a:latin typeface="Arial"/>
                        <a:ea typeface="Times New Roman"/>
                        <a:cs typeface="Times New Roman"/>
                      </a:endParaRPr>
                    </a:p>
                  </a:txBody>
                  <a:tcPr marL="51435" marR="51435" marT="0" marB="0" anchor="ctr"/>
                </a:tc>
                <a:extLst>
                  <a:ext uri="{0D108BD9-81ED-4DB2-BD59-A6C34878D82A}">
                    <a16:rowId xmlns:a16="http://schemas.microsoft.com/office/drawing/2014/main" val="10000"/>
                  </a:ext>
                </a:extLst>
              </a:tr>
              <a:tr h="591537">
                <a:tc>
                  <a:txBody>
                    <a:bodyPr/>
                    <a:lstStyle/>
                    <a:p>
                      <a:pPr algn="ctr">
                        <a:lnSpc>
                          <a:spcPct val="100000"/>
                        </a:lnSpc>
                        <a:spcBef>
                          <a:spcPts val="600"/>
                        </a:spcBef>
                        <a:spcAft>
                          <a:spcPts val="600"/>
                        </a:spcAft>
                      </a:pPr>
                      <a:r>
                        <a:rPr lang="en-AU" sz="1500" dirty="0">
                          <a:effectLst/>
                        </a:rPr>
                        <a:t>1</a:t>
                      </a:r>
                      <a:endParaRPr lang="en-AU" sz="1500" dirty="0">
                        <a:effectLst/>
                        <a:latin typeface="Arial"/>
                        <a:ea typeface="Times New Roman"/>
                        <a:cs typeface="Times New Roman"/>
                      </a:endParaRPr>
                    </a:p>
                  </a:txBody>
                  <a:tcPr marL="51435" marR="51435" marT="0" marB="0" anchor="ctr"/>
                </a:tc>
                <a:tc>
                  <a:txBody>
                    <a:bodyPr/>
                    <a:lstStyle/>
                    <a:p>
                      <a:pPr algn="l">
                        <a:lnSpc>
                          <a:spcPct val="100000"/>
                        </a:lnSpc>
                        <a:spcBef>
                          <a:spcPts val="600"/>
                        </a:spcBef>
                        <a:spcAft>
                          <a:spcPts val="600"/>
                        </a:spcAft>
                      </a:pPr>
                      <a:r>
                        <a:rPr lang="en-AU" sz="1100" dirty="0">
                          <a:effectLst/>
                        </a:rPr>
                        <a:t>High on young people and single parent households; public housing</a:t>
                      </a:r>
                      <a:endParaRPr lang="en-AU" sz="1100" dirty="0">
                        <a:effectLst/>
                        <a:latin typeface="Arial"/>
                        <a:ea typeface="Times New Roman"/>
                        <a:cs typeface="Times New Roman"/>
                      </a:endParaRPr>
                    </a:p>
                  </a:txBody>
                  <a:tcPr marL="51435" marR="51435" marT="0" marB="0" anchor="ctr"/>
                </a:tc>
                <a:tc>
                  <a:txBody>
                    <a:bodyPr/>
                    <a:lstStyle/>
                    <a:p>
                      <a:pPr algn="l">
                        <a:lnSpc>
                          <a:spcPct val="100000"/>
                        </a:lnSpc>
                        <a:spcBef>
                          <a:spcPts val="600"/>
                        </a:spcBef>
                        <a:spcAft>
                          <a:spcPts val="600"/>
                        </a:spcAft>
                      </a:pPr>
                      <a:r>
                        <a:rPr lang="en-AU" sz="1400" b="1" dirty="0">
                          <a:effectLst/>
                        </a:rPr>
                        <a:t>Emerton</a:t>
                      </a:r>
                      <a:endParaRPr lang="en-AU" sz="1400" b="1" dirty="0">
                        <a:effectLst/>
                        <a:latin typeface="Arial"/>
                        <a:ea typeface="Times New Roman"/>
                        <a:cs typeface="Times New Roman"/>
                      </a:endParaRPr>
                    </a:p>
                  </a:txBody>
                  <a:tcPr marL="51435" marR="51435" marT="0" marB="0" anchor="ctr"/>
                </a:tc>
                <a:tc>
                  <a:txBody>
                    <a:bodyPr/>
                    <a:lstStyle/>
                    <a:p>
                      <a:pPr algn="l">
                        <a:lnSpc>
                          <a:spcPct val="100000"/>
                        </a:lnSpc>
                        <a:spcBef>
                          <a:spcPts val="0"/>
                        </a:spcBef>
                        <a:spcAft>
                          <a:spcPts val="0"/>
                        </a:spcAft>
                      </a:pPr>
                      <a:r>
                        <a:rPr lang="en-AU" sz="1400" dirty="0"/>
                        <a:t>‘</a:t>
                      </a:r>
                      <a:r>
                        <a:rPr lang="en-AU" sz="1400" b="1" dirty="0"/>
                        <a:t>Isolate suburbs</a:t>
                      </a:r>
                      <a:r>
                        <a:rPr lang="en-AU" sz="1400" dirty="0"/>
                        <a:t>’</a:t>
                      </a:r>
                    </a:p>
                  </a:txBody>
                  <a:tcPr marL="68580" marR="68580" marT="34290" marB="34290" anchor="ctr"/>
                </a:tc>
                <a:extLst>
                  <a:ext uri="{0D108BD9-81ED-4DB2-BD59-A6C34878D82A}">
                    <a16:rowId xmlns:a16="http://schemas.microsoft.com/office/drawing/2014/main" val="10002"/>
                  </a:ext>
                </a:extLst>
              </a:tr>
              <a:tr h="768731">
                <a:tc>
                  <a:txBody>
                    <a:bodyPr/>
                    <a:lstStyle/>
                    <a:p>
                      <a:pPr algn="ctr">
                        <a:lnSpc>
                          <a:spcPct val="100000"/>
                        </a:lnSpc>
                        <a:spcBef>
                          <a:spcPts val="600"/>
                        </a:spcBef>
                        <a:spcAft>
                          <a:spcPts val="600"/>
                        </a:spcAft>
                      </a:pPr>
                      <a:r>
                        <a:rPr lang="en-AU" sz="1500" dirty="0">
                          <a:effectLst/>
                        </a:rPr>
                        <a:t>2</a:t>
                      </a:r>
                      <a:endParaRPr lang="en-AU" sz="1500" dirty="0">
                        <a:effectLst/>
                        <a:latin typeface="Arial"/>
                        <a:ea typeface="Times New Roman"/>
                        <a:cs typeface="Times New Roman"/>
                      </a:endParaRPr>
                    </a:p>
                  </a:txBody>
                  <a:tcPr marL="51435" marR="51435" marT="0" marB="0" anchor="ctr"/>
                </a:tc>
                <a:tc>
                  <a:txBody>
                    <a:bodyPr/>
                    <a:lstStyle/>
                    <a:p>
                      <a:pPr algn="l">
                        <a:lnSpc>
                          <a:spcPct val="100000"/>
                        </a:lnSpc>
                        <a:spcBef>
                          <a:spcPts val="600"/>
                        </a:spcBef>
                        <a:spcAft>
                          <a:spcPts val="600"/>
                        </a:spcAft>
                      </a:pPr>
                      <a:r>
                        <a:rPr lang="en-AU" sz="1100" dirty="0">
                          <a:effectLst/>
                        </a:rPr>
                        <a:t>High on overseas movers, high on two parent families, low rent</a:t>
                      </a:r>
                      <a:endParaRPr lang="en-AU" sz="1100" dirty="0">
                        <a:effectLst/>
                        <a:latin typeface="Arial"/>
                        <a:ea typeface="Times New Roman"/>
                        <a:cs typeface="Times New Roman"/>
                      </a:endParaRPr>
                    </a:p>
                  </a:txBody>
                  <a:tcPr marL="51435" marR="51435" marT="0" marB="0" anchor="ctr"/>
                </a:tc>
                <a:tc>
                  <a:txBody>
                    <a:bodyPr/>
                    <a:lstStyle/>
                    <a:p>
                      <a:pPr algn="l">
                        <a:lnSpc>
                          <a:spcPct val="100000"/>
                        </a:lnSpc>
                        <a:spcBef>
                          <a:spcPts val="600"/>
                        </a:spcBef>
                        <a:spcAft>
                          <a:spcPts val="600"/>
                        </a:spcAft>
                      </a:pPr>
                      <a:r>
                        <a:rPr lang="en-AU" sz="1400" b="1" dirty="0">
                          <a:effectLst/>
                        </a:rPr>
                        <a:t>Auburn</a:t>
                      </a:r>
                      <a:endParaRPr lang="en-AU" sz="1400" b="1" dirty="0">
                        <a:effectLst/>
                        <a:latin typeface="Arial"/>
                        <a:ea typeface="Times New Roman"/>
                        <a:cs typeface="Times New Roman"/>
                      </a:endParaRPr>
                    </a:p>
                  </a:txBody>
                  <a:tcPr marL="51435" marR="51435" marT="0" marB="0" anchor="ctr"/>
                </a:tc>
                <a:tc>
                  <a:txBody>
                    <a:bodyPr/>
                    <a:lstStyle/>
                    <a:p>
                      <a:pPr algn="l">
                        <a:lnSpc>
                          <a:spcPct val="100000"/>
                        </a:lnSpc>
                        <a:spcBef>
                          <a:spcPts val="0"/>
                        </a:spcBef>
                        <a:spcAft>
                          <a:spcPts val="0"/>
                        </a:spcAft>
                      </a:pPr>
                      <a:r>
                        <a:rPr lang="en-AU" sz="1400" dirty="0"/>
                        <a:t>‘</a:t>
                      </a:r>
                      <a:r>
                        <a:rPr lang="en-AU" sz="1400" b="1" dirty="0"/>
                        <a:t>Lower price suburbs</a:t>
                      </a:r>
                      <a:r>
                        <a:rPr lang="en-AU" sz="1400" dirty="0"/>
                        <a:t>’</a:t>
                      </a:r>
                    </a:p>
                  </a:txBody>
                  <a:tcPr marL="68580" marR="68580" marT="34290" marB="34290" anchor="ctr"/>
                </a:tc>
                <a:extLst>
                  <a:ext uri="{0D108BD9-81ED-4DB2-BD59-A6C34878D82A}">
                    <a16:rowId xmlns:a16="http://schemas.microsoft.com/office/drawing/2014/main" val="10003"/>
                  </a:ext>
                </a:extLst>
              </a:tr>
              <a:tr h="897096">
                <a:tc>
                  <a:txBody>
                    <a:bodyPr/>
                    <a:lstStyle/>
                    <a:p>
                      <a:pPr algn="ctr">
                        <a:lnSpc>
                          <a:spcPct val="100000"/>
                        </a:lnSpc>
                        <a:spcBef>
                          <a:spcPts val="600"/>
                        </a:spcBef>
                        <a:spcAft>
                          <a:spcPts val="600"/>
                        </a:spcAft>
                      </a:pPr>
                      <a:r>
                        <a:rPr lang="en-AU" sz="1500" dirty="0">
                          <a:effectLst/>
                        </a:rPr>
                        <a:t>3</a:t>
                      </a:r>
                      <a:endParaRPr lang="en-AU" sz="1500" dirty="0">
                        <a:effectLst/>
                        <a:latin typeface="Arial"/>
                        <a:ea typeface="Times New Roman"/>
                        <a:cs typeface="Times New Roman"/>
                      </a:endParaRPr>
                    </a:p>
                  </a:txBody>
                  <a:tcPr marL="51435" marR="51435" marT="0" marB="0" anchor="ctr"/>
                </a:tc>
                <a:tc>
                  <a:txBody>
                    <a:bodyPr/>
                    <a:lstStyle/>
                    <a:p>
                      <a:pPr algn="l">
                        <a:lnSpc>
                          <a:spcPct val="100000"/>
                        </a:lnSpc>
                        <a:spcBef>
                          <a:spcPts val="600"/>
                        </a:spcBef>
                        <a:spcAft>
                          <a:spcPts val="600"/>
                        </a:spcAft>
                      </a:pPr>
                      <a:r>
                        <a:rPr lang="en-AU" sz="1100" dirty="0">
                          <a:effectLst/>
                        </a:rPr>
                        <a:t>High on residential mobility (domestic movers), high on older people &amp; lone person households</a:t>
                      </a:r>
                      <a:endParaRPr lang="en-AU" sz="1100" dirty="0">
                        <a:effectLst/>
                        <a:latin typeface="Arial"/>
                        <a:ea typeface="Times New Roman"/>
                        <a:cs typeface="Times New Roman"/>
                      </a:endParaRPr>
                    </a:p>
                  </a:txBody>
                  <a:tcPr marL="51435" marR="51435" marT="0" marB="0" anchor="ctr"/>
                </a:tc>
                <a:tc>
                  <a:txBody>
                    <a:bodyPr/>
                    <a:lstStyle/>
                    <a:p>
                      <a:pPr algn="l">
                        <a:lnSpc>
                          <a:spcPct val="100000"/>
                        </a:lnSpc>
                        <a:spcBef>
                          <a:spcPts val="600"/>
                        </a:spcBef>
                        <a:spcAft>
                          <a:spcPts val="600"/>
                        </a:spcAft>
                      </a:pPr>
                      <a:r>
                        <a:rPr lang="en-AU" sz="1400" b="1" dirty="0">
                          <a:effectLst/>
                        </a:rPr>
                        <a:t>The Entrance</a:t>
                      </a:r>
                      <a:endParaRPr lang="en-AU" sz="1400" b="1" dirty="0">
                        <a:effectLst/>
                        <a:latin typeface="Arial"/>
                        <a:ea typeface="Times New Roman"/>
                        <a:cs typeface="Times New Roman"/>
                      </a:endParaRPr>
                    </a:p>
                  </a:txBody>
                  <a:tcPr marL="51435" marR="51435" marT="0" marB="0" anchor="ctr"/>
                </a:tc>
                <a:tc>
                  <a:txBody>
                    <a:bodyPr/>
                    <a:lstStyle/>
                    <a:p>
                      <a:pPr algn="l">
                        <a:lnSpc>
                          <a:spcPct val="100000"/>
                        </a:lnSpc>
                        <a:spcBef>
                          <a:spcPts val="0"/>
                        </a:spcBef>
                        <a:spcAft>
                          <a:spcPts val="0"/>
                        </a:spcAft>
                      </a:pPr>
                      <a:r>
                        <a:rPr lang="en-AU" sz="1400" dirty="0"/>
                        <a:t>‘</a:t>
                      </a:r>
                      <a:r>
                        <a:rPr lang="en-AU" sz="1400" b="1" dirty="0"/>
                        <a:t>Marginal suburbs</a:t>
                      </a:r>
                      <a:r>
                        <a:rPr lang="en-AU" sz="1400" dirty="0"/>
                        <a:t>’</a:t>
                      </a:r>
                    </a:p>
                  </a:txBody>
                  <a:tcPr marL="68580" marR="68580" marT="34290" marB="34290" anchor="ctr"/>
                </a:tc>
                <a:extLst>
                  <a:ext uri="{0D108BD9-81ED-4DB2-BD59-A6C34878D82A}">
                    <a16:rowId xmlns:a16="http://schemas.microsoft.com/office/drawing/2014/main" val="10004"/>
                  </a:ext>
                </a:extLst>
              </a:tr>
              <a:tr h="897096">
                <a:tc>
                  <a:txBody>
                    <a:bodyPr/>
                    <a:lstStyle/>
                    <a:p>
                      <a:pPr algn="ctr">
                        <a:lnSpc>
                          <a:spcPct val="100000"/>
                        </a:lnSpc>
                        <a:spcBef>
                          <a:spcPts val="600"/>
                        </a:spcBef>
                        <a:spcAft>
                          <a:spcPts val="600"/>
                        </a:spcAft>
                      </a:pPr>
                      <a:r>
                        <a:rPr lang="en-AU" sz="1500" dirty="0">
                          <a:effectLst/>
                        </a:rPr>
                        <a:t>4</a:t>
                      </a:r>
                      <a:endParaRPr lang="en-AU" sz="1500" dirty="0">
                        <a:effectLst/>
                        <a:latin typeface="Arial"/>
                        <a:ea typeface="Times New Roman"/>
                        <a:cs typeface="Times New Roman"/>
                      </a:endParaRPr>
                    </a:p>
                  </a:txBody>
                  <a:tcPr marL="51435" marR="51435" marT="0" marB="0" anchor="ctr"/>
                </a:tc>
                <a:tc>
                  <a:txBody>
                    <a:bodyPr/>
                    <a:lstStyle/>
                    <a:p>
                      <a:pPr algn="l">
                        <a:lnSpc>
                          <a:spcPct val="100000"/>
                        </a:lnSpc>
                        <a:spcBef>
                          <a:spcPts val="600"/>
                        </a:spcBef>
                        <a:spcAft>
                          <a:spcPts val="600"/>
                        </a:spcAft>
                      </a:pPr>
                      <a:r>
                        <a:rPr lang="en-AU" sz="1100" dirty="0">
                          <a:effectLst/>
                        </a:rPr>
                        <a:t>High on overseas movers, on reduced unemployment and reduced incidence of persons in low status jobs</a:t>
                      </a:r>
                      <a:endParaRPr lang="en-AU" sz="1100" dirty="0">
                        <a:effectLst/>
                        <a:latin typeface="Arial"/>
                        <a:ea typeface="Times New Roman"/>
                        <a:cs typeface="Times New Roman"/>
                      </a:endParaRPr>
                    </a:p>
                  </a:txBody>
                  <a:tcPr marL="51435" marR="51435" marT="0" marB="0" anchor="ctr"/>
                </a:tc>
                <a:tc>
                  <a:txBody>
                    <a:bodyPr/>
                    <a:lstStyle/>
                    <a:p>
                      <a:pPr algn="l">
                        <a:lnSpc>
                          <a:spcPct val="100000"/>
                        </a:lnSpc>
                        <a:spcBef>
                          <a:spcPts val="600"/>
                        </a:spcBef>
                        <a:spcAft>
                          <a:spcPts val="600"/>
                        </a:spcAft>
                      </a:pPr>
                      <a:r>
                        <a:rPr lang="en-AU" sz="1400" b="1" dirty="0">
                          <a:effectLst/>
                        </a:rPr>
                        <a:t>Warwick Farm</a:t>
                      </a:r>
                      <a:endParaRPr lang="en-AU" sz="1400" b="1" dirty="0">
                        <a:effectLst/>
                        <a:latin typeface="Arial"/>
                        <a:ea typeface="Times New Roman"/>
                        <a:cs typeface="Times New Roman"/>
                      </a:endParaRPr>
                    </a:p>
                  </a:txBody>
                  <a:tcPr marL="51435" marR="51435" marT="0" marB="0" anchor="ctr"/>
                </a:tc>
                <a:tc>
                  <a:txBody>
                    <a:bodyPr/>
                    <a:lstStyle/>
                    <a:p>
                      <a:pPr algn="l">
                        <a:lnSpc>
                          <a:spcPct val="100000"/>
                        </a:lnSpc>
                        <a:spcBef>
                          <a:spcPts val="0"/>
                        </a:spcBef>
                        <a:spcAft>
                          <a:spcPts val="0"/>
                        </a:spcAft>
                      </a:pPr>
                      <a:r>
                        <a:rPr lang="en-AU" sz="1400" dirty="0"/>
                        <a:t>‘</a:t>
                      </a:r>
                      <a:r>
                        <a:rPr lang="en-AU" sz="1400" b="1" dirty="0"/>
                        <a:t>Dynamic improver suburbs</a:t>
                      </a:r>
                      <a:r>
                        <a:rPr lang="en-AU" sz="1400" dirty="0"/>
                        <a:t>’</a:t>
                      </a:r>
                    </a:p>
                  </a:txBody>
                  <a:tcPr marL="68580" marR="68580" marT="34290" marB="34290" anchor="ctr"/>
                </a:tc>
                <a:extLst>
                  <a:ext uri="{0D108BD9-81ED-4DB2-BD59-A6C34878D82A}">
                    <a16:rowId xmlns:a16="http://schemas.microsoft.com/office/drawing/2014/main" val="10005"/>
                  </a:ext>
                </a:extLst>
              </a:tr>
            </a:tbl>
          </a:graphicData>
        </a:graphic>
      </p:graphicFrame>
      <p:sp>
        <p:nvSpPr>
          <p:cNvPr id="7" name="Title 1">
            <a:extLst>
              <a:ext uri="{FF2B5EF4-FFF2-40B4-BE49-F238E27FC236}">
                <a16:creationId xmlns:a16="http://schemas.microsoft.com/office/drawing/2014/main" id="{8572B9AC-B26F-4704-8107-3187205C1747}"/>
              </a:ext>
            </a:extLst>
          </p:cNvPr>
          <p:cNvSpPr txBox="1">
            <a:spLocks/>
          </p:cNvSpPr>
          <p:nvPr/>
        </p:nvSpPr>
        <p:spPr bwMode="auto">
          <a:xfrm>
            <a:off x="1480021" y="231744"/>
            <a:ext cx="4604147" cy="5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rtl="0" eaLnBrk="0" fontAlgn="base" hangingPunct="0">
              <a:spcBef>
                <a:spcPct val="0"/>
              </a:spcBef>
              <a:spcAft>
                <a:spcPct val="0"/>
              </a:spcAft>
              <a:defRPr sz="2800" b="1">
                <a:solidFill>
                  <a:schemeClr val="folHlink"/>
                </a:solidFill>
                <a:latin typeface="+mj-lt"/>
                <a:ea typeface="+mj-ea"/>
                <a:cs typeface="+mj-cs"/>
              </a:defRPr>
            </a:lvl1pPr>
            <a:lvl2pPr algn="r" rtl="0" eaLnBrk="0" fontAlgn="base" hangingPunct="0">
              <a:spcBef>
                <a:spcPct val="0"/>
              </a:spcBef>
              <a:spcAft>
                <a:spcPct val="0"/>
              </a:spcAft>
              <a:defRPr sz="2800" b="1">
                <a:solidFill>
                  <a:schemeClr val="folHlink"/>
                </a:solidFill>
                <a:latin typeface="Arial" charset="0"/>
                <a:cs typeface="Arial" charset="0"/>
              </a:defRPr>
            </a:lvl2pPr>
            <a:lvl3pPr algn="r" rtl="0" eaLnBrk="0" fontAlgn="base" hangingPunct="0">
              <a:spcBef>
                <a:spcPct val="0"/>
              </a:spcBef>
              <a:spcAft>
                <a:spcPct val="0"/>
              </a:spcAft>
              <a:defRPr sz="2800" b="1">
                <a:solidFill>
                  <a:schemeClr val="folHlink"/>
                </a:solidFill>
                <a:latin typeface="Arial" charset="0"/>
                <a:cs typeface="Arial" charset="0"/>
              </a:defRPr>
            </a:lvl3pPr>
            <a:lvl4pPr algn="r" rtl="0" eaLnBrk="0" fontAlgn="base" hangingPunct="0">
              <a:spcBef>
                <a:spcPct val="0"/>
              </a:spcBef>
              <a:spcAft>
                <a:spcPct val="0"/>
              </a:spcAft>
              <a:defRPr sz="2800" b="1">
                <a:solidFill>
                  <a:schemeClr val="folHlink"/>
                </a:solidFill>
                <a:latin typeface="Arial" charset="0"/>
                <a:cs typeface="Arial" charset="0"/>
              </a:defRPr>
            </a:lvl4pPr>
            <a:lvl5pPr algn="r" rtl="0" eaLnBrk="0" fontAlgn="base" hangingPunct="0">
              <a:spcBef>
                <a:spcPct val="0"/>
              </a:spcBef>
              <a:spcAft>
                <a:spcPct val="0"/>
              </a:spcAft>
              <a:defRPr sz="2800" b="1">
                <a:solidFill>
                  <a:schemeClr val="folHlink"/>
                </a:solidFill>
                <a:latin typeface="Arial" charset="0"/>
                <a:cs typeface="Arial" charset="0"/>
              </a:defRPr>
            </a:lvl5pPr>
            <a:lvl6pPr marL="457200" algn="r" rtl="0" fontAlgn="base">
              <a:spcBef>
                <a:spcPct val="0"/>
              </a:spcBef>
              <a:spcAft>
                <a:spcPct val="0"/>
              </a:spcAft>
              <a:defRPr sz="2800" b="1">
                <a:solidFill>
                  <a:schemeClr val="folHlink"/>
                </a:solidFill>
                <a:latin typeface="Arial" charset="0"/>
                <a:cs typeface="Arial" charset="0"/>
              </a:defRPr>
            </a:lvl6pPr>
            <a:lvl7pPr marL="914400" algn="r" rtl="0" fontAlgn="base">
              <a:spcBef>
                <a:spcPct val="0"/>
              </a:spcBef>
              <a:spcAft>
                <a:spcPct val="0"/>
              </a:spcAft>
              <a:defRPr sz="2800" b="1">
                <a:solidFill>
                  <a:schemeClr val="folHlink"/>
                </a:solidFill>
                <a:latin typeface="Arial" charset="0"/>
                <a:cs typeface="Arial" charset="0"/>
              </a:defRPr>
            </a:lvl7pPr>
            <a:lvl8pPr marL="1371600" algn="r" rtl="0" fontAlgn="base">
              <a:spcBef>
                <a:spcPct val="0"/>
              </a:spcBef>
              <a:spcAft>
                <a:spcPct val="0"/>
              </a:spcAft>
              <a:defRPr sz="2800" b="1">
                <a:solidFill>
                  <a:schemeClr val="folHlink"/>
                </a:solidFill>
                <a:latin typeface="Arial" charset="0"/>
                <a:cs typeface="Arial" charset="0"/>
              </a:defRPr>
            </a:lvl8pPr>
            <a:lvl9pPr marL="1828800" algn="r" rtl="0" fontAlgn="base">
              <a:spcBef>
                <a:spcPct val="0"/>
              </a:spcBef>
              <a:spcAft>
                <a:spcPct val="0"/>
              </a:spcAft>
              <a:defRPr sz="2800" b="1">
                <a:solidFill>
                  <a:schemeClr val="folHlink"/>
                </a:solidFill>
                <a:latin typeface="Arial" charset="0"/>
                <a:cs typeface="Arial" charset="0"/>
              </a:defRPr>
            </a:lvl9pPr>
          </a:lstStyle>
          <a:p>
            <a:pPr algn="l"/>
            <a:r>
              <a:rPr lang="en-AU" sz="2100" kern="0" dirty="0">
                <a:solidFill>
                  <a:schemeClr val="tx1"/>
                </a:solidFill>
              </a:rPr>
              <a:t>Unpacking ‘disadvantaged’ places</a:t>
            </a:r>
          </a:p>
        </p:txBody>
      </p:sp>
      <p:sp>
        <p:nvSpPr>
          <p:cNvPr id="2" name="Rectangle 1">
            <a:extLst>
              <a:ext uri="{FF2B5EF4-FFF2-40B4-BE49-F238E27FC236}">
                <a16:creationId xmlns:a16="http://schemas.microsoft.com/office/drawing/2014/main" id="{21365856-0E17-4B51-B451-D38574F1C53D}"/>
              </a:ext>
            </a:extLst>
          </p:cNvPr>
          <p:cNvSpPr/>
          <p:nvPr/>
        </p:nvSpPr>
        <p:spPr>
          <a:xfrm>
            <a:off x="1259632" y="4083918"/>
            <a:ext cx="8136904" cy="1015663"/>
          </a:xfrm>
          <a:prstGeom prst="rect">
            <a:avLst/>
          </a:prstGeom>
        </p:spPr>
        <p:txBody>
          <a:bodyPr wrap="square">
            <a:spAutoFit/>
          </a:bodyPr>
          <a:lstStyle/>
          <a:p>
            <a:r>
              <a:rPr lang="en-AU" sz="2000" dirty="0">
                <a:latin typeface="Calibri" panose="020F0502020204030204" pitchFamily="34" charset="0"/>
              </a:rPr>
              <a:t>Area characteristics analysed by multi-factor analysis</a:t>
            </a:r>
          </a:p>
          <a:p>
            <a:endParaRPr lang="en-AU" sz="2000" dirty="0">
              <a:latin typeface="Calibri" panose="020F0502020204030204" pitchFamily="34" charset="0"/>
            </a:endParaRPr>
          </a:p>
          <a:p>
            <a:r>
              <a:rPr lang="en-AU" sz="2000" b="1" i="1" dirty="0">
                <a:latin typeface="Calibri" panose="020F0502020204030204" pitchFamily="34" charset="0"/>
              </a:rPr>
              <a:t>Disadvantaged places are not all the same!</a:t>
            </a:r>
          </a:p>
        </p:txBody>
      </p:sp>
    </p:spTree>
    <p:extLst>
      <p:ext uri="{BB962C8B-B14F-4D97-AF65-F5344CB8AC3E}">
        <p14:creationId xmlns:p14="http://schemas.microsoft.com/office/powerpoint/2010/main" val="590381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1960" y="1602121"/>
            <a:ext cx="4320480" cy="2955170"/>
          </a:xfrm>
        </p:spPr>
        <p:txBody>
          <a:bodyPr/>
          <a:lstStyle/>
          <a:p>
            <a:r>
              <a:rPr lang="en-AU" sz="1800" dirty="0">
                <a:latin typeface="Calibri" panose="020F0502020204030204" pitchFamily="34" charset="0"/>
              </a:rPr>
              <a:t>Disadvantaged area types highly spatially grouped and/or spatially distinctive</a:t>
            </a:r>
          </a:p>
          <a:p>
            <a:r>
              <a:rPr lang="en-AU" sz="1800" dirty="0">
                <a:latin typeface="Calibri" panose="020F0502020204030204" pitchFamily="34" charset="0"/>
              </a:rPr>
              <a:t>Type 1 area distribution influenced by public housing geography</a:t>
            </a:r>
          </a:p>
          <a:p>
            <a:r>
              <a:rPr lang="en-AU" sz="1800" dirty="0">
                <a:latin typeface="Calibri" panose="020F0502020204030204" pitchFamily="34" charset="0"/>
              </a:rPr>
              <a:t>Type 3 areas very peripheral</a:t>
            </a:r>
          </a:p>
          <a:p>
            <a:r>
              <a:rPr lang="en-AU" sz="1800" dirty="0">
                <a:latin typeface="Calibri" panose="020F0502020204030204" pitchFamily="34" charset="0"/>
              </a:rPr>
              <a:t>Types 2 and 4 distinguished by greater accessibility (e.g. town centres)</a:t>
            </a:r>
          </a:p>
        </p:txBody>
      </p:sp>
      <p:pic>
        <p:nvPicPr>
          <p:cNvPr id="5" name="Picture 25"/>
          <p:cNvPicPr>
            <a:picLocks noChangeAspect="1" noChangeArrowheads="1"/>
          </p:cNvPicPr>
          <p:nvPr/>
        </p:nvPicPr>
        <p:blipFill rotWithShape="1">
          <a:blip r:embed="rId2" cstate="print"/>
          <a:srcRect l="37052" t="20270" r="4396" b="13538"/>
          <a:stretch/>
        </p:blipFill>
        <p:spPr bwMode="auto">
          <a:xfrm>
            <a:off x="107504" y="99350"/>
            <a:ext cx="3240360" cy="448862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0" y="1142623"/>
            <a:ext cx="3246646" cy="276999"/>
          </a:xfrm>
          <a:noFill/>
        </p:spPr>
        <p:txBody>
          <a:bodyPr/>
          <a:lstStyle/>
          <a:p>
            <a:pPr>
              <a:spcBef>
                <a:spcPts val="450"/>
              </a:spcBef>
              <a:spcAft>
                <a:spcPts val="450"/>
              </a:spcAft>
            </a:pPr>
            <a:r>
              <a:rPr lang="en-AU" sz="1800" dirty="0">
                <a:latin typeface="Calibri" panose="020F0502020204030204" pitchFamily="34" charset="0"/>
              </a:rPr>
              <a:t>Socio-economic typology</a:t>
            </a:r>
          </a:p>
        </p:txBody>
      </p:sp>
      <p:sp>
        <p:nvSpPr>
          <p:cNvPr id="7" name="Title 1">
            <a:extLst>
              <a:ext uri="{FF2B5EF4-FFF2-40B4-BE49-F238E27FC236}">
                <a16:creationId xmlns:a16="http://schemas.microsoft.com/office/drawing/2014/main" id="{E69E6992-DCD2-47F2-A654-1562BB51BA60}"/>
              </a:ext>
            </a:extLst>
          </p:cNvPr>
          <p:cNvSpPr txBox="1">
            <a:spLocks/>
          </p:cNvSpPr>
          <p:nvPr/>
        </p:nvSpPr>
        <p:spPr bwMode="auto">
          <a:xfrm>
            <a:off x="3635896" y="195486"/>
            <a:ext cx="4604147" cy="5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rtl="0" eaLnBrk="0" fontAlgn="base" hangingPunct="0">
              <a:spcBef>
                <a:spcPct val="0"/>
              </a:spcBef>
              <a:spcAft>
                <a:spcPct val="0"/>
              </a:spcAft>
              <a:defRPr sz="2800" b="1">
                <a:solidFill>
                  <a:schemeClr val="folHlink"/>
                </a:solidFill>
                <a:latin typeface="+mj-lt"/>
                <a:ea typeface="+mj-ea"/>
                <a:cs typeface="+mj-cs"/>
              </a:defRPr>
            </a:lvl1pPr>
            <a:lvl2pPr algn="r" rtl="0" eaLnBrk="0" fontAlgn="base" hangingPunct="0">
              <a:spcBef>
                <a:spcPct val="0"/>
              </a:spcBef>
              <a:spcAft>
                <a:spcPct val="0"/>
              </a:spcAft>
              <a:defRPr sz="2800" b="1">
                <a:solidFill>
                  <a:schemeClr val="folHlink"/>
                </a:solidFill>
                <a:latin typeface="Arial" charset="0"/>
                <a:cs typeface="Arial" charset="0"/>
              </a:defRPr>
            </a:lvl2pPr>
            <a:lvl3pPr algn="r" rtl="0" eaLnBrk="0" fontAlgn="base" hangingPunct="0">
              <a:spcBef>
                <a:spcPct val="0"/>
              </a:spcBef>
              <a:spcAft>
                <a:spcPct val="0"/>
              </a:spcAft>
              <a:defRPr sz="2800" b="1">
                <a:solidFill>
                  <a:schemeClr val="folHlink"/>
                </a:solidFill>
                <a:latin typeface="Arial" charset="0"/>
                <a:cs typeface="Arial" charset="0"/>
              </a:defRPr>
            </a:lvl3pPr>
            <a:lvl4pPr algn="r" rtl="0" eaLnBrk="0" fontAlgn="base" hangingPunct="0">
              <a:spcBef>
                <a:spcPct val="0"/>
              </a:spcBef>
              <a:spcAft>
                <a:spcPct val="0"/>
              </a:spcAft>
              <a:defRPr sz="2800" b="1">
                <a:solidFill>
                  <a:schemeClr val="folHlink"/>
                </a:solidFill>
                <a:latin typeface="Arial" charset="0"/>
                <a:cs typeface="Arial" charset="0"/>
              </a:defRPr>
            </a:lvl4pPr>
            <a:lvl5pPr algn="r" rtl="0" eaLnBrk="0" fontAlgn="base" hangingPunct="0">
              <a:spcBef>
                <a:spcPct val="0"/>
              </a:spcBef>
              <a:spcAft>
                <a:spcPct val="0"/>
              </a:spcAft>
              <a:defRPr sz="2800" b="1">
                <a:solidFill>
                  <a:schemeClr val="folHlink"/>
                </a:solidFill>
                <a:latin typeface="Arial" charset="0"/>
                <a:cs typeface="Arial" charset="0"/>
              </a:defRPr>
            </a:lvl5pPr>
            <a:lvl6pPr marL="457200" algn="r" rtl="0" fontAlgn="base">
              <a:spcBef>
                <a:spcPct val="0"/>
              </a:spcBef>
              <a:spcAft>
                <a:spcPct val="0"/>
              </a:spcAft>
              <a:defRPr sz="2800" b="1">
                <a:solidFill>
                  <a:schemeClr val="folHlink"/>
                </a:solidFill>
                <a:latin typeface="Arial" charset="0"/>
                <a:cs typeface="Arial" charset="0"/>
              </a:defRPr>
            </a:lvl6pPr>
            <a:lvl7pPr marL="914400" algn="r" rtl="0" fontAlgn="base">
              <a:spcBef>
                <a:spcPct val="0"/>
              </a:spcBef>
              <a:spcAft>
                <a:spcPct val="0"/>
              </a:spcAft>
              <a:defRPr sz="2800" b="1">
                <a:solidFill>
                  <a:schemeClr val="folHlink"/>
                </a:solidFill>
                <a:latin typeface="Arial" charset="0"/>
                <a:cs typeface="Arial" charset="0"/>
              </a:defRPr>
            </a:lvl7pPr>
            <a:lvl8pPr marL="1371600" algn="r" rtl="0" fontAlgn="base">
              <a:spcBef>
                <a:spcPct val="0"/>
              </a:spcBef>
              <a:spcAft>
                <a:spcPct val="0"/>
              </a:spcAft>
              <a:defRPr sz="2800" b="1">
                <a:solidFill>
                  <a:schemeClr val="folHlink"/>
                </a:solidFill>
                <a:latin typeface="Arial" charset="0"/>
                <a:cs typeface="Arial" charset="0"/>
              </a:defRPr>
            </a:lvl8pPr>
            <a:lvl9pPr marL="1828800" algn="r" rtl="0" fontAlgn="base">
              <a:spcBef>
                <a:spcPct val="0"/>
              </a:spcBef>
              <a:spcAft>
                <a:spcPct val="0"/>
              </a:spcAft>
              <a:defRPr sz="2800" b="1">
                <a:solidFill>
                  <a:schemeClr val="folHlink"/>
                </a:solidFill>
                <a:latin typeface="Arial" charset="0"/>
                <a:cs typeface="Arial" charset="0"/>
              </a:defRPr>
            </a:lvl9pPr>
          </a:lstStyle>
          <a:p>
            <a:pPr algn="l"/>
            <a:r>
              <a:rPr lang="en-AU" sz="2100" kern="0" dirty="0">
                <a:solidFill>
                  <a:schemeClr val="tx1"/>
                </a:solidFill>
              </a:rPr>
              <a:t>Unpacking ‘disadvantaged’ places</a:t>
            </a:r>
          </a:p>
        </p:txBody>
      </p:sp>
    </p:spTree>
    <p:extLst>
      <p:ext uri="{BB962C8B-B14F-4D97-AF65-F5344CB8AC3E}">
        <p14:creationId xmlns:p14="http://schemas.microsoft.com/office/powerpoint/2010/main" val="2354886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43000" y="1432142"/>
            <a:ext cx="1751349" cy="26397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00"/>
          </a:p>
        </p:txBody>
      </p:sp>
      <p:pic>
        <p:nvPicPr>
          <p:cNvPr id="1028" name="Picture 4" descr="https://upload.wikimedia.org/wikipedia/commons/thumb/0/02/Chadwick%27s_Bethnal_Green_Parish_map._Wellcome_L0009782.jpg/1024px-Chadwick%27s_Bethnal_Green_Parish_map._Wellcome_L0009782.jpg">
            <a:extLst>
              <a:ext uri="{FF2B5EF4-FFF2-40B4-BE49-F238E27FC236}">
                <a16:creationId xmlns:a16="http://schemas.microsoft.com/office/drawing/2014/main" id="{018357EC-8EFF-453A-A76F-711CAD6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277" y="699542"/>
            <a:ext cx="4647299" cy="37624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1D9F6CA-893D-4A11-910C-6ED5EDC7200F}"/>
              </a:ext>
            </a:extLst>
          </p:cNvPr>
          <p:cNvSpPr/>
          <p:nvPr/>
        </p:nvSpPr>
        <p:spPr>
          <a:xfrm>
            <a:off x="216909" y="4267529"/>
            <a:ext cx="8635607" cy="338554"/>
          </a:xfrm>
          <a:prstGeom prst="rect">
            <a:avLst/>
          </a:prstGeom>
        </p:spPr>
        <p:txBody>
          <a:bodyPr wrap="square">
            <a:spAutoFit/>
          </a:bodyPr>
          <a:lstStyle/>
          <a:p>
            <a:r>
              <a:rPr lang="en-AU" sz="1600" b="1" i="1" dirty="0">
                <a:solidFill>
                  <a:srgbClr val="222222"/>
                </a:solidFill>
                <a:latin typeface="Arial" panose="020B0604020202020204" pitchFamily="34" charset="0"/>
              </a:rPr>
              <a:t>Report on the Sanitary Condition of the Labouring Populations of Great Britain </a:t>
            </a:r>
            <a:r>
              <a:rPr lang="en-AU" sz="1600" b="1" dirty="0">
                <a:solidFill>
                  <a:srgbClr val="222222"/>
                </a:solidFill>
                <a:latin typeface="Arial" panose="020B0604020202020204" pitchFamily="34" charset="0"/>
              </a:rPr>
              <a:t>(1842)</a:t>
            </a:r>
            <a:endParaRPr lang="en-AU" sz="1600" b="1" dirty="0"/>
          </a:p>
        </p:txBody>
      </p:sp>
      <p:pic>
        <p:nvPicPr>
          <p:cNvPr id="28674" name="Picture 2" descr="https://upload.wikimedia.org/wikipedia/commons/thumb/9/9e/SirEdwinChadwick.jpg/220px-SirEdwinChadwick.jpg">
            <a:extLst>
              <a:ext uri="{FF2B5EF4-FFF2-40B4-BE49-F238E27FC236}">
                <a16:creationId xmlns:a16="http://schemas.microsoft.com/office/drawing/2014/main" id="{B8505DFD-CDC6-4524-85F1-7E6B0E699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04" y="843558"/>
            <a:ext cx="2532620" cy="337299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a:extLst>
              <a:ext uri="{FF2B5EF4-FFF2-40B4-BE49-F238E27FC236}">
                <a16:creationId xmlns:a16="http://schemas.microsoft.com/office/drawing/2014/main" id="{3CC2BBE3-1353-4B51-B9F6-994ED1F77166}"/>
              </a:ext>
            </a:extLst>
          </p:cNvPr>
          <p:cNvSpPr txBox="1">
            <a:spLocks/>
          </p:cNvSpPr>
          <p:nvPr/>
        </p:nvSpPr>
        <p:spPr bwMode="auto">
          <a:xfrm>
            <a:off x="323528" y="247654"/>
            <a:ext cx="792088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000" dirty="0"/>
              <a:t>Sir Edwin Chadwick (1800 – 1890): Sanitation and sewers</a:t>
            </a:r>
            <a:br>
              <a:rPr lang="en-US" sz="2000" dirty="0"/>
            </a:br>
            <a:endParaRPr lang="en-GB" sz="2000" dirty="0"/>
          </a:p>
        </p:txBody>
      </p:sp>
    </p:spTree>
    <p:extLst>
      <p:ext uri="{BB962C8B-B14F-4D97-AF65-F5344CB8AC3E}">
        <p14:creationId xmlns:p14="http://schemas.microsoft.com/office/powerpoint/2010/main" val="2727904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563" y="573528"/>
            <a:ext cx="4604147" cy="230832"/>
          </a:xfrm>
        </p:spPr>
        <p:txBody>
          <a:bodyPr anchor="t"/>
          <a:lstStyle/>
          <a:p>
            <a:pPr algn="l"/>
            <a:r>
              <a:rPr lang="en-AU" sz="1500" dirty="0">
                <a:latin typeface="+mn-lt"/>
              </a:rPr>
              <a:t>Survey fieldwork locations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9512" b="8635"/>
          <a:stretch/>
        </p:blipFill>
        <p:spPr>
          <a:xfrm>
            <a:off x="395536" y="915566"/>
            <a:ext cx="4362502" cy="3643135"/>
          </a:xfrm>
          <a:ln>
            <a:noFill/>
          </a:ln>
        </p:spPr>
      </p:pic>
      <p:sp>
        <p:nvSpPr>
          <p:cNvPr id="5" name="Oval 4"/>
          <p:cNvSpPr/>
          <p:nvPr/>
        </p:nvSpPr>
        <p:spPr>
          <a:xfrm>
            <a:off x="4040560" y="807554"/>
            <a:ext cx="594066" cy="540060"/>
          </a:xfrm>
          <a:prstGeom prst="ellipse">
            <a:avLst/>
          </a:prstGeom>
          <a:noFill/>
          <a:ln>
            <a:solidFill>
              <a:srgbClr val="FB0A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Oval 5"/>
          <p:cNvSpPr/>
          <p:nvPr/>
        </p:nvSpPr>
        <p:spPr>
          <a:xfrm>
            <a:off x="1622672" y="3453848"/>
            <a:ext cx="540060" cy="4860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Oval 6"/>
          <p:cNvSpPr/>
          <p:nvPr/>
        </p:nvSpPr>
        <p:spPr>
          <a:xfrm>
            <a:off x="1115616" y="3786885"/>
            <a:ext cx="540060" cy="5130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Oval 7"/>
          <p:cNvSpPr/>
          <p:nvPr/>
        </p:nvSpPr>
        <p:spPr>
          <a:xfrm>
            <a:off x="448203" y="2895786"/>
            <a:ext cx="518687" cy="540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extBox 8">
            <a:extLst>
              <a:ext uri="{FF2B5EF4-FFF2-40B4-BE49-F238E27FC236}">
                <a16:creationId xmlns:a16="http://schemas.microsoft.com/office/drawing/2014/main" id="{5FE6071E-6C0C-4021-BF15-0274EB2C8534}"/>
              </a:ext>
            </a:extLst>
          </p:cNvPr>
          <p:cNvSpPr txBox="1"/>
          <p:nvPr/>
        </p:nvSpPr>
        <p:spPr>
          <a:xfrm>
            <a:off x="4810705" y="1082516"/>
            <a:ext cx="3448946" cy="3093154"/>
          </a:xfrm>
          <a:prstGeom prst="rect">
            <a:avLst/>
          </a:prstGeom>
          <a:noFill/>
        </p:spPr>
        <p:txBody>
          <a:bodyPr wrap="square" rtlCol="0">
            <a:spAutoFit/>
          </a:bodyPr>
          <a:lstStyle/>
          <a:p>
            <a:pPr marL="214313" indent="-214313">
              <a:spcAft>
                <a:spcPts val="900"/>
              </a:spcAft>
              <a:buFont typeface="Arial" panose="020B0604020202020204" pitchFamily="34" charset="0"/>
              <a:buChar char="•"/>
            </a:pPr>
            <a:r>
              <a:rPr lang="en-AU" sz="1800" dirty="0">
                <a:latin typeface="Calibri" panose="020F0502020204030204" pitchFamily="34" charset="0"/>
              </a:rPr>
              <a:t>Face-to-face survey of 800 households in 2014 in four sub-areas identified from a cluster analysis of the most disadvantaged CCDs</a:t>
            </a:r>
          </a:p>
          <a:p>
            <a:pPr marL="214313" indent="-214313">
              <a:spcAft>
                <a:spcPts val="900"/>
              </a:spcAft>
              <a:buFont typeface="Arial" panose="020B0604020202020204" pitchFamily="34" charset="0"/>
              <a:buChar char="•"/>
            </a:pPr>
            <a:endParaRPr lang="en-AU" sz="1800" dirty="0">
              <a:latin typeface="Calibri" panose="020F0502020204030204" pitchFamily="34" charset="0"/>
            </a:endParaRPr>
          </a:p>
          <a:p>
            <a:pPr marL="214313" indent="-214313">
              <a:spcAft>
                <a:spcPts val="900"/>
              </a:spcAft>
              <a:buFont typeface="Arial" panose="020B0604020202020204" pitchFamily="34" charset="0"/>
              <a:buChar char="•"/>
            </a:pPr>
            <a:r>
              <a:rPr lang="en-AU" sz="1800" dirty="0">
                <a:latin typeface="Calibri" panose="020F0502020204030204" pitchFamily="34" charset="0"/>
              </a:rPr>
              <a:t>To investigate the nature and extent of poverty and exclusion and the functioning of local housing markets</a:t>
            </a:r>
          </a:p>
        </p:txBody>
      </p:sp>
      <p:sp>
        <p:nvSpPr>
          <p:cNvPr id="10" name="Title 1">
            <a:extLst>
              <a:ext uri="{FF2B5EF4-FFF2-40B4-BE49-F238E27FC236}">
                <a16:creationId xmlns:a16="http://schemas.microsoft.com/office/drawing/2014/main" id="{CBCB84E3-475D-4E13-96E3-98D77E360CBC}"/>
              </a:ext>
            </a:extLst>
          </p:cNvPr>
          <p:cNvSpPr txBox="1">
            <a:spLocks/>
          </p:cNvSpPr>
          <p:nvPr/>
        </p:nvSpPr>
        <p:spPr bwMode="auto">
          <a:xfrm>
            <a:off x="1738486" y="153868"/>
            <a:ext cx="4604147" cy="5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rtl="0" eaLnBrk="0" fontAlgn="base" hangingPunct="0">
              <a:spcBef>
                <a:spcPct val="0"/>
              </a:spcBef>
              <a:spcAft>
                <a:spcPct val="0"/>
              </a:spcAft>
              <a:defRPr sz="2800" b="1">
                <a:solidFill>
                  <a:schemeClr val="folHlink"/>
                </a:solidFill>
                <a:latin typeface="+mj-lt"/>
                <a:ea typeface="+mj-ea"/>
                <a:cs typeface="+mj-cs"/>
              </a:defRPr>
            </a:lvl1pPr>
            <a:lvl2pPr algn="r" rtl="0" eaLnBrk="0" fontAlgn="base" hangingPunct="0">
              <a:spcBef>
                <a:spcPct val="0"/>
              </a:spcBef>
              <a:spcAft>
                <a:spcPct val="0"/>
              </a:spcAft>
              <a:defRPr sz="2800" b="1">
                <a:solidFill>
                  <a:schemeClr val="folHlink"/>
                </a:solidFill>
                <a:latin typeface="Arial" charset="0"/>
                <a:cs typeface="Arial" charset="0"/>
              </a:defRPr>
            </a:lvl2pPr>
            <a:lvl3pPr algn="r" rtl="0" eaLnBrk="0" fontAlgn="base" hangingPunct="0">
              <a:spcBef>
                <a:spcPct val="0"/>
              </a:spcBef>
              <a:spcAft>
                <a:spcPct val="0"/>
              </a:spcAft>
              <a:defRPr sz="2800" b="1">
                <a:solidFill>
                  <a:schemeClr val="folHlink"/>
                </a:solidFill>
                <a:latin typeface="Arial" charset="0"/>
                <a:cs typeface="Arial" charset="0"/>
              </a:defRPr>
            </a:lvl3pPr>
            <a:lvl4pPr algn="r" rtl="0" eaLnBrk="0" fontAlgn="base" hangingPunct="0">
              <a:spcBef>
                <a:spcPct val="0"/>
              </a:spcBef>
              <a:spcAft>
                <a:spcPct val="0"/>
              </a:spcAft>
              <a:defRPr sz="2800" b="1">
                <a:solidFill>
                  <a:schemeClr val="folHlink"/>
                </a:solidFill>
                <a:latin typeface="Arial" charset="0"/>
                <a:cs typeface="Arial" charset="0"/>
              </a:defRPr>
            </a:lvl4pPr>
            <a:lvl5pPr algn="r" rtl="0" eaLnBrk="0" fontAlgn="base" hangingPunct="0">
              <a:spcBef>
                <a:spcPct val="0"/>
              </a:spcBef>
              <a:spcAft>
                <a:spcPct val="0"/>
              </a:spcAft>
              <a:defRPr sz="2800" b="1">
                <a:solidFill>
                  <a:schemeClr val="folHlink"/>
                </a:solidFill>
                <a:latin typeface="Arial" charset="0"/>
                <a:cs typeface="Arial" charset="0"/>
              </a:defRPr>
            </a:lvl5pPr>
            <a:lvl6pPr marL="457200" algn="r" rtl="0" fontAlgn="base">
              <a:spcBef>
                <a:spcPct val="0"/>
              </a:spcBef>
              <a:spcAft>
                <a:spcPct val="0"/>
              </a:spcAft>
              <a:defRPr sz="2800" b="1">
                <a:solidFill>
                  <a:schemeClr val="folHlink"/>
                </a:solidFill>
                <a:latin typeface="Arial" charset="0"/>
                <a:cs typeface="Arial" charset="0"/>
              </a:defRPr>
            </a:lvl6pPr>
            <a:lvl7pPr marL="914400" algn="r" rtl="0" fontAlgn="base">
              <a:spcBef>
                <a:spcPct val="0"/>
              </a:spcBef>
              <a:spcAft>
                <a:spcPct val="0"/>
              </a:spcAft>
              <a:defRPr sz="2800" b="1">
                <a:solidFill>
                  <a:schemeClr val="folHlink"/>
                </a:solidFill>
                <a:latin typeface="Arial" charset="0"/>
                <a:cs typeface="Arial" charset="0"/>
              </a:defRPr>
            </a:lvl7pPr>
            <a:lvl8pPr marL="1371600" algn="r" rtl="0" fontAlgn="base">
              <a:spcBef>
                <a:spcPct val="0"/>
              </a:spcBef>
              <a:spcAft>
                <a:spcPct val="0"/>
              </a:spcAft>
              <a:defRPr sz="2800" b="1">
                <a:solidFill>
                  <a:schemeClr val="folHlink"/>
                </a:solidFill>
                <a:latin typeface="Arial" charset="0"/>
                <a:cs typeface="Arial" charset="0"/>
              </a:defRPr>
            </a:lvl8pPr>
            <a:lvl9pPr marL="1828800" algn="r" rtl="0" fontAlgn="base">
              <a:spcBef>
                <a:spcPct val="0"/>
              </a:spcBef>
              <a:spcAft>
                <a:spcPct val="0"/>
              </a:spcAft>
              <a:defRPr sz="2800" b="1">
                <a:solidFill>
                  <a:schemeClr val="folHlink"/>
                </a:solidFill>
                <a:latin typeface="Arial" charset="0"/>
                <a:cs typeface="Arial" charset="0"/>
              </a:defRPr>
            </a:lvl9pPr>
          </a:lstStyle>
          <a:p>
            <a:pPr algn="l"/>
            <a:r>
              <a:rPr lang="en-AU" sz="2100" kern="0" dirty="0">
                <a:solidFill>
                  <a:schemeClr val="tx1"/>
                </a:solidFill>
              </a:rPr>
              <a:t>Unpacking ‘disadvantaged’ places</a:t>
            </a:r>
          </a:p>
        </p:txBody>
      </p:sp>
    </p:spTree>
    <p:extLst>
      <p:ext uri="{BB962C8B-B14F-4D97-AF65-F5344CB8AC3E}">
        <p14:creationId xmlns:p14="http://schemas.microsoft.com/office/powerpoint/2010/main" val="2430919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73CC23-E7BB-4007-97AE-EA8268549591}"/>
              </a:ext>
            </a:extLst>
          </p:cNvPr>
          <p:cNvSpPr>
            <a:spLocks noGrp="1"/>
          </p:cNvSpPr>
          <p:nvPr>
            <p:ph type="title"/>
          </p:nvPr>
        </p:nvSpPr>
        <p:spPr>
          <a:xfrm>
            <a:off x="1026993" y="144964"/>
            <a:ext cx="7145407" cy="338554"/>
          </a:xfrm>
        </p:spPr>
        <p:txBody>
          <a:bodyPr/>
          <a:lstStyle/>
          <a:p>
            <a:pPr algn="l"/>
            <a:r>
              <a:rPr lang="en-AU" sz="2200" dirty="0">
                <a:solidFill>
                  <a:schemeClr val="tx1"/>
                </a:solidFill>
                <a:latin typeface="Calibri" panose="020F0502020204030204" pitchFamily="34" charset="0"/>
              </a:rPr>
              <a:t>Findings: Income poverty and economic exclusion measures</a:t>
            </a:r>
          </a:p>
        </p:txBody>
      </p:sp>
      <p:graphicFrame>
        <p:nvGraphicFramePr>
          <p:cNvPr id="5" name="Content Placeholder 6">
            <a:extLst>
              <a:ext uri="{FF2B5EF4-FFF2-40B4-BE49-F238E27FC236}">
                <a16:creationId xmlns:a16="http://schemas.microsoft.com/office/drawing/2014/main" id="{E5111C46-8B1F-47DD-88A0-EA735BF4F9FB}"/>
              </a:ext>
            </a:extLst>
          </p:cNvPr>
          <p:cNvGraphicFramePr>
            <a:graphicFrameLocks noGrp="1"/>
          </p:cNvGraphicFramePr>
          <p:nvPr>
            <p:ph sz="half" idx="1"/>
            <p:extLst>
              <p:ext uri="{D42A27DB-BD31-4B8C-83A1-F6EECF244321}">
                <p14:modId xmlns:p14="http://schemas.microsoft.com/office/powerpoint/2010/main" val="2941688719"/>
              </p:ext>
            </p:extLst>
          </p:nvPr>
        </p:nvGraphicFramePr>
        <p:xfrm>
          <a:off x="1325269" y="688471"/>
          <a:ext cx="3028950" cy="31658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7">
            <a:extLst>
              <a:ext uri="{FF2B5EF4-FFF2-40B4-BE49-F238E27FC236}">
                <a16:creationId xmlns:a16="http://schemas.microsoft.com/office/drawing/2014/main" id="{F08B48AA-65A3-4467-8475-B99367E710E1}"/>
              </a:ext>
            </a:extLst>
          </p:cNvPr>
          <p:cNvGraphicFramePr>
            <a:graphicFrameLocks/>
          </p:cNvGraphicFramePr>
          <p:nvPr>
            <p:extLst>
              <p:ext uri="{D42A27DB-BD31-4B8C-83A1-F6EECF244321}">
                <p14:modId xmlns:p14="http://schemas.microsoft.com/office/powerpoint/2010/main" val="3689139856"/>
              </p:ext>
            </p:extLst>
          </p:nvPr>
        </p:nvGraphicFramePr>
        <p:xfrm>
          <a:off x="4711402" y="688471"/>
          <a:ext cx="3028950" cy="31658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E662AE6-CEB3-4DD2-B853-C286EA40EEAB}"/>
              </a:ext>
            </a:extLst>
          </p:cNvPr>
          <p:cNvSpPr txBox="1"/>
          <p:nvPr/>
        </p:nvSpPr>
        <p:spPr>
          <a:xfrm>
            <a:off x="6444208" y="2550264"/>
            <a:ext cx="810090" cy="523220"/>
          </a:xfrm>
          <a:prstGeom prst="rect">
            <a:avLst/>
          </a:prstGeom>
          <a:solidFill>
            <a:schemeClr val="bg1"/>
          </a:solidFill>
        </p:spPr>
        <p:txBody>
          <a:bodyPr wrap="square" rtlCol="0">
            <a:spAutoFit/>
          </a:bodyPr>
          <a:lstStyle/>
          <a:p>
            <a:r>
              <a:rPr lang="en-AU" sz="1400" dirty="0">
                <a:latin typeface="Calibri" panose="020F0502020204030204" pitchFamily="34" charset="0"/>
              </a:rPr>
              <a:t>‘Deep poverty’</a:t>
            </a:r>
          </a:p>
        </p:txBody>
      </p:sp>
      <p:sp>
        <p:nvSpPr>
          <p:cNvPr id="8" name="Rectangle 7">
            <a:extLst>
              <a:ext uri="{FF2B5EF4-FFF2-40B4-BE49-F238E27FC236}">
                <a16:creationId xmlns:a16="http://schemas.microsoft.com/office/drawing/2014/main" id="{F76E7659-94D7-447A-956D-3466C6340B37}"/>
              </a:ext>
            </a:extLst>
          </p:cNvPr>
          <p:cNvSpPr/>
          <p:nvPr/>
        </p:nvSpPr>
        <p:spPr>
          <a:xfrm>
            <a:off x="1387088" y="4743023"/>
            <a:ext cx="6102623" cy="276999"/>
          </a:xfrm>
          <a:prstGeom prst="rect">
            <a:avLst/>
          </a:prstGeom>
        </p:spPr>
        <p:txBody>
          <a:bodyPr wrap="square">
            <a:spAutoFit/>
          </a:bodyPr>
          <a:lstStyle/>
          <a:p>
            <a:r>
              <a:rPr lang="en-AU" sz="1200" i="1" dirty="0"/>
              <a:t>Source: City Futures Survey 2014</a:t>
            </a:r>
          </a:p>
        </p:txBody>
      </p:sp>
      <p:sp>
        <p:nvSpPr>
          <p:cNvPr id="9" name="Rectangle 8">
            <a:extLst>
              <a:ext uri="{FF2B5EF4-FFF2-40B4-BE49-F238E27FC236}">
                <a16:creationId xmlns:a16="http://schemas.microsoft.com/office/drawing/2014/main" id="{AA79D27F-1278-4C69-8A91-79BC2124DF6D}"/>
              </a:ext>
            </a:extLst>
          </p:cNvPr>
          <p:cNvSpPr/>
          <p:nvPr/>
        </p:nvSpPr>
        <p:spPr>
          <a:xfrm>
            <a:off x="467544" y="4155926"/>
            <a:ext cx="8424936" cy="369332"/>
          </a:xfrm>
          <a:prstGeom prst="rect">
            <a:avLst/>
          </a:prstGeom>
        </p:spPr>
        <p:txBody>
          <a:bodyPr wrap="square">
            <a:spAutoFit/>
          </a:bodyPr>
          <a:lstStyle/>
          <a:p>
            <a:r>
              <a:rPr lang="en-AU" sz="1800" b="1" dirty="0">
                <a:latin typeface="Calibri" panose="020F0502020204030204" pitchFamily="34" charset="0"/>
              </a:rPr>
              <a:t>75% incomes &lt;$5K per month; &lt;20% struggling day-day; &lt;5% in ‘deep poverty’ </a:t>
            </a:r>
          </a:p>
        </p:txBody>
      </p:sp>
    </p:spTree>
    <p:extLst>
      <p:ext uri="{BB962C8B-B14F-4D97-AF65-F5344CB8AC3E}">
        <p14:creationId xmlns:p14="http://schemas.microsoft.com/office/powerpoint/2010/main" val="551503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95486"/>
            <a:ext cx="6172200" cy="692497"/>
          </a:xfrm>
        </p:spPr>
        <p:txBody>
          <a:bodyPr/>
          <a:lstStyle/>
          <a:p>
            <a:pPr algn="ctr"/>
            <a:r>
              <a:rPr lang="en-AU" sz="2200" dirty="0">
                <a:solidFill>
                  <a:schemeClr val="tx1"/>
                </a:solidFill>
                <a:latin typeface="Calibri" panose="020F0502020204030204" pitchFamily="34" charset="0"/>
              </a:rPr>
              <a:t>Income poverty and </a:t>
            </a:r>
            <a:br>
              <a:rPr lang="en-AU" sz="2200" dirty="0">
                <a:solidFill>
                  <a:schemeClr val="tx1"/>
                </a:solidFill>
                <a:latin typeface="Calibri" panose="020F0502020204030204" pitchFamily="34" charset="0"/>
              </a:rPr>
            </a:br>
            <a:r>
              <a:rPr lang="en-AU" sz="2200" dirty="0">
                <a:solidFill>
                  <a:schemeClr val="tx1"/>
                </a:solidFill>
                <a:latin typeface="Calibri" panose="020F0502020204030204" pitchFamily="34" charset="0"/>
              </a:rPr>
              <a:t>economic exclusion measures by tenure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2300851"/>
              </p:ext>
            </p:extLst>
          </p:nvPr>
        </p:nvGraphicFramePr>
        <p:xfrm>
          <a:off x="1421650" y="843558"/>
          <a:ext cx="6390710"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A6F68D7C-FB30-40DB-B69B-852292B0A5AF}"/>
              </a:ext>
            </a:extLst>
          </p:cNvPr>
          <p:cNvSpPr/>
          <p:nvPr/>
        </p:nvSpPr>
        <p:spPr>
          <a:xfrm>
            <a:off x="2141785" y="4743023"/>
            <a:ext cx="6102623" cy="276999"/>
          </a:xfrm>
          <a:prstGeom prst="rect">
            <a:avLst/>
          </a:prstGeom>
        </p:spPr>
        <p:txBody>
          <a:bodyPr wrap="square">
            <a:spAutoFit/>
          </a:bodyPr>
          <a:lstStyle/>
          <a:p>
            <a:r>
              <a:rPr lang="en-AU" sz="1200" i="1" dirty="0"/>
              <a:t>Source: City Futures Survey 2014</a:t>
            </a:r>
          </a:p>
        </p:txBody>
      </p:sp>
    </p:spTree>
    <p:extLst>
      <p:ext uri="{BB962C8B-B14F-4D97-AF65-F5344CB8AC3E}">
        <p14:creationId xmlns:p14="http://schemas.microsoft.com/office/powerpoint/2010/main" val="3938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23528" y="402218"/>
            <a:ext cx="8064896" cy="369332"/>
          </a:xfrm>
        </p:spPr>
        <p:txBody>
          <a:bodyPr/>
          <a:lstStyle/>
          <a:p>
            <a:pPr algn="l"/>
            <a:r>
              <a:rPr lang="en-AU" sz="2400" dirty="0">
                <a:solidFill>
                  <a:schemeClr val="tx1"/>
                </a:solidFill>
                <a:latin typeface="Calibri" panose="020F0502020204030204" pitchFamily="34" charset="0"/>
              </a:rPr>
              <a:t>Households in ‘deep poverty’ – it’s the private rental sector</a:t>
            </a:r>
          </a:p>
        </p:txBody>
      </p:sp>
      <p:sp>
        <p:nvSpPr>
          <p:cNvPr id="9" name="Content Placeholder 8"/>
          <p:cNvSpPr>
            <a:spLocks noGrp="1"/>
          </p:cNvSpPr>
          <p:nvPr>
            <p:ph sz="half" idx="2"/>
          </p:nvPr>
        </p:nvSpPr>
        <p:spPr>
          <a:xfrm>
            <a:off x="1115616" y="1329613"/>
            <a:ext cx="3888432" cy="3265010"/>
          </a:xfrm>
        </p:spPr>
        <p:txBody>
          <a:bodyPr/>
          <a:lstStyle/>
          <a:p>
            <a:pPr marL="258365" indent="-257175">
              <a:buFont typeface="Arial" panose="020B0604020202020204" pitchFamily="34" charset="0"/>
              <a:buChar char="•"/>
            </a:pPr>
            <a:r>
              <a:rPr lang="en-AU" dirty="0">
                <a:latin typeface="Calibri" panose="020F0502020204030204" pitchFamily="34" charset="0"/>
              </a:rPr>
              <a:t>Among ‘deep poverty’ cohort private renters greatly outnumber public renters because:</a:t>
            </a:r>
          </a:p>
          <a:p>
            <a:pPr marL="534591" lvl="1" indent="-263129">
              <a:buFont typeface="Arial" panose="020B0604020202020204" pitchFamily="34" charset="0"/>
              <a:buChar char="─"/>
            </a:pPr>
            <a:r>
              <a:rPr lang="en-AU" sz="1600" dirty="0">
                <a:latin typeface="Calibri" panose="020F0502020204030204" pitchFamily="34" charset="0"/>
              </a:rPr>
              <a:t>Incidence of ‘deep poverty’ in private renting not much less than for public housing</a:t>
            </a:r>
          </a:p>
          <a:p>
            <a:pPr marL="534591" lvl="1" indent="-263129">
              <a:buFont typeface="Arial" panose="020B0604020202020204" pitchFamily="34" charset="0"/>
              <a:buChar char="─"/>
            </a:pPr>
            <a:r>
              <a:rPr lang="en-AU" sz="1600" dirty="0">
                <a:latin typeface="Calibri" panose="020F0502020204030204" pitchFamily="34" charset="0"/>
              </a:rPr>
              <a:t>But the number of private renters in disadvantaged suburbs is much greater</a:t>
            </a:r>
          </a:p>
        </p:txBody>
      </p:sp>
      <p:graphicFrame>
        <p:nvGraphicFramePr>
          <p:cNvPr id="12" name="Content Placeholder 11"/>
          <p:cNvGraphicFramePr>
            <a:graphicFrameLocks noGrp="1"/>
          </p:cNvGraphicFramePr>
          <p:nvPr>
            <p:ph sz="quarter" idx="4"/>
            <p:extLst>
              <p:ext uri="{D42A27DB-BD31-4B8C-83A1-F6EECF244321}">
                <p14:modId xmlns:p14="http://schemas.microsoft.com/office/powerpoint/2010/main" val="2959437996"/>
              </p:ext>
            </p:extLst>
          </p:nvPr>
        </p:nvGraphicFramePr>
        <p:xfrm>
          <a:off x="5292080" y="1329613"/>
          <a:ext cx="2438028" cy="302433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547719" y="4661870"/>
            <a:ext cx="2664241" cy="276999"/>
          </a:xfrm>
          <a:prstGeom prst="rect">
            <a:avLst/>
          </a:prstGeom>
        </p:spPr>
        <p:txBody>
          <a:bodyPr wrap="square">
            <a:spAutoFit/>
          </a:bodyPr>
          <a:lstStyle/>
          <a:p>
            <a:r>
              <a:rPr lang="en-AU" sz="1200" i="1" dirty="0">
                <a:latin typeface="+mn-lt"/>
              </a:rPr>
              <a:t>Source: City Futures Survey 2014</a:t>
            </a:r>
          </a:p>
        </p:txBody>
      </p:sp>
      <p:sp>
        <p:nvSpPr>
          <p:cNvPr id="6" name="Rectangle 5">
            <a:extLst>
              <a:ext uri="{FF2B5EF4-FFF2-40B4-BE49-F238E27FC236}">
                <a16:creationId xmlns:a16="http://schemas.microsoft.com/office/drawing/2014/main" id="{BCA54559-C19D-4F58-9874-3993D14BF5B9}"/>
              </a:ext>
            </a:extLst>
          </p:cNvPr>
          <p:cNvSpPr/>
          <p:nvPr/>
        </p:nvSpPr>
        <p:spPr>
          <a:xfrm>
            <a:off x="5400092" y="2928016"/>
            <a:ext cx="1512168" cy="584775"/>
          </a:xfrm>
          <a:prstGeom prst="rect">
            <a:avLst/>
          </a:prstGeom>
        </p:spPr>
        <p:txBody>
          <a:bodyPr wrap="square">
            <a:spAutoFit/>
          </a:bodyPr>
          <a:lstStyle/>
          <a:p>
            <a:pPr algn="ctr"/>
            <a:r>
              <a:rPr lang="en-AU" sz="1600" dirty="0">
                <a:latin typeface="Calibri" panose="020F0502020204030204" pitchFamily="34" charset="0"/>
              </a:rPr>
              <a:t>Private renter 71%</a:t>
            </a:r>
          </a:p>
        </p:txBody>
      </p:sp>
      <p:sp>
        <p:nvSpPr>
          <p:cNvPr id="8" name="Rectangle 7">
            <a:extLst>
              <a:ext uri="{FF2B5EF4-FFF2-40B4-BE49-F238E27FC236}">
                <a16:creationId xmlns:a16="http://schemas.microsoft.com/office/drawing/2014/main" id="{FB71F786-8C1A-4042-B3CB-D496D59E4B24}"/>
              </a:ext>
            </a:extLst>
          </p:cNvPr>
          <p:cNvSpPr/>
          <p:nvPr/>
        </p:nvSpPr>
        <p:spPr>
          <a:xfrm>
            <a:off x="6511094" y="2338056"/>
            <a:ext cx="1219014" cy="523220"/>
          </a:xfrm>
          <a:prstGeom prst="rect">
            <a:avLst/>
          </a:prstGeom>
        </p:spPr>
        <p:txBody>
          <a:bodyPr wrap="square">
            <a:spAutoFit/>
          </a:bodyPr>
          <a:lstStyle/>
          <a:p>
            <a:pPr algn="ctr"/>
            <a:r>
              <a:rPr lang="en-AU" sz="1400" dirty="0">
                <a:latin typeface="Calibri" panose="020F0502020204030204" pitchFamily="34" charset="0"/>
              </a:rPr>
              <a:t>Public renter</a:t>
            </a:r>
          </a:p>
          <a:p>
            <a:pPr algn="ctr"/>
            <a:r>
              <a:rPr lang="en-AU" sz="1400" dirty="0">
                <a:latin typeface="Calibri" panose="020F0502020204030204" pitchFamily="34" charset="0"/>
              </a:rPr>
              <a:t> 20%</a:t>
            </a:r>
          </a:p>
        </p:txBody>
      </p:sp>
      <p:sp>
        <p:nvSpPr>
          <p:cNvPr id="10" name="Rectangle 9">
            <a:extLst>
              <a:ext uri="{FF2B5EF4-FFF2-40B4-BE49-F238E27FC236}">
                <a16:creationId xmlns:a16="http://schemas.microsoft.com/office/drawing/2014/main" id="{AADC2510-C6BB-4345-BDF4-0B44BDE05A78}"/>
              </a:ext>
            </a:extLst>
          </p:cNvPr>
          <p:cNvSpPr/>
          <p:nvPr/>
        </p:nvSpPr>
        <p:spPr>
          <a:xfrm>
            <a:off x="6156176" y="1563638"/>
            <a:ext cx="1219014" cy="523220"/>
          </a:xfrm>
          <a:prstGeom prst="rect">
            <a:avLst/>
          </a:prstGeom>
        </p:spPr>
        <p:txBody>
          <a:bodyPr wrap="square">
            <a:spAutoFit/>
          </a:bodyPr>
          <a:lstStyle/>
          <a:p>
            <a:pPr algn="ctr"/>
            <a:r>
              <a:rPr lang="en-AU" sz="1400" dirty="0">
                <a:latin typeface="Calibri" panose="020F0502020204030204" pitchFamily="34" charset="0"/>
              </a:rPr>
              <a:t>Home owner</a:t>
            </a:r>
          </a:p>
          <a:p>
            <a:pPr algn="ctr"/>
            <a:r>
              <a:rPr lang="en-AU" sz="1400" dirty="0">
                <a:latin typeface="Calibri" panose="020F0502020204030204" pitchFamily="34" charset="0"/>
              </a:rPr>
              <a:t> 9%</a:t>
            </a:r>
          </a:p>
        </p:txBody>
      </p:sp>
    </p:spTree>
    <p:extLst>
      <p:ext uri="{BB962C8B-B14F-4D97-AF65-F5344CB8AC3E}">
        <p14:creationId xmlns:p14="http://schemas.microsoft.com/office/powerpoint/2010/main" val="212950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19672" y="267494"/>
            <a:ext cx="5688632" cy="338554"/>
          </a:xfrm>
        </p:spPr>
        <p:txBody>
          <a:bodyPr/>
          <a:lstStyle/>
          <a:p>
            <a:pPr algn="l"/>
            <a:r>
              <a:rPr lang="en-AU" altLang="en-US" sz="2200" dirty="0">
                <a:latin typeface="Calibri" panose="020F0502020204030204" pitchFamily="34" charset="0"/>
              </a:rPr>
              <a:t>Suburbanisation of  disadvantage:  a summary</a:t>
            </a:r>
          </a:p>
        </p:txBody>
      </p:sp>
      <p:sp>
        <p:nvSpPr>
          <p:cNvPr id="43011" name="Rectangle 3"/>
          <p:cNvSpPr>
            <a:spLocks noChangeArrowheads="1"/>
          </p:cNvSpPr>
          <p:nvPr/>
        </p:nvSpPr>
        <p:spPr bwMode="auto">
          <a:xfrm>
            <a:off x="611560" y="791367"/>
            <a:ext cx="8136904" cy="3716402"/>
          </a:xfrm>
          <a:prstGeom prst="rect">
            <a:avLst/>
          </a:prstGeom>
          <a:noFill/>
          <a:ln w="9525">
            <a:noFill/>
            <a:miter lim="800000"/>
            <a:headEnd/>
            <a:tailEnd/>
          </a:ln>
          <a:effectLst/>
        </p:spPr>
        <p:txBody>
          <a:bodyPr wrap="square" anchor="ctr">
            <a:spAutoFit/>
          </a:bodyPr>
          <a:lstStyle/>
          <a:p>
            <a:pPr marL="214313" indent="-214313">
              <a:spcBef>
                <a:spcPts val="0"/>
              </a:spcBef>
              <a:spcAft>
                <a:spcPts val="900"/>
              </a:spcAft>
              <a:buFont typeface="Arial" panose="020B0604020202020204" pitchFamily="34" charset="0"/>
              <a:buChar char="•"/>
              <a:defRPr/>
            </a:pPr>
            <a:r>
              <a:rPr lang="en-GB" sz="1800" dirty="0">
                <a:latin typeface="Calibri" panose="020F0502020204030204" pitchFamily="34" charset="0"/>
                <a:ea typeface="Calibri" panose="020F0502020204030204" pitchFamily="34" charset="0"/>
              </a:rPr>
              <a:t>Suburbanisation of disadvantage clearly in evidence across Sydney between 1986 and 2011. </a:t>
            </a:r>
          </a:p>
          <a:p>
            <a:pPr marL="214313" indent="-214313">
              <a:spcBef>
                <a:spcPts val="0"/>
              </a:spcBef>
              <a:spcAft>
                <a:spcPts val="900"/>
              </a:spcAft>
              <a:buFont typeface="Arial" panose="020B0604020202020204" pitchFamily="34" charset="0"/>
              <a:buChar char="•"/>
              <a:defRPr/>
            </a:pPr>
            <a:r>
              <a:rPr lang="en-GB" sz="1800" dirty="0">
                <a:latin typeface="Calibri" panose="020F0502020204030204" pitchFamily="34" charset="0"/>
                <a:ea typeface="Calibri" panose="020F0502020204030204" pitchFamily="34" charset="0"/>
              </a:rPr>
              <a:t>Concentrations of disadvantaged are increasing in size and deepening in the older middle and outer suburbs</a:t>
            </a:r>
          </a:p>
          <a:p>
            <a:pPr marL="214313" indent="-214313">
              <a:spcBef>
                <a:spcPts val="0"/>
              </a:spcBef>
              <a:spcAft>
                <a:spcPts val="900"/>
              </a:spcAft>
              <a:buFont typeface="Arial" panose="020B0604020202020204" pitchFamily="34" charset="0"/>
              <a:buChar char="•"/>
              <a:defRPr/>
            </a:pPr>
            <a:r>
              <a:rPr lang="en-GB" sz="1800" dirty="0">
                <a:latin typeface="Calibri" panose="020F0502020204030204" pitchFamily="34" charset="0"/>
                <a:ea typeface="Calibri" panose="020F0502020204030204" pitchFamily="34" charset="0"/>
              </a:rPr>
              <a:t>The private housing market is the principle </a:t>
            </a:r>
            <a:r>
              <a:rPr lang="en-GB" sz="1800" i="1" dirty="0">
                <a:latin typeface="Calibri" panose="020F0502020204030204" pitchFamily="34" charset="0"/>
                <a:ea typeface="Calibri" panose="020F0502020204030204" pitchFamily="34" charset="0"/>
              </a:rPr>
              <a:t>spatial </a:t>
            </a:r>
            <a:r>
              <a:rPr lang="en-GB" sz="1800" dirty="0">
                <a:latin typeface="Calibri" panose="020F0502020204030204" pitchFamily="34" charset="0"/>
                <a:ea typeface="Calibri" panose="020F0502020204030204" pitchFamily="34" charset="0"/>
              </a:rPr>
              <a:t>driver behind these trends </a:t>
            </a:r>
            <a:endParaRPr lang="en-US" sz="1800" dirty="0">
              <a:latin typeface="Calibri" panose="020F0502020204030204" pitchFamily="34" charset="0"/>
              <a:ea typeface="Calibri" panose="020F0502020204030204" pitchFamily="34" charset="0"/>
            </a:endParaRPr>
          </a:p>
          <a:p>
            <a:pPr marL="214313" indent="-214313">
              <a:spcBef>
                <a:spcPts val="0"/>
              </a:spcBef>
              <a:spcAft>
                <a:spcPts val="900"/>
              </a:spcAft>
              <a:buFont typeface="Arial" panose="020B0604020202020204" pitchFamily="34" charset="0"/>
              <a:buChar char="•"/>
              <a:defRPr/>
            </a:pPr>
            <a:r>
              <a:rPr lang="en-GB" sz="1800" dirty="0">
                <a:latin typeface="Calibri" panose="020F0502020204030204" pitchFamily="34" charset="0"/>
                <a:ea typeface="Calibri" panose="020F0502020204030204" pitchFamily="34" charset="0"/>
              </a:rPr>
              <a:t>The analysis has pointed to low income outright ownership, related to aging in place, and the suburbanisation of the low income private rental market as key features of disadvantaged populations</a:t>
            </a:r>
          </a:p>
          <a:p>
            <a:pPr marL="214313" indent="-214313">
              <a:spcBef>
                <a:spcPts val="0"/>
              </a:spcBef>
              <a:spcAft>
                <a:spcPts val="900"/>
              </a:spcAft>
              <a:buFont typeface="Arial" panose="020B0604020202020204" pitchFamily="34" charset="0"/>
              <a:buChar char="•"/>
              <a:defRPr/>
            </a:pPr>
            <a:r>
              <a:rPr lang="en-GB" sz="1800" dirty="0">
                <a:latin typeface="Calibri" panose="020F0502020204030204" pitchFamily="34" charset="0"/>
                <a:ea typeface="Calibri" panose="020F0502020204030204" pitchFamily="34" charset="0"/>
              </a:rPr>
              <a:t>Strongly associated with income polarisation and the spatial mismatch in economic growth</a:t>
            </a:r>
          </a:p>
          <a:p>
            <a:pPr marL="214313" indent="-214313">
              <a:spcBef>
                <a:spcPts val="0"/>
              </a:spcBef>
              <a:spcAft>
                <a:spcPts val="900"/>
              </a:spcAft>
              <a:buFont typeface="Arial" panose="020B0604020202020204" pitchFamily="34" charset="0"/>
              <a:buChar char="•"/>
              <a:defRPr/>
            </a:pPr>
            <a:r>
              <a:rPr lang="en-GB" sz="1800" dirty="0">
                <a:latin typeface="Calibri" panose="020F0502020204030204" pitchFamily="34" charset="0"/>
                <a:ea typeface="Calibri" panose="020F0502020204030204" pitchFamily="34" charset="0"/>
              </a:rPr>
              <a:t>May prove more difficult to target social interventions than with public housing.  </a:t>
            </a:r>
            <a:endParaRPr lang="en-AU" sz="1800" dirty="0">
              <a:latin typeface="Calibri" panose="020F0502020204030204" pitchFamily="34" charset="0"/>
            </a:endParaRPr>
          </a:p>
        </p:txBody>
      </p:sp>
    </p:spTree>
    <p:extLst>
      <p:ext uri="{BB962C8B-B14F-4D97-AF65-F5344CB8AC3E}">
        <p14:creationId xmlns:p14="http://schemas.microsoft.com/office/powerpoint/2010/main" val="2904510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9512" y="123478"/>
            <a:ext cx="7488063" cy="461963"/>
          </a:xfrm>
        </p:spPr>
        <p:txBody>
          <a:bodyPr/>
          <a:lstStyle/>
          <a:p>
            <a:r>
              <a:rPr lang="en-US" dirty="0"/>
              <a:t>Current Features</a:t>
            </a:r>
          </a:p>
        </p:txBody>
      </p:sp>
      <p:pic>
        <p:nvPicPr>
          <p:cNvPr id="7" name="Picture 6" descr="https://pbs.twimg.com/media/Cz0wk8sUkAAsnbM.jpg:large">
            <a:extLst>
              <a:ext uri="{FF2B5EF4-FFF2-40B4-BE49-F238E27FC236}">
                <a16:creationId xmlns:a16="http://schemas.microsoft.com/office/drawing/2014/main" id="{6D08A8C5-0E4E-4EB9-9B8F-6A745FB8993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523" y="51470"/>
            <a:ext cx="4089437" cy="2592288"/>
          </a:xfrm>
          <a:prstGeom prst="rect">
            <a:avLst/>
          </a:prstGeom>
          <a:noFill/>
          <a:ln>
            <a:noFill/>
          </a:ln>
        </p:spPr>
      </p:pic>
      <p:pic>
        <p:nvPicPr>
          <p:cNvPr id="8" name="Picture 7" descr="Related image">
            <a:extLst>
              <a:ext uri="{FF2B5EF4-FFF2-40B4-BE49-F238E27FC236}">
                <a16:creationId xmlns:a16="http://schemas.microsoft.com/office/drawing/2014/main" id="{F6014438-3F2D-4F23-8D66-AB8CAE044B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9513" y="2499742"/>
            <a:ext cx="4248472" cy="2091111"/>
          </a:xfrm>
          <a:prstGeom prst="rect">
            <a:avLst/>
          </a:prstGeom>
          <a:noFill/>
          <a:ln>
            <a:solidFill>
              <a:schemeClr val="tx1"/>
            </a:solidFill>
          </a:ln>
        </p:spPr>
      </p:pic>
      <p:pic>
        <p:nvPicPr>
          <p:cNvPr id="9" name="Picture 8" descr="Image result for latte line sydney">
            <a:extLst>
              <a:ext uri="{FF2B5EF4-FFF2-40B4-BE49-F238E27FC236}">
                <a16:creationId xmlns:a16="http://schemas.microsoft.com/office/drawing/2014/main" id="{1747B5AB-F3B8-44A4-9ADE-5921B6E1CCE0}"/>
              </a:ext>
            </a:extLst>
          </p:cNvPr>
          <p:cNvPicPr/>
          <p:nvPr/>
        </p:nvPicPr>
        <p:blipFill rotWithShape="1">
          <a:blip r:embed="rId5" cstate="print">
            <a:extLst>
              <a:ext uri="{28A0092B-C50C-407E-A947-70E740481C1C}">
                <a14:useLocalDpi xmlns:a14="http://schemas.microsoft.com/office/drawing/2010/main" val="0"/>
              </a:ext>
            </a:extLst>
          </a:blip>
          <a:srcRect l="29053" b="18898"/>
          <a:stretch/>
        </p:blipFill>
        <p:spPr bwMode="auto">
          <a:xfrm>
            <a:off x="4283199" y="22787"/>
            <a:ext cx="2582788" cy="2476955"/>
          </a:xfrm>
          <a:prstGeom prst="rect">
            <a:avLst/>
          </a:prstGeom>
          <a:noFill/>
          <a:ln>
            <a:solidFill>
              <a:schemeClr val="tx1"/>
            </a:solidFill>
          </a:ln>
          <a:extLst>
            <a:ext uri="{53640926-AAD7-44D8-BBD7-CCE9431645EC}">
              <a14:shadowObscured xmlns:a14="http://schemas.microsoft.com/office/drawing/2010/main"/>
            </a:ext>
          </a:extLst>
        </p:spPr>
      </p:pic>
      <p:pic>
        <p:nvPicPr>
          <p:cNvPr id="12292" name="Picture 4" descr="#TBT to that time @justinbieber enjoyed our bean &amp; avo salad in Mosman! 💥">
            <a:extLst>
              <a:ext uri="{FF2B5EF4-FFF2-40B4-BE49-F238E27FC236}">
                <a16:creationId xmlns:a16="http://schemas.microsoft.com/office/drawing/2014/main" id="{B2C9CF9E-A78F-4056-80B2-A0C010D4F5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914383"/>
            <a:ext cx="1049288" cy="13116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argrill Charlie's">
            <a:extLst>
              <a:ext uri="{FF2B5EF4-FFF2-40B4-BE49-F238E27FC236}">
                <a16:creationId xmlns:a16="http://schemas.microsoft.com/office/drawing/2014/main" id="{4F650090-693D-47E0-9EB1-3F24AF03F1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2972" y="299889"/>
            <a:ext cx="1203598" cy="12035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D1877-4380-4BC6-95AC-1BF8ED308DF6}"/>
              </a:ext>
            </a:extLst>
          </p:cNvPr>
          <p:cNvPicPr>
            <a:picLocks noChangeAspect="1"/>
          </p:cNvPicPr>
          <p:nvPr/>
        </p:nvPicPr>
        <p:blipFill rotWithShape="1">
          <a:blip r:embed="rId8"/>
          <a:srcRect l="54725" t="13993" r="2977" b="5558"/>
          <a:stretch/>
        </p:blipFill>
        <p:spPr>
          <a:xfrm>
            <a:off x="4695369" y="2237114"/>
            <a:ext cx="4361910" cy="2353739"/>
          </a:xfrm>
          <a:prstGeom prst="rect">
            <a:avLst/>
          </a:prstGeom>
        </p:spPr>
      </p:pic>
      <p:sp>
        <p:nvSpPr>
          <p:cNvPr id="13" name="Title 1">
            <a:extLst>
              <a:ext uri="{FF2B5EF4-FFF2-40B4-BE49-F238E27FC236}">
                <a16:creationId xmlns:a16="http://schemas.microsoft.com/office/drawing/2014/main" id="{08395FD7-A760-4F30-996C-D2DBAD5F8C8C}"/>
              </a:ext>
            </a:extLst>
          </p:cNvPr>
          <p:cNvSpPr txBox="1">
            <a:spLocks/>
          </p:cNvSpPr>
          <p:nvPr/>
        </p:nvSpPr>
        <p:spPr bwMode="auto">
          <a:xfrm>
            <a:off x="211937" y="4630067"/>
            <a:ext cx="767243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2400" dirty="0">
                <a:latin typeface="Calibri" panose="020F0502020204030204" pitchFamily="34" charset="0"/>
              </a:rPr>
              <a:t>Wealth, health and life-style:  The “us and them” of Sydney</a:t>
            </a:r>
            <a:endParaRPr lang="en-US" sz="2400" dirty="0">
              <a:latin typeface="Calibri" panose="020F0502020204030204" pitchFamily="34" charset="0"/>
            </a:endParaRPr>
          </a:p>
        </p:txBody>
      </p:sp>
    </p:spTree>
    <p:extLst>
      <p:ext uri="{BB962C8B-B14F-4D97-AF65-F5344CB8AC3E}">
        <p14:creationId xmlns:p14="http://schemas.microsoft.com/office/powerpoint/2010/main" val="2067569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36EC6C-4888-4C1F-96E5-98954FAEBEE7}"/>
              </a:ext>
            </a:extLst>
          </p:cNvPr>
          <p:cNvSpPr txBox="1">
            <a:spLocks/>
          </p:cNvSpPr>
          <p:nvPr/>
        </p:nvSpPr>
        <p:spPr bwMode="auto">
          <a:xfrm>
            <a:off x="323528" y="217934"/>
            <a:ext cx="770447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endParaRPr lang="en-US" sz="2400" dirty="0"/>
          </a:p>
        </p:txBody>
      </p:sp>
      <p:sp>
        <p:nvSpPr>
          <p:cNvPr id="4" name="Title 1">
            <a:extLst>
              <a:ext uri="{FF2B5EF4-FFF2-40B4-BE49-F238E27FC236}">
                <a16:creationId xmlns:a16="http://schemas.microsoft.com/office/drawing/2014/main" id="{51A16D40-16C8-471F-A0C8-0528EFD1FE92}"/>
              </a:ext>
            </a:extLst>
          </p:cNvPr>
          <p:cNvSpPr txBox="1">
            <a:spLocks/>
          </p:cNvSpPr>
          <p:nvPr/>
        </p:nvSpPr>
        <p:spPr bwMode="auto">
          <a:xfrm>
            <a:off x="539937" y="217934"/>
            <a:ext cx="770447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400" dirty="0">
                <a:latin typeface="Calibri" panose="020F0502020204030204" pitchFamily="34" charset="0"/>
              </a:rPr>
              <a:t>Sydney’s social divide: its not just a marketing device</a:t>
            </a:r>
            <a:endParaRPr lang="en-US" sz="1800" dirty="0">
              <a:latin typeface="Calibri" panose="020F0502020204030204" pitchFamily="34" charset="0"/>
            </a:endParaRPr>
          </a:p>
        </p:txBody>
      </p:sp>
      <p:sp>
        <p:nvSpPr>
          <p:cNvPr id="5" name="Title 1">
            <a:extLst>
              <a:ext uri="{FF2B5EF4-FFF2-40B4-BE49-F238E27FC236}">
                <a16:creationId xmlns:a16="http://schemas.microsoft.com/office/drawing/2014/main" id="{13934A83-AA2C-41A6-864C-BCF2BC4B9EAA}"/>
              </a:ext>
            </a:extLst>
          </p:cNvPr>
          <p:cNvSpPr txBox="1">
            <a:spLocks/>
          </p:cNvSpPr>
          <p:nvPr/>
        </p:nvSpPr>
        <p:spPr bwMode="auto">
          <a:xfrm>
            <a:off x="5580112" y="1634165"/>
            <a:ext cx="3240360" cy="107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2400" dirty="0">
                <a:latin typeface="Calibri" panose="020F0502020204030204" pitchFamily="34" charset="0"/>
              </a:rPr>
              <a:t>The Great School Divide</a:t>
            </a:r>
          </a:p>
          <a:p>
            <a:endParaRPr lang="en-AU" sz="1800" dirty="0">
              <a:latin typeface="Calibri" panose="020F0502020204030204" pitchFamily="34" charset="0"/>
            </a:endParaRPr>
          </a:p>
          <a:p>
            <a:r>
              <a:rPr lang="en-AU" sz="1800" dirty="0">
                <a:latin typeface="Calibri" panose="020F0502020204030204" pitchFamily="34" charset="0"/>
              </a:rPr>
              <a:t>Schools ranked by their share of exam results that scored 90 or above in the HSC. </a:t>
            </a:r>
          </a:p>
        </p:txBody>
      </p:sp>
      <p:sp>
        <p:nvSpPr>
          <p:cNvPr id="6" name="Title 1">
            <a:extLst>
              <a:ext uri="{FF2B5EF4-FFF2-40B4-BE49-F238E27FC236}">
                <a16:creationId xmlns:a16="http://schemas.microsoft.com/office/drawing/2014/main" id="{49DD3EEC-466E-4B76-85F5-72FB261D93C4}"/>
              </a:ext>
            </a:extLst>
          </p:cNvPr>
          <p:cNvSpPr txBox="1">
            <a:spLocks/>
          </p:cNvSpPr>
          <p:nvPr/>
        </p:nvSpPr>
        <p:spPr bwMode="auto">
          <a:xfrm>
            <a:off x="107504" y="4731990"/>
            <a:ext cx="8000888" cy="31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1200" b="0" dirty="0">
                <a:latin typeface="Calibri" panose="020F0502020204030204" pitchFamily="34" charset="0"/>
              </a:rPr>
              <a:t>Inga Ting, </a:t>
            </a:r>
            <a:r>
              <a:rPr lang="en-AU" sz="1200" b="0" dirty="0" err="1">
                <a:latin typeface="Calibri" panose="020F0502020204030204" pitchFamily="34" charset="0"/>
              </a:rPr>
              <a:t>Eryk</a:t>
            </a:r>
            <a:r>
              <a:rPr lang="en-AU" sz="1200" b="0" dirty="0">
                <a:latin typeface="Calibri" panose="020F0502020204030204" pitchFamily="34" charset="0"/>
              </a:rPr>
              <a:t> Bagshaw, Sydney Morning Herald, Dec </a:t>
            </a:r>
            <a:r>
              <a:rPr lang="en-AU" sz="1200" b="0" cap="all" dirty="0">
                <a:latin typeface="Calibri" panose="020F0502020204030204" pitchFamily="34" charset="0"/>
              </a:rPr>
              <a:t>23 2016  ‘</a:t>
            </a:r>
            <a:r>
              <a:rPr lang="en-AU" sz="1200" b="0" dirty="0">
                <a:latin typeface="Calibri" panose="020F0502020204030204" pitchFamily="34" charset="0"/>
              </a:rPr>
              <a:t>HSC results 2016: Sydney divided by education 'latte line'</a:t>
            </a:r>
            <a:endParaRPr lang="en-US" sz="1200" b="0" dirty="0">
              <a:latin typeface="Calibri" panose="020F0502020204030204" pitchFamily="34" charset="0"/>
            </a:endParaRPr>
          </a:p>
        </p:txBody>
      </p:sp>
      <p:pic>
        <p:nvPicPr>
          <p:cNvPr id="7" name="Picture 6">
            <a:extLst>
              <a:ext uri="{FF2B5EF4-FFF2-40B4-BE49-F238E27FC236}">
                <a16:creationId xmlns:a16="http://schemas.microsoft.com/office/drawing/2014/main" id="{994EB41E-27E7-40A6-B6AC-0B2F71118E1D}"/>
              </a:ext>
            </a:extLst>
          </p:cNvPr>
          <p:cNvPicPr>
            <a:picLocks noChangeAspect="1"/>
          </p:cNvPicPr>
          <p:nvPr/>
        </p:nvPicPr>
        <p:blipFill rotWithShape="1">
          <a:blip r:embed="rId2"/>
          <a:srcRect l="8262" t="21126" r="64963" b="8000"/>
          <a:stretch/>
        </p:blipFill>
        <p:spPr>
          <a:xfrm>
            <a:off x="467544" y="767314"/>
            <a:ext cx="4811201" cy="3820660"/>
          </a:xfrm>
          <a:prstGeom prst="rect">
            <a:avLst/>
          </a:prstGeom>
          <a:ln>
            <a:solidFill>
              <a:schemeClr val="tx1"/>
            </a:solidFill>
          </a:ln>
        </p:spPr>
      </p:pic>
    </p:spTree>
    <p:extLst>
      <p:ext uri="{BB962C8B-B14F-4D97-AF65-F5344CB8AC3E}">
        <p14:creationId xmlns:p14="http://schemas.microsoft.com/office/powerpoint/2010/main" val="3963337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8144C287-B12F-4F80-8A63-F4B1C8DCBEA5}"/>
              </a:ext>
            </a:extLst>
          </p:cNvPr>
          <p:cNvPicPr/>
          <p:nvPr/>
        </p:nvPicPr>
        <p:blipFill rotWithShape="1">
          <a:blip r:embed="rId2" cstate="print">
            <a:extLst>
              <a:ext uri="{28A0092B-C50C-407E-A947-70E740481C1C}">
                <a14:useLocalDpi xmlns:a14="http://schemas.microsoft.com/office/drawing/2010/main" val="0"/>
              </a:ext>
            </a:extLst>
          </a:blip>
          <a:srcRect l="17490" b="772"/>
          <a:stretch/>
        </p:blipFill>
        <p:spPr bwMode="auto">
          <a:xfrm>
            <a:off x="323528" y="1275606"/>
            <a:ext cx="3960440" cy="3228743"/>
          </a:xfrm>
          <a:prstGeom prst="rect">
            <a:avLst/>
          </a:prstGeom>
          <a:noFill/>
          <a:ln>
            <a:noFill/>
          </a:ln>
        </p:spPr>
      </p:pic>
      <p:pic>
        <p:nvPicPr>
          <p:cNvPr id="4" name="Picture 3" descr="Related image">
            <a:extLst>
              <a:ext uri="{FF2B5EF4-FFF2-40B4-BE49-F238E27FC236}">
                <a16:creationId xmlns:a16="http://schemas.microsoft.com/office/drawing/2014/main" id="{89A0F9F7-C957-445F-B81B-C06422D7EC7B}"/>
              </a:ext>
            </a:extLst>
          </p:cNvPr>
          <p:cNvPicPr/>
          <p:nvPr/>
        </p:nvPicPr>
        <p:blipFill rotWithShape="1">
          <a:blip r:embed="rId2" cstate="print">
            <a:extLst>
              <a:ext uri="{28A0092B-C50C-407E-A947-70E740481C1C}">
                <a14:useLocalDpi xmlns:a14="http://schemas.microsoft.com/office/drawing/2010/main" val="0"/>
              </a:ext>
            </a:extLst>
          </a:blip>
          <a:srcRect l="592" t="69822" r="72738" b="1371"/>
          <a:stretch/>
        </p:blipFill>
        <p:spPr bwMode="auto">
          <a:xfrm>
            <a:off x="19059" y="2793018"/>
            <a:ext cx="1371275" cy="1290900"/>
          </a:xfrm>
          <a:prstGeom prst="rect">
            <a:avLst/>
          </a:prstGeom>
          <a:noFill/>
          <a:ln>
            <a:noFill/>
          </a:ln>
        </p:spPr>
      </p:pic>
      <p:pic>
        <p:nvPicPr>
          <p:cNvPr id="7" name="Picture 6" descr="Image result for public health maps sydney">
            <a:extLst>
              <a:ext uri="{FF2B5EF4-FFF2-40B4-BE49-F238E27FC236}">
                <a16:creationId xmlns:a16="http://schemas.microsoft.com/office/drawing/2014/main" id="{3CC519E0-E676-48C7-B5DE-DC1C8DDCA6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419622"/>
            <a:ext cx="4758349" cy="2980417"/>
          </a:xfrm>
          <a:prstGeom prst="rect">
            <a:avLst/>
          </a:prstGeom>
          <a:noFill/>
          <a:ln>
            <a:noFill/>
          </a:ln>
        </p:spPr>
      </p:pic>
      <p:sp>
        <p:nvSpPr>
          <p:cNvPr id="8" name="Title 1">
            <a:extLst>
              <a:ext uri="{FF2B5EF4-FFF2-40B4-BE49-F238E27FC236}">
                <a16:creationId xmlns:a16="http://schemas.microsoft.com/office/drawing/2014/main" id="{A7840018-4B5E-4404-A852-076FC5A8584D}"/>
              </a:ext>
            </a:extLst>
          </p:cNvPr>
          <p:cNvSpPr txBox="1">
            <a:spLocks/>
          </p:cNvSpPr>
          <p:nvPr/>
        </p:nvSpPr>
        <p:spPr bwMode="auto">
          <a:xfrm>
            <a:off x="395921" y="309587"/>
            <a:ext cx="770447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000" dirty="0">
                <a:latin typeface="Calibri" panose="020F0502020204030204" pitchFamily="34" charset="0"/>
              </a:rPr>
              <a:t>The physical and social structure of the city impacts on a wide range of urban well-being:  e.g. </a:t>
            </a:r>
            <a:r>
              <a:rPr lang="en-US" sz="1800" dirty="0">
                <a:latin typeface="Calibri" panose="020F0502020204030204" pitchFamily="34" charset="0"/>
              </a:rPr>
              <a:t>Active transport and access to healthy food</a:t>
            </a:r>
          </a:p>
        </p:txBody>
      </p:sp>
    </p:spTree>
    <p:extLst>
      <p:ext uri="{BB962C8B-B14F-4D97-AF65-F5344CB8AC3E}">
        <p14:creationId xmlns:p14="http://schemas.microsoft.com/office/powerpoint/2010/main" val="2507521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7504" y="2283718"/>
            <a:ext cx="1800200" cy="461963"/>
          </a:xfrm>
          <a:noFill/>
          <a:ln w="9525">
            <a:noFill/>
            <a:miter lim="800000"/>
            <a:headEnd/>
            <a:tailEnd/>
          </a:ln>
          <a:effectLst/>
        </p:spPr>
        <p:txBody>
          <a:bodyPr vert="horz" wrap="square" lIns="68580" tIns="34290" rIns="68580" bIns="34290" numCol="1" anchor="ctr" anchorCtr="0" compatLnSpc="1">
            <a:prstTxWarp prst="textNoShape">
              <a:avLst/>
            </a:prstTxWarp>
            <a:noAutofit/>
          </a:bodyPr>
          <a:lstStyle/>
          <a:p>
            <a:r>
              <a:rPr lang="en-US" sz="1800" dirty="0"/>
              <a:t>Self-assessed health </a:t>
            </a:r>
            <a:r>
              <a:rPr lang="en-US" sz="1800" i="1" dirty="0" err="1"/>
              <a:t>vrs</a:t>
            </a:r>
            <a:r>
              <a:rPr lang="en-US" sz="1800" i="1" dirty="0"/>
              <a:t> </a:t>
            </a:r>
            <a:r>
              <a:rPr lang="en-US" sz="1800" dirty="0"/>
              <a:t>Private health insurance</a:t>
            </a:r>
            <a:br>
              <a:rPr lang="en-US" sz="2000" dirty="0"/>
            </a:br>
            <a:br>
              <a:rPr lang="en-US" sz="2000" dirty="0"/>
            </a:br>
            <a:r>
              <a:rPr lang="en-US" sz="2000" i="1" dirty="0"/>
              <a:t>r</a:t>
            </a:r>
            <a:r>
              <a:rPr lang="en-US" sz="1600" i="1" baseline="30000" dirty="0"/>
              <a:t>2 </a:t>
            </a:r>
            <a:r>
              <a:rPr lang="en-US" sz="1600" i="1" dirty="0"/>
              <a:t> = -0.94</a:t>
            </a:r>
            <a:br>
              <a:rPr lang="en-US" sz="1600" i="1" dirty="0"/>
            </a:br>
            <a:r>
              <a:rPr lang="en-US" sz="1600" i="1" dirty="0"/>
              <a:t>i.e. almost perfectly negatively correlated</a:t>
            </a:r>
            <a:endParaRPr lang="en-US" sz="2000" baseline="30000" dirty="0"/>
          </a:p>
        </p:txBody>
      </p:sp>
      <p:pic>
        <p:nvPicPr>
          <p:cNvPr id="19" name="Picture 18">
            <a:extLst>
              <a:ext uri="{FF2B5EF4-FFF2-40B4-BE49-F238E27FC236}">
                <a16:creationId xmlns:a16="http://schemas.microsoft.com/office/drawing/2014/main" id="{35A88ECE-D8F8-43B2-B910-7F1F2347831A}"/>
              </a:ext>
            </a:extLst>
          </p:cNvPr>
          <p:cNvPicPr/>
          <p:nvPr/>
        </p:nvPicPr>
        <p:blipFill rotWithShape="1">
          <a:blip r:embed="rId3">
            <a:extLst>
              <a:ext uri="{28A0092B-C50C-407E-A947-70E740481C1C}">
                <a14:useLocalDpi xmlns:a14="http://schemas.microsoft.com/office/drawing/2010/main" val="0"/>
              </a:ext>
            </a:extLst>
          </a:blip>
          <a:srcRect l="16287" t="12319" r="5933"/>
          <a:stretch/>
        </p:blipFill>
        <p:spPr bwMode="auto">
          <a:xfrm>
            <a:off x="1907704" y="823913"/>
            <a:ext cx="7128792" cy="3692053"/>
          </a:xfrm>
          <a:prstGeom prst="rect">
            <a:avLst/>
          </a:prstGeom>
          <a:noFill/>
          <a:ln>
            <a:noFill/>
          </a:ln>
          <a:extLst>
            <a:ext uri="{53640926-AAD7-44D8-BBD7-CCE9431645EC}">
              <a14:shadowObscured xmlns:a14="http://schemas.microsoft.com/office/drawing/2010/main"/>
            </a:ext>
          </a:extLst>
        </p:spPr>
      </p:pic>
      <p:sp>
        <p:nvSpPr>
          <p:cNvPr id="20" name="Text Placeholder 8">
            <a:extLst>
              <a:ext uri="{FF2B5EF4-FFF2-40B4-BE49-F238E27FC236}">
                <a16:creationId xmlns:a16="http://schemas.microsoft.com/office/drawing/2014/main" id="{F56D76B8-6B4C-4BD6-BC33-B312AD8410F4}"/>
              </a:ext>
            </a:extLst>
          </p:cNvPr>
          <p:cNvSpPr>
            <a:spLocks noGrp="1"/>
          </p:cNvSpPr>
          <p:nvPr>
            <p:ph type="body" idx="10"/>
          </p:nvPr>
        </p:nvSpPr>
        <p:spPr>
          <a:xfrm>
            <a:off x="4427984" y="1995686"/>
            <a:ext cx="1243243" cy="576064"/>
          </a:xfrm>
        </p:spPr>
        <p:txBody>
          <a:bodyPr/>
          <a:lstStyle/>
          <a:p>
            <a:pPr marL="0" lvl="1" indent="0">
              <a:spcBef>
                <a:spcPts val="0"/>
              </a:spcBef>
              <a:buNone/>
            </a:pPr>
            <a:r>
              <a:rPr lang="en-AU" altLang="en-US" sz="1400" dirty="0"/>
              <a:t>Fair or poor</a:t>
            </a:r>
          </a:p>
          <a:p>
            <a:pPr marL="0" lvl="1" indent="0">
              <a:spcBef>
                <a:spcPts val="0"/>
              </a:spcBef>
              <a:buNone/>
            </a:pPr>
            <a:r>
              <a:rPr lang="en-AU" altLang="en-US" sz="1400" dirty="0"/>
              <a:t>self-assessed health</a:t>
            </a:r>
            <a:endParaRPr lang="en-GB" sz="1400" dirty="0"/>
          </a:p>
        </p:txBody>
      </p:sp>
      <p:sp>
        <p:nvSpPr>
          <p:cNvPr id="21" name="Text Placeholder 8">
            <a:extLst>
              <a:ext uri="{FF2B5EF4-FFF2-40B4-BE49-F238E27FC236}">
                <a16:creationId xmlns:a16="http://schemas.microsoft.com/office/drawing/2014/main" id="{2C458AE8-620C-4A6F-BA48-A52B7AA6B1DE}"/>
              </a:ext>
            </a:extLst>
          </p:cNvPr>
          <p:cNvSpPr txBox="1">
            <a:spLocks/>
          </p:cNvSpPr>
          <p:nvPr/>
        </p:nvSpPr>
        <p:spPr bwMode="auto">
          <a:xfrm>
            <a:off x="4283968" y="3848250"/>
            <a:ext cx="1656183" cy="52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1" fontAlgn="base" hangingPunct="1">
              <a:spcBef>
                <a:spcPts val="1200"/>
              </a:spcBef>
              <a:spcAft>
                <a:spcPct val="0"/>
              </a:spcAft>
              <a:buFont typeface="Arial" charset="0"/>
              <a:defRPr sz="18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8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8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8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8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buFont typeface="Arial" charset="0"/>
              <a:buNone/>
            </a:pPr>
            <a:r>
              <a:rPr lang="en-AU" altLang="en-US" sz="1400" dirty="0"/>
              <a:t>Rates of private health insurance hospital cover</a:t>
            </a:r>
            <a:endParaRPr lang="en-GB" sz="1400" dirty="0"/>
          </a:p>
        </p:txBody>
      </p:sp>
      <p:sp>
        <p:nvSpPr>
          <p:cNvPr id="23" name="Title 1">
            <a:extLst>
              <a:ext uri="{FF2B5EF4-FFF2-40B4-BE49-F238E27FC236}">
                <a16:creationId xmlns:a16="http://schemas.microsoft.com/office/drawing/2014/main" id="{EB12E3ED-660C-45BC-A6A8-0E9ABCA7A291}"/>
              </a:ext>
            </a:extLst>
          </p:cNvPr>
          <p:cNvSpPr txBox="1">
            <a:spLocks/>
          </p:cNvSpPr>
          <p:nvPr/>
        </p:nvSpPr>
        <p:spPr bwMode="auto">
          <a:xfrm>
            <a:off x="323528" y="217934"/>
            <a:ext cx="770447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400" dirty="0"/>
              <a:t>Inequality and wellbeing – a serious spatial story</a:t>
            </a:r>
          </a:p>
        </p:txBody>
      </p:sp>
      <p:sp>
        <p:nvSpPr>
          <p:cNvPr id="7" name="Text Placeholder 6">
            <a:extLst>
              <a:ext uri="{FF2B5EF4-FFF2-40B4-BE49-F238E27FC236}">
                <a16:creationId xmlns:a16="http://schemas.microsoft.com/office/drawing/2014/main" id="{11888774-DCE3-423B-B9D3-CBB89647C763}"/>
              </a:ext>
            </a:extLst>
          </p:cNvPr>
          <p:cNvSpPr txBox="1">
            <a:spLocks/>
          </p:cNvSpPr>
          <p:nvPr/>
        </p:nvSpPr>
        <p:spPr bwMode="auto">
          <a:xfrm>
            <a:off x="1259632" y="4782666"/>
            <a:ext cx="7200415"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1" fontAlgn="base" hangingPunct="1">
              <a:spcBef>
                <a:spcPts val="1200"/>
              </a:spcBef>
              <a:spcAft>
                <a:spcPct val="0"/>
              </a:spcAft>
              <a:buFont typeface="Arial" charset="0"/>
              <a:defRPr sz="18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8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8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8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8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200" dirty="0"/>
              <a:t>Social Health Atlas of Australia (2017) Public Health Information Development Unit</a:t>
            </a:r>
          </a:p>
          <a:p>
            <a:endParaRPr lang="en-GB" sz="1200" dirty="0"/>
          </a:p>
        </p:txBody>
      </p:sp>
    </p:spTree>
    <p:extLst>
      <p:ext uri="{BB962C8B-B14F-4D97-AF65-F5344CB8AC3E}">
        <p14:creationId xmlns:p14="http://schemas.microsoft.com/office/powerpoint/2010/main" val="3239102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692DA3-4CBC-4FF8-ABB8-281741B57F27}"/>
              </a:ext>
            </a:extLst>
          </p:cNvPr>
          <p:cNvSpPr txBox="1">
            <a:spLocks/>
          </p:cNvSpPr>
          <p:nvPr/>
        </p:nvSpPr>
        <p:spPr bwMode="auto">
          <a:xfrm>
            <a:off x="251520" y="217934"/>
            <a:ext cx="7992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400" dirty="0"/>
              <a:t>Spatial inequality and wellbeing – </a:t>
            </a:r>
            <a:r>
              <a:rPr lang="en-US" sz="2000" dirty="0"/>
              <a:t>Psychological Distress</a:t>
            </a:r>
          </a:p>
        </p:txBody>
      </p:sp>
      <p:pic>
        <p:nvPicPr>
          <p:cNvPr id="7" name="Picture 6">
            <a:extLst>
              <a:ext uri="{FF2B5EF4-FFF2-40B4-BE49-F238E27FC236}">
                <a16:creationId xmlns:a16="http://schemas.microsoft.com/office/drawing/2014/main" id="{24AC62AB-76D8-4ABB-8928-20A4D67BE4AC}"/>
              </a:ext>
            </a:extLst>
          </p:cNvPr>
          <p:cNvPicPr/>
          <p:nvPr/>
        </p:nvPicPr>
        <p:blipFill>
          <a:blip r:embed="rId2"/>
          <a:stretch>
            <a:fillRect/>
          </a:stretch>
        </p:blipFill>
        <p:spPr>
          <a:xfrm>
            <a:off x="2123728" y="699542"/>
            <a:ext cx="5100984" cy="3744416"/>
          </a:xfrm>
          <a:prstGeom prst="rect">
            <a:avLst/>
          </a:prstGeom>
        </p:spPr>
      </p:pic>
    </p:spTree>
    <p:extLst>
      <p:ext uri="{BB962C8B-B14F-4D97-AF65-F5344CB8AC3E}">
        <p14:creationId xmlns:p14="http://schemas.microsoft.com/office/powerpoint/2010/main" val="2008438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43000" y="1432142"/>
            <a:ext cx="1751349" cy="26397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00"/>
          </a:p>
        </p:txBody>
      </p:sp>
      <p:sp>
        <p:nvSpPr>
          <p:cNvPr id="4" name="Title 3">
            <a:extLst>
              <a:ext uri="{FF2B5EF4-FFF2-40B4-BE49-F238E27FC236}">
                <a16:creationId xmlns:a16="http://schemas.microsoft.com/office/drawing/2014/main" id="{8B892B7B-7F6A-4897-A11A-31A33CAD0394}"/>
              </a:ext>
            </a:extLst>
          </p:cNvPr>
          <p:cNvSpPr>
            <a:spLocks noGrp="1"/>
          </p:cNvSpPr>
          <p:nvPr>
            <p:ph type="title"/>
          </p:nvPr>
        </p:nvSpPr>
        <p:spPr>
          <a:xfrm>
            <a:off x="3995936" y="195486"/>
            <a:ext cx="4535735" cy="923330"/>
          </a:xfrm>
        </p:spPr>
        <p:txBody>
          <a:bodyPr/>
          <a:lstStyle/>
          <a:p>
            <a:r>
              <a:rPr lang="en-US" sz="2000" dirty="0" err="1"/>
              <a:t>Dr</a:t>
            </a:r>
            <a:r>
              <a:rPr lang="en-US" sz="2000" dirty="0"/>
              <a:t> John Snow (1800 – 1890)  </a:t>
            </a:r>
            <a:br>
              <a:rPr lang="en-US" sz="2000" dirty="0"/>
            </a:br>
            <a:r>
              <a:rPr lang="en-US" sz="2000" dirty="0"/>
              <a:t>The birth of public health</a:t>
            </a:r>
            <a:br>
              <a:rPr lang="en-US" sz="2000" dirty="0"/>
            </a:br>
            <a:endParaRPr lang="en-GB" sz="2000" dirty="0"/>
          </a:p>
        </p:txBody>
      </p:sp>
      <p:sp>
        <p:nvSpPr>
          <p:cNvPr id="3" name="Rectangle 2">
            <a:extLst>
              <a:ext uri="{FF2B5EF4-FFF2-40B4-BE49-F238E27FC236}">
                <a16:creationId xmlns:a16="http://schemas.microsoft.com/office/drawing/2014/main" id="{91D9F6CA-893D-4A11-910C-6ED5EDC7200F}"/>
              </a:ext>
            </a:extLst>
          </p:cNvPr>
          <p:cNvSpPr/>
          <p:nvPr/>
        </p:nvSpPr>
        <p:spPr>
          <a:xfrm>
            <a:off x="-31159" y="4659982"/>
            <a:ext cx="8239055" cy="338554"/>
          </a:xfrm>
          <a:prstGeom prst="rect">
            <a:avLst/>
          </a:prstGeom>
        </p:spPr>
        <p:txBody>
          <a:bodyPr wrap="square">
            <a:spAutoFit/>
          </a:bodyPr>
          <a:lstStyle/>
          <a:p>
            <a:r>
              <a:rPr lang="en-AU" sz="1600" b="1" i="1" dirty="0">
                <a:solidFill>
                  <a:srgbClr val="222222"/>
                </a:solidFill>
                <a:latin typeface="Arial" panose="020B0604020202020204" pitchFamily="34" charset="0"/>
              </a:rPr>
              <a:t>The Broad Street Cholera outbreak (1854) - Germ Theory beats Miasma</a:t>
            </a:r>
            <a:endParaRPr lang="en-AU" sz="1600" b="1" i="1" dirty="0"/>
          </a:p>
        </p:txBody>
      </p:sp>
      <p:pic>
        <p:nvPicPr>
          <p:cNvPr id="2050" name="Picture 2" descr="https://www1.udel.edu/johnmack/frec682/cholera/snow_map.png">
            <a:extLst>
              <a:ext uri="{FF2B5EF4-FFF2-40B4-BE49-F238E27FC236}">
                <a16:creationId xmlns:a16="http://schemas.microsoft.com/office/drawing/2014/main" id="{DE563369-13F3-4606-98C6-EB6C73BF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87" t="22756" r="15370" b="26200"/>
          <a:stretch/>
        </p:blipFill>
        <p:spPr bwMode="auto">
          <a:xfrm>
            <a:off x="3131840" y="952389"/>
            <a:ext cx="4536505" cy="35956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c/cb/John_Snow_memorial_and_pub.jpg/800px-John_Snow_memorial_and_pub.jpg">
            <a:extLst>
              <a:ext uri="{FF2B5EF4-FFF2-40B4-BE49-F238E27FC236}">
                <a16:creationId xmlns:a16="http://schemas.microsoft.com/office/drawing/2014/main" id="{A72ED969-C830-4CE2-9BD5-C2DDECA3D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08427"/>
            <a:ext cx="3328359" cy="443964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John Snow.jpg">
            <a:extLst>
              <a:ext uri="{FF2B5EF4-FFF2-40B4-BE49-F238E27FC236}">
                <a16:creationId xmlns:a16="http://schemas.microsoft.com/office/drawing/2014/main" id="{D7B6A947-3F75-4D06-9464-8E73F1EED5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0445" y="1501449"/>
            <a:ext cx="1719127" cy="278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732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692DA3-4CBC-4FF8-ABB8-281741B57F27}"/>
              </a:ext>
            </a:extLst>
          </p:cNvPr>
          <p:cNvSpPr txBox="1">
            <a:spLocks/>
          </p:cNvSpPr>
          <p:nvPr/>
        </p:nvSpPr>
        <p:spPr bwMode="auto">
          <a:xfrm>
            <a:off x="251520" y="217934"/>
            <a:ext cx="770447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400" dirty="0"/>
              <a:t>Spatial inequality and wellbeing – </a:t>
            </a:r>
            <a:r>
              <a:rPr lang="en-US" sz="2000" dirty="0"/>
              <a:t>Obesity</a:t>
            </a:r>
          </a:p>
        </p:txBody>
      </p:sp>
      <p:pic>
        <p:nvPicPr>
          <p:cNvPr id="8" name="Picture 7">
            <a:extLst>
              <a:ext uri="{FF2B5EF4-FFF2-40B4-BE49-F238E27FC236}">
                <a16:creationId xmlns:a16="http://schemas.microsoft.com/office/drawing/2014/main" id="{F59857FF-E298-4147-9EC6-9B1DA5D6A759}"/>
              </a:ext>
            </a:extLst>
          </p:cNvPr>
          <p:cNvPicPr/>
          <p:nvPr/>
        </p:nvPicPr>
        <p:blipFill>
          <a:blip r:embed="rId2"/>
          <a:stretch>
            <a:fillRect/>
          </a:stretch>
        </p:blipFill>
        <p:spPr>
          <a:xfrm>
            <a:off x="2123728" y="699542"/>
            <a:ext cx="5112568" cy="3744416"/>
          </a:xfrm>
          <a:prstGeom prst="rect">
            <a:avLst/>
          </a:prstGeom>
        </p:spPr>
      </p:pic>
    </p:spTree>
    <p:extLst>
      <p:ext uri="{BB962C8B-B14F-4D97-AF65-F5344CB8AC3E}">
        <p14:creationId xmlns:p14="http://schemas.microsoft.com/office/powerpoint/2010/main" val="1542047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692DA3-4CBC-4FF8-ABB8-281741B57F27}"/>
              </a:ext>
            </a:extLst>
          </p:cNvPr>
          <p:cNvSpPr txBox="1">
            <a:spLocks/>
          </p:cNvSpPr>
          <p:nvPr/>
        </p:nvSpPr>
        <p:spPr bwMode="auto">
          <a:xfrm>
            <a:off x="251520" y="217934"/>
            <a:ext cx="770447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sz="2400" dirty="0"/>
              <a:t>Spatial inequality and wellbeing – </a:t>
            </a:r>
            <a:r>
              <a:rPr lang="en-US" sz="2000" dirty="0"/>
              <a:t>Alcohol consumption</a:t>
            </a:r>
          </a:p>
        </p:txBody>
      </p:sp>
      <p:pic>
        <p:nvPicPr>
          <p:cNvPr id="5" name="Picture 4">
            <a:extLst>
              <a:ext uri="{FF2B5EF4-FFF2-40B4-BE49-F238E27FC236}">
                <a16:creationId xmlns:a16="http://schemas.microsoft.com/office/drawing/2014/main" id="{43656B67-2E25-4D2E-9000-CCBC30E5ED77}"/>
              </a:ext>
            </a:extLst>
          </p:cNvPr>
          <p:cNvPicPr/>
          <p:nvPr/>
        </p:nvPicPr>
        <p:blipFill>
          <a:blip r:embed="rId2"/>
          <a:stretch>
            <a:fillRect/>
          </a:stretch>
        </p:blipFill>
        <p:spPr>
          <a:xfrm>
            <a:off x="2123728" y="699543"/>
            <a:ext cx="5112568" cy="3744416"/>
          </a:xfrm>
          <a:prstGeom prst="rect">
            <a:avLst/>
          </a:prstGeom>
        </p:spPr>
      </p:pic>
    </p:spTree>
    <p:extLst>
      <p:ext uri="{BB962C8B-B14F-4D97-AF65-F5344CB8AC3E}">
        <p14:creationId xmlns:p14="http://schemas.microsoft.com/office/powerpoint/2010/main" val="2474338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1A99F4-93C1-43F2-B44D-4BA6D4F3702C}"/>
              </a:ext>
            </a:extLst>
          </p:cNvPr>
          <p:cNvPicPr>
            <a:picLocks noChangeAspect="1"/>
          </p:cNvPicPr>
          <p:nvPr/>
        </p:nvPicPr>
        <p:blipFill>
          <a:blip r:embed="rId2"/>
          <a:stretch>
            <a:fillRect/>
          </a:stretch>
        </p:blipFill>
        <p:spPr>
          <a:xfrm>
            <a:off x="755575" y="627534"/>
            <a:ext cx="2691373" cy="3672408"/>
          </a:xfrm>
          <a:prstGeom prst="rect">
            <a:avLst/>
          </a:prstGeom>
        </p:spPr>
      </p:pic>
      <p:pic>
        <p:nvPicPr>
          <p:cNvPr id="13316" name="Picture 4" descr="Cool Streets infographic about the benefits of increasing trees">
            <a:extLst>
              <a:ext uri="{FF2B5EF4-FFF2-40B4-BE49-F238E27FC236}">
                <a16:creationId xmlns:a16="http://schemas.microsoft.com/office/drawing/2014/main" id="{99F422DB-6052-4866-A076-F6445C44E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843558"/>
            <a:ext cx="4965485"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4624E52-ECD2-4B2C-B6F5-D8AD7B2D7D67}"/>
              </a:ext>
            </a:extLst>
          </p:cNvPr>
          <p:cNvSpPr txBox="1">
            <a:spLocks/>
          </p:cNvSpPr>
          <p:nvPr/>
        </p:nvSpPr>
        <p:spPr>
          <a:xfrm>
            <a:off x="1395329" y="166572"/>
            <a:ext cx="6281333" cy="461963"/>
          </a:xfrm>
          <a:prstGeom prst="rect">
            <a:avLst/>
          </a:prstGeom>
        </p:spPr>
        <p:txBody>
          <a:bodyPr>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2400" dirty="0">
                <a:latin typeface="Calibri" panose="020F0502020204030204" pitchFamily="34" charset="0"/>
              </a:rPr>
              <a:t>The next health threat:  Thermal comfort</a:t>
            </a:r>
            <a:endParaRPr lang="en-US" sz="2400" dirty="0">
              <a:latin typeface="Calibri" panose="020F0502020204030204" pitchFamily="34" charset="0"/>
            </a:endParaRPr>
          </a:p>
        </p:txBody>
      </p:sp>
      <p:sp>
        <p:nvSpPr>
          <p:cNvPr id="6" name="Title 1">
            <a:extLst>
              <a:ext uri="{FF2B5EF4-FFF2-40B4-BE49-F238E27FC236}">
                <a16:creationId xmlns:a16="http://schemas.microsoft.com/office/drawing/2014/main" id="{DC1D0C35-8E93-4A50-8CA3-8D5A38D2FEBF}"/>
              </a:ext>
            </a:extLst>
          </p:cNvPr>
          <p:cNvSpPr txBox="1">
            <a:spLocks/>
          </p:cNvSpPr>
          <p:nvPr/>
        </p:nvSpPr>
        <p:spPr>
          <a:xfrm>
            <a:off x="1395329" y="4630067"/>
            <a:ext cx="6417031" cy="461963"/>
          </a:xfrm>
          <a:prstGeom prst="rect">
            <a:avLst/>
          </a:prstGeom>
        </p:spPr>
        <p:txBody>
          <a:bodyPr>
            <a:no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2400" dirty="0">
                <a:latin typeface="Calibri" panose="020F0502020204030204" pitchFamily="34" charset="0"/>
              </a:rPr>
              <a:t>Dealing with climate change – plant more trees!</a:t>
            </a:r>
            <a:endParaRPr lang="en-US" sz="2400" dirty="0">
              <a:latin typeface="Calibri" panose="020F0502020204030204" pitchFamily="34" charset="0"/>
            </a:endParaRPr>
          </a:p>
        </p:txBody>
      </p:sp>
    </p:spTree>
    <p:extLst>
      <p:ext uri="{BB962C8B-B14F-4D97-AF65-F5344CB8AC3E}">
        <p14:creationId xmlns:p14="http://schemas.microsoft.com/office/powerpoint/2010/main" val="456375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9502"/>
            <a:ext cx="6696744" cy="338554"/>
          </a:xfrm>
        </p:spPr>
        <p:txBody>
          <a:bodyPr/>
          <a:lstStyle/>
          <a:p>
            <a:r>
              <a:rPr lang="en-AU" sz="2200" dirty="0">
                <a:latin typeface="Calibri" panose="020F0502020204030204" pitchFamily="34" charset="0"/>
                <a:ea typeface="Tahoma" panose="020B0604030504040204" pitchFamily="34" charset="0"/>
                <a:cs typeface="Tahoma" panose="020B0604030504040204" pitchFamily="34" charset="0"/>
              </a:rPr>
              <a:t>Suburbanisation of disadvantage: does it matter?</a:t>
            </a:r>
          </a:p>
        </p:txBody>
      </p:sp>
      <p:sp>
        <p:nvSpPr>
          <p:cNvPr id="3" name="Content Placeholder 2"/>
          <p:cNvSpPr>
            <a:spLocks noGrp="1"/>
          </p:cNvSpPr>
          <p:nvPr>
            <p:ph idx="1"/>
          </p:nvPr>
        </p:nvSpPr>
        <p:spPr>
          <a:xfrm>
            <a:off x="395536" y="782904"/>
            <a:ext cx="8748464" cy="3373022"/>
          </a:xfrm>
        </p:spPr>
        <p:txBody>
          <a:bodyPr/>
          <a:lstStyle/>
          <a:p>
            <a:r>
              <a:rPr lang="en-AU" sz="1800" dirty="0">
                <a:latin typeface="Calibri" panose="020F0502020204030204" pitchFamily="34" charset="0"/>
              </a:rPr>
              <a:t>Disadvantaged populations in less accessible places— remote from jobs and services</a:t>
            </a:r>
          </a:p>
          <a:p>
            <a:r>
              <a:rPr lang="en-AU" sz="1800" dirty="0">
                <a:latin typeface="Calibri" panose="020F0502020204030204" pitchFamily="34" charset="0"/>
              </a:rPr>
              <a:t>Mixed private housing makes it hard to target place-based approaches.  </a:t>
            </a:r>
          </a:p>
          <a:p>
            <a:r>
              <a:rPr lang="en-AU" sz="1800" dirty="0">
                <a:latin typeface="Calibri" panose="020F0502020204030204" pitchFamily="34" charset="0"/>
              </a:rPr>
              <a:t>Especially problematic for women because of ‘the spatial leash’</a:t>
            </a:r>
          </a:p>
          <a:p>
            <a:r>
              <a:rPr lang="en-AU" sz="1800" dirty="0">
                <a:latin typeface="Calibri" panose="020F0502020204030204" pitchFamily="34" charset="0"/>
              </a:rPr>
              <a:t>Long term underinvestment in social infrastructure – and its more dispersed.  </a:t>
            </a:r>
          </a:p>
          <a:p>
            <a:r>
              <a:rPr lang="en-AU" sz="1800" dirty="0">
                <a:latin typeface="Calibri" panose="020F0502020204030204" pitchFamily="34" charset="0"/>
              </a:rPr>
              <a:t>Many disadvantaged households are doubly disadvantage through reliance on private transport – or hamstrung by lack of it. </a:t>
            </a:r>
          </a:p>
          <a:p>
            <a:r>
              <a:rPr lang="en-AU" sz="1800" dirty="0">
                <a:latin typeface="Calibri" panose="020F0502020204030204" pitchFamily="34" charset="0"/>
              </a:rPr>
              <a:t>Increasingly, suburban disadvantage has become a health issue and concentrations of poor health in the suburbs are key issues for public health policy intervention</a:t>
            </a:r>
          </a:p>
          <a:p>
            <a:r>
              <a:rPr lang="en-AU" sz="1800" dirty="0">
                <a:latin typeface="Calibri" panose="020F0502020204030204" pitchFamily="34" charset="0"/>
              </a:rPr>
              <a:t>The danger is that the older, poorer suburbs will be left behind as a policy focus – urban renewal and high density in higher value locations are driving spatial planning.  </a:t>
            </a:r>
          </a:p>
        </p:txBody>
      </p:sp>
    </p:spTree>
    <p:extLst>
      <p:ext uri="{BB962C8B-B14F-4D97-AF65-F5344CB8AC3E}">
        <p14:creationId xmlns:p14="http://schemas.microsoft.com/office/powerpoint/2010/main" val="1604060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2d14049-af51-47af-b072-42cf5496bbef@ausprd01">
            <a:extLst>
              <a:ext uri="{FF2B5EF4-FFF2-40B4-BE49-F238E27FC236}">
                <a16:creationId xmlns:a16="http://schemas.microsoft.com/office/drawing/2014/main" id="{D839022B-A2EA-477B-BE51-A2ACEBA89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31590"/>
            <a:ext cx="4094724" cy="307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2397cfa1-2998-425c-af15-e80bb35ae4ee@ausprd01">
            <a:extLst>
              <a:ext uri="{FF2B5EF4-FFF2-40B4-BE49-F238E27FC236}">
                <a16:creationId xmlns:a16="http://schemas.microsoft.com/office/drawing/2014/main" id="{D44641EE-6236-43FF-987E-F17134B91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31590"/>
            <a:ext cx="4094724" cy="307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4B43D2E9-8705-4B23-8089-3C1689A340C3}"/>
              </a:ext>
            </a:extLst>
          </p:cNvPr>
          <p:cNvSpPr txBox="1">
            <a:spLocks/>
          </p:cNvSpPr>
          <p:nvPr/>
        </p:nvSpPr>
        <p:spPr>
          <a:xfrm>
            <a:off x="1331640" y="339502"/>
            <a:ext cx="6489187" cy="576064"/>
          </a:xfrm>
          <a:prstGeom prst="rect">
            <a:avLst/>
          </a:prstGeom>
        </p:spPr>
        <p:txBody>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2200" dirty="0">
                <a:latin typeface="Calibri" panose="020F0502020204030204" pitchFamily="34" charset="0"/>
                <a:ea typeface="Tahoma" panose="020B0604030504040204" pitchFamily="34" charset="0"/>
                <a:cs typeface="Tahoma" panose="020B0604030504040204" pitchFamily="34" charset="0"/>
              </a:rPr>
              <a:t>Blacktown: Low density to high density disadvantage?</a:t>
            </a:r>
          </a:p>
        </p:txBody>
      </p:sp>
    </p:spTree>
    <p:extLst>
      <p:ext uri="{BB962C8B-B14F-4D97-AF65-F5344CB8AC3E}">
        <p14:creationId xmlns:p14="http://schemas.microsoft.com/office/powerpoint/2010/main" val="3196688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Placeholder 2"/>
          <p:cNvSpPr>
            <a:spLocks noGrp="1"/>
          </p:cNvSpPr>
          <p:nvPr>
            <p:ph type="body" sz="quarter" idx="10"/>
          </p:nvPr>
        </p:nvSpPr>
        <p:spPr>
          <a:xfrm>
            <a:off x="2051720" y="627534"/>
            <a:ext cx="6048671" cy="2736304"/>
          </a:xfrm>
        </p:spPr>
        <p:txBody>
          <a:bodyPr anchor="b"/>
          <a:lstStyle/>
          <a:p>
            <a:pPr marL="0" indent="0">
              <a:lnSpc>
                <a:spcPct val="150000"/>
              </a:lnSpc>
              <a:spcBef>
                <a:spcPct val="0"/>
              </a:spcBef>
            </a:pPr>
            <a:r>
              <a:rPr lang="en-AU" altLang="en-US" sz="1000" b="1" dirty="0">
                <a:solidFill>
                  <a:schemeClr val="tx1">
                    <a:lumMod val="50000"/>
                  </a:schemeClr>
                </a:solidFill>
                <a:latin typeface="Arial" charset="0"/>
                <a:ea typeface="Microsoft Sans Serif" charset="0"/>
                <a:cs typeface="Arial" charset="0"/>
              </a:rPr>
              <a:t>City Futures Research Centre</a:t>
            </a:r>
          </a:p>
          <a:p>
            <a:pPr marL="0" indent="0">
              <a:lnSpc>
                <a:spcPct val="150000"/>
              </a:lnSpc>
              <a:spcBef>
                <a:spcPct val="0"/>
              </a:spcBef>
            </a:pPr>
            <a:r>
              <a:rPr lang="en-AU" altLang="en-US" dirty="0">
                <a:solidFill>
                  <a:schemeClr val="tx1">
                    <a:lumMod val="50000"/>
                  </a:schemeClr>
                </a:solidFill>
                <a:latin typeface="Arial" charset="0"/>
                <a:ea typeface="Microsoft Sans Serif" charset="0"/>
                <a:cs typeface="Arial" charset="0"/>
              </a:rPr>
              <a:t>Ian  Webster “Health for All” Oration</a:t>
            </a:r>
          </a:p>
          <a:p>
            <a:pPr marL="0" indent="0">
              <a:lnSpc>
                <a:spcPct val="150000"/>
              </a:lnSpc>
              <a:spcBef>
                <a:spcPct val="0"/>
              </a:spcBef>
            </a:pPr>
            <a:r>
              <a:rPr lang="en-AU" altLang="en-US" dirty="0">
                <a:solidFill>
                  <a:schemeClr val="tx1">
                    <a:lumMod val="50000"/>
                  </a:schemeClr>
                </a:solidFill>
                <a:latin typeface="Arial" charset="0"/>
                <a:ea typeface="Microsoft Sans Serif" charset="0"/>
                <a:cs typeface="Arial" charset="0"/>
              </a:rPr>
              <a:t>16 August 2017</a:t>
            </a:r>
          </a:p>
          <a:p>
            <a:pPr marL="0" indent="0">
              <a:lnSpc>
                <a:spcPct val="150000"/>
              </a:lnSpc>
              <a:spcBef>
                <a:spcPct val="0"/>
              </a:spcBef>
            </a:pPr>
            <a:endParaRPr lang="en-AU" altLang="en-US" dirty="0">
              <a:solidFill>
                <a:schemeClr val="tx1">
                  <a:lumMod val="50000"/>
                </a:schemeClr>
              </a:solidFill>
              <a:latin typeface="Arial" charset="0"/>
              <a:ea typeface="Microsoft Sans Serif" charset="0"/>
              <a:cs typeface="Arial" charset="0"/>
            </a:endParaRPr>
          </a:p>
          <a:p>
            <a:pPr marL="0" indent="0">
              <a:lnSpc>
                <a:spcPct val="150000"/>
              </a:lnSpc>
              <a:spcBef>
                <a:spcPct val="0"/>
              </a:spcBef>
            </a:pPr>
            <a:r>
              <a:rPr lang="en-AU" altLang="en-US" dirty="0">
                <a:solidFill>
                  <a:schemeClr val="tx1">
                    <a:lumMod val="50000"/>
                  </a:schemeClr>
                </a:solidFill>
                <a:latin typeface="Arial" charset="0"/>
                <a:ea typeface="Microsoft Sans Serif" charset="0"/>
                <a:cs typeface="Arial" charset="0"/>
              </a:rPr>
              <a:t>Prof Bill Randolph </a:t>
            </a:r>
          </a:p>
          <a:p>
            <a:pPr marL="0" indent="0">
              <a:lnSpc>
                <a:spcPct val="150000"/>
              </a:lnSpc>
              <a:spcBef>
                <a:spcPct val="0"/>
              </a:spcBef>
            </a:pPr>
            <a:endParaRPr lang="en-AU" altLang="en-US" sz="1600" dirty="0">
              <a:solidFill>
                <a:schemeClr val="tx1">
                  <a:lumMod val="50000"/>
                </a:schemeClr>
              </a:solidFill>
              <a:latin typeface="Arial" charset="0"/>
              <a:ea typeface="Microsoft Sans Serif" charset="0"/>
              <a:cs typeface="Arial" charset="0"/>
            </a:endParaRPr>
          </a:p>
          <a:p>
            <a:pPr marL="0" indent="0">
              <a:lnSpc>
                <a:spcPct val="150000"/>
              </a:lnSpc>
              <a:spcBef>
                <a:spcPct val="0"/>
              </a:spcBef>
            </a:pPr>
            <a:endParaRPr lang="en-AU" altLang="en-US" sz="1600" dirty="0">
              <a:solidFill>
                <a:schemeClr val="tx1">
                  <a:lumMod val="50000"/>
                </a:schemeClr>
              </a:solidFill>
              <a:latin typeface="Arial" charset="0"/>
              <a:ea typeface="Microsoft Sans Serif" charset="0"/>
              <a:cs typeface="Arial" charset="0"/>
            </a:endParaRPr>
          </a:p>
        </p:txBody>
      </p:sp>
      <p:sp>
        <p:nvSpPr>
          <p:cNvPr id="2" name="TextBox 1"/>
          <p:cNvSpPr txBox="1"/>
          <p:nvPr/>
        </p:nvSpPr>
        <p:spPr>
          <a:xfrm>
            <a:off x="8747125" y="4095750"/>
            <a:ext cx="184150" cy="269875"/>
          </a:xfrm>
          <a:prstGeom prst="rect">
            <a:avLst/>
          </a:prstGeom>
        </p:spPr>
        <p:txBody>
          <a:bodyPr wrap="none">
            <a:spAutoFit/>
          </a:bodyPr>
          <a:lstStyle/>
          <a:p>
            <a:pPr marL="342900" indent="-342900" eaLnBrk="1" fontAlgn="auto" hangingPunct="1">
              <a:spcBef>
                <a:spcPct val="20000"/>
              </a:spcBef>
              <a:spcAft>
                <a:spcPts val="0"/>
              </a:spcAft>
              <a:buFont typeface="Arial" pitchFamily="34" charset="0"/>
              <a:buNone/>
              <a:defRPr/>
            </a:pPr>
            <a:endParaRPr lang="en-US" sz="1150" b="1" dirty="0">
              <a:latin typeface="Sommet bold"/>
              <a:ea typeface="+mn-ea"/>
              <a:cs typeface="+mn-cs"/>
            </a:endParaRPr>
          </a:p>
        </p:txBody>
      </p:sp>
      <p:sp>
        <p:nvSpPr>
          <p:cNvPr id="3" name="Rectangle 2">
            <a:extLst>
              <a:ext uri="{FF2B5EF4-FFF2-40B4-BE49-F238E27FC236}">
                <a16:creationId xmlns:a16="http://schemas.microsoft.com/office/drawing/2014/main" id="{512B7765-D5D9-4C1C-BDCC-7B16CF5AD376}"/>
              </a:ext>
            </a:extLst>
          </p:cNvPr>
          <p:cNvSpPr/>
          <p:nvPr/>
        </p:nvSpPr>
        <p:spPr>
          <a:xfrm>
            <a:off x="2015715" y="3358025"/>
            <a:ext cx="2340261" cy="830997"/>
          </a:xfrm>
          <a:prstGeom prst="rect">
            <a:avLst/>
          </a:prstGeom>
        </p:spPr>
        <p:txBody>
          <a:bodyPr wrap="square">
            <a:spAutoFit/>
          </a:bodyPr>
          <a:lstStyle/>
          <a:p>
            <a:pPr>
              <a:lnSpc>
                <a:spcPct val="150000"/>
              </a:lnSpc>
            </a:pPr>
            <a:r>
              <a:rPr lang="en-AU" sz="3200" b="1" dirty="0">
                <a:latin typeface="Calibri" panose="020F0502020204030204" pitchFamily="34" charset="0"/>
              </a:rPr>
              <a:t>Thank you</a:t>
            </a:r>
            <a:endParaRPr lang="en-AU" altLang="en-US" sz="3200" b="1" dirty="0">
              <a:latin typeface="Calibri" panose="020F0502020204030204" pitchFamily="34" charset="0"/>
              <a:ea typeface="Microsoft Sans Serif" charset="0"/>
              <a:cs typeface="Arial" charset="0"/>
            </a:endParaRPr>
          </a:p>
        </p:txBody>
      </p:sp>
    </p:spTree>
    <p:extLst>
      <p:ext uri="{BB962C8B-B14F-4D97-AF65-F5344CB8AC3E}">
        <p14:creationId xmlns:p14="http://schemas.microsoft.com/office/powerpoint/2010/main" val="1322074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43000" y="1432142"/>
            <a:ext cx="1751349" cy="26397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00">
              <a:latin typeface="Calibri" panose="020F0502020204030204" pitchFamily="34" charset="0"/>
            </a:endParaRPr>
          </a:p>
        </p:txBody>
      </p:sp>
      <p:sp>
        <p:nvSpPr>
          <p:cNvPr id="4" name="Title 3">
            <a:extLst>
              <a:ext uri="{FF2B5EF4-FFF2-40B4-BE49-F238E27FC236}">
                <a16:creationId xmlns:a16="http://schemas.microsoft.com/office/drawing/2014/main" id="{8B892B7B-7F6A-4897-A11A-31A33CAD0394}"/>
              </a:ext>
            </a:extLst>
          </p:cNvPr>
          <p:cNvSpPr>
            <a:spLocks noGrp="1"/>
          </p:cNvSpPr>
          <p:nvPr>
            <p:ph type="title"/>
          </p:nvPr>
        </p:nvSpPr>
        <p:spPr>
          <a:xfrm>
            <a:off x="3563888" y="3626098"/>
            <a:ext cx="4896544" cy="1477328"/>
          </a:xfrm>
        </p:spPr>
        <p:txBody>
          <a:bodyPr/>
          <a:lstStyle/>
          <a:p>
            <a:r>
              <a:rPr lang="en-AU" sz="2400" dirty="0">
                <a:latin typeface="Calibri" panose="020F0502020204030204" pitchFamily="34" charset="0"/>
              </a:rPr>
              <a:t>Rats, The Rocks and Redfern: </a:t>
            </a:r>
            <a:br>
              <a:rPr lang="en-AU" sz="2400" dirty="0">
                <a:latin typeface="Calibri" panose="020F0502020204030204" pitchFamily="34" charset="0"/>
              </a:rPr>
            </a:br>
            <a:r>
              <a:rPr lang="en-AU" sz="2400" dirty="0">
                <a:latin typeface="Calibri" panose="020F0502020204030204" pitchFamily="34" charset="0"/>
              </a:rPr>
              <a:t>The Bubonic Plague, 1900</a:t>
            </a:r>
            <a:br>
              <a:rPr lang="en-AU" sz="2400" dirty="0">
                <a:latin typeface="Calibri" panose="020F0502020204030204" pitchFamily="34" charset="0"/>
              </a:rPr>
            </a:br>
            <a:br>
              <a:rPr lang="en-AU" sz="2400" dirty="0">
                <a:latin typeface="Calibri" panose="020F0502020204030204" pitchFamily="34" charset="0"/>
              </a:rPr>
            </a:br>
            <a:endParaRPr lang="en-GB" sz="2400" dirty="0">
              <a:latin typeface="Calibri" panose="020F0502020204030204" pitchFamily="34" charset="0"/>
            </a:endParaRPr>
          </a:p>
        </p:txBody>
      </p:sp>
      <p:pic>
        <p:nvPicPr>
          <p:cNvPr id="26626" name="Picture 2" descr="https://dictionaryofsydney.org/sites/default/files/media/4d2ee3dc6a7b4b29741ad84269f56c6f51194663.jpg">
            <a:extLst>
              <a:ext uri="{FF2B5EF4-FFF2-40B4-BE49-F238E27FC236}">
                <a16:creationId xmlns:a16="http://schemas.microsoft.com/office/drawing/2014/main" id="{FAB4DD08-745B-406D-A290-A05EC7AB8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990"/>
            <a:ext cx="3106795" cy="4587974"/>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Professional Ratcatchers in Sydney, 1900 Source: Mitchel Library, State Library NSW (a147264/ PXE 93, ">
            <a:extLst>
              <a:ext uri="{FF2B5EF4-FFF2-40B4-BE49-F238E27FC236}">
                <a16:creationId xmlns:a16="http://schemas.microsoft.com/office/drawing/2014/main" id="{79057CB4-AFB5-43B5-853F-6BAE06602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3990"/>
            <a:ext cx="3937326" cy="3219822"/>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cdn.newsapi.com.au/image/v1/3bd062b035949c01d45ccc697eb78836?width=650">
            <a:extLst>
              <a:ext uri="{FF2B5EF4-FFF2-40B4-BE49-F238E27FC236}">
                <a16:creationId xmlns:a16="http://schemas.microsoft.com/office/drawing/2014/main" id="{03FADB31-511C-475E-91EE-4CFE28F12E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92" t="9722" r="16271" b="15919"/>
          <a:stretch/>
        </p:blipFill>
        <p:spPr bwMode="auto">
          <a:xfrm>
            <a:off x="3323956" y="14363"/>
            <a:ext cx="4608513"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313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3BB1-9CA2-4E64-966E-250A80C68508}"/>
              </a:ext>
            </a:extLst>
          </p:cNvPr>
          <p:cNvSpPr>
            <a:spLocks noGrp="1"/>
          </p:cNvSpPr>
          <p:nvPr>
            <p:ph type="title"/>
          </p:nvPr>
        </p:nvSpPr>
        <p:spPr>
          <a:xfrm>
            <a:off x="1115616" y="843557"/>
            <a:ext cx="4103737" cy="307777"/>
          </a:xfrm>
        </p:spPr>
        <p:txBody>
          <a:bodyPr/>
          <a:lstStyle/>
          <a:p>
            <a:r>
              <a:rPr lang="en-AU" sz="2000" dirty="0">
                <a:latin typeface="Calibri" panose="020F0502020204030204" pitchFamily="34" charset="0"/>
              </a:rPr>
              <a:t>Slum clearance, 1900</a:t>
            </a:r>
          </a:p>
        </p:txBody>
      </p:sp>
      <p:pic>
        <p:nvPicPr>
          <p:cNvPr id="15362" name="Picture 2" descr="140-142 Cumberland St, 2009&#10;Image by: SHFA (Monique Galloway)&#10;Image copyright owner: Sydney Harbour Foreshore Authority&#10;&#10;">
            <a:extLst>
              <a:ext uri="{FF2B5EF4-FFF2-40B4-BE49-F238E27FC236}">
                <a16:creationId xmlns:a16="http://schemas.microsoft.com/office/drawing/2014/main" id="{076CB37E-9FA3-4EDA-BA56-37260E876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398892"/>
            <a:ext cx="4172136" cy="3170941"/>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cdn.newsapi.com.au/image/v1/9ffd8a732c0bf678254223fff566f325?width=650">
            <a:extLst>
              <a:ext uri="{FF2B5EF4-FFF2-40B4-BE49-F238E27FC236}">
                <a16:creationId xmlns:a16="http://schemas.microsoft.com/office/drawing/2014/main" id="{43031CB1-6E47-4079-80B2-C1E2EBE14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83" y="1398892"/>
            <a:ext cx="4223590" cy="317094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5577D99-D63D-4F57-ADE7-37D04DE8C7A1}"/>
              </a:ext>
            </a:extLst>
          </p:cNvPr>
          <p:cNvSpPr txBox="1">
            <a:spLocks/>
          </p:cNvSpPr>
          <p:nvPr/>
        </p:nvSpPr>
        <p:spPr bwMode="auto">
          <a:xfrm>
            <a:off x="4822965" y="843557"/>
            <a:ext cx="381642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2000" dirty="0">
                <a:latin typeface="Calibri" panose="020F0502020204030204" pitchFamily="34" charset="0"/>
              </a:rPr>
              <a:t>Cumberland Street, The Rocks, 1914</a:t>
            </a:r>
            <a:br>
              <a:rPr lang="en-AU" sz="2000" dirty="0">
                <a:latin typeface="Calibri" panose="020F0502020204030204" pitchFamily="34" charset="0"/>
              </a:rPr>
            </a:br>
            <a:endParaRPr lang="en-AU" sz="2000" dirty="0">
              <a:latin typeface="Calibri" panose="020F0502020204030204" pitchFamily="34" charset="0"/>
            </a:endParaRPr>
          </a:p>
        </p:txBody>
      </p:sp>
      <p:sp>
        <p:nvSpPr>
          <p:cNvPr id="6" name="Title 1">
            <a:extLst>
              <a:ext uri="{FF2B5EF4-FFF2-40B4-BE49-F238E27FC236}">
                <a16:creationId xmlns:a16="http://schemas.microsoft.com/office/drawing/2014/main" id="{481C11AB-4776-4C18-972F-F4638ED26E1F}"/>
              </a:ext>
            </a:extLst>
          </p:cNvPr>
          <p:cNvSpPr txBox="1">
            <a:spLocks/>
          </p:cNvSpPr>
          <p:nvPr/>
        </p:nvSpPr>
        <p:spPr bwMode="auto">
          <a:xfrm>
            <a:off x="3056133" y="258202"/>
            <a:ext cx="3239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2400" dirty="0">
                <a:latin typeface="Calibri" panose="020F0502020204030204" pitchFamily="34" charset="0"/>
              </a:rPr>
              <a:t>The response….</a:t>
            </a:r>
          </a:p>
        </p:txBody>
      </p:sp>
    </p:spTree>
    <p:extLst>
      <p:ext uri="{BB962C8B-B14F-4D97-AF65-F5344CB8AC3E}">
        <p14:creationId xmlns:p14="http://schemas.microsoft.com/office/powerpoint/2010/main" val="3998910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323528" y="3795886"/>
            <a:ext cx="4392488" cy="800219"/>
          </a:xfrm>
        </p:spPr>
        <p:txBody>
          <a:bodyPr/>
          <a:lstStyle/>
          <a:p>
            <a:r>
              <a:rPr lang="en-US" altLang="en-US" sz="2000" dirty="0" err="1"/>
              <a:t>Daceyville</a:t>
            </a:r>
            <a:r>
              <a:rPr lang="en-US" altLang="en-US" sz="2000" dirty="0"/>
              <a:t> – </a:t>
            </a:r>
            <a:r>
              <a:rPr lang="en-US" altLang="en-US" sz="1600" dirty="0"/>
              <a:t>Australia’s first public housing estate built to relieve the </a:t>
            </a:r>
            <a:br>
              <a:rPr lang="en-US" altLang="en-US" sz="1600" dirty="0"/>
            </a:br>
            <a:r>
              <a:rPr lang="en-US" altLang="en-US" sz="1600" dirty="0"/>
              <a:t>insanitary slums of old Sydney</a:t>
            </a:r>
          </a:p>
        </p:txBody>
      </p:sp>
      <p:pic>
        <p:nvPicPr>
          <p:cNvPr id="11266" name="Picture 2" descr="https://upload.wikimedia.org/wikipedia/commons/1/15/Daceyville_-_the_vision.jpg">
            <a:extLst>
              <a:ext uri="{FF2B5EF4-FFF2-40B4-BE49-F238E27FC236}">
                <a16:creationId xmlns:a16="http://schemas.microsoft.com/office/drawing/2014/main" id="{DF8695D2-CE71-47BF-8F11-16FC2F9E3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47" y="-20538"/>
            <a:ext cx="3123441"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lated image">
            <a:extLst>
              <a:ext uri="{FF2B5EF4-FFF2-40B4-BE49-F238E27FC236}">
                <a16:creationId xmlns:a16="http://schemas.microsoft.com/office/drawing/2014/main" id="{2D811A99-E032-4351-90A8-E2C96146D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203598"/>
            <a:ext cx="4219578" cy="33126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27C4EDE-97F1-40A3-97A6-E2E6B4BA4FD2}"/>
              </a:ext>
            </a:extLst>
          </p:cNvPr>
          <p:cNvSpPr txBox="1">
            <a:spLocks/>
          </p:cNvSpPr>
          <p:nvPr/>
        </p:nvSpPr>
        <p:spPr bwMode="auto">
          <a:xfrm>
            <a:off x="4427984" y="195486"/>
            <a:ext cx="396044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altLang="en-US" sz="2000" dirty="0" err="1"/>
              <a:t>Haberfield</a:t>
            </a:r>
            <a:r>
              <a:rPr lang="en-US" altLang="en-US" sz="2000" dirty="0"/>
              <a:t> – </a:t>
            </a:r>
            <a:r>
              <a:rPr lang="en-US" altLang="en-US" sz="1600" dirty="0"/>
              <a:t>built to house the </a:t>
            </a:r>
          </a:p>
          <a:p>
            <a:r>
              <a:rPr lang="en-US" altLang="en-US" sz="1600" dirty="0"/>
              <a:t>aspiring Sydney middle classes:  </a:t>
            </a:r>
          </a:p>
          <a:p>
            <a:r>
              <a:rPr lang="en-US" altLang="en-US" sz="1600" dirty="0"/>
              <a:t>“</a:t>
            </a:r>
            <a:r>
              <a:rPr lang="en-US" altLang="en-US" sz="1600" dirty="0" err="1"/>
              <a:t>slumless</a:t>
            </a:r>
            <a:r>
              <a:rPr lang="en-US" altLang="en-US" sz="1600" dirty="0"/>
              <a:t>, </a:t>
            </a:r>
            <a:r>
              <a:rPr lang="en-US" altLang="en-US" sz="1600" dirty="0" err="1"/>
              <a:t>laneless</a:t>
            </a:r>
            <a:r>
              <a:rPr lang="en-US" altLang="en-US" sz="1600" dirty="0"/>
              <a:t> and </a:t>
            </a:r>
            <a:r>
              <a:rPr lang="en-US" altLang="en-US" sz="1600" dirty="0" err="1"/>
              <a:t>publess</a:t>
            </a:r>
            <a:r>
              <a:rPr lang="en-US" altLang="en-US" sz="1600" dirty="0"/>
              <a:t>” </a:t>
            </a:r>
          </a:p>
        </p:txBody>
      </p:sp>
    </p:spTree>
    <p:extLst>
      <p:ext uri="{BB962C8B-B14F-4D97-AF65-F5344CB8AC3E}">
        <p14:creationId xmlns:p14="http://schemas.microsoft.com/office/powerpoint/2010/main" val="2669769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074714-A8DB-4D07-A59E-3E4BBAFF6731}"/>
              </a:ext>
            </a:extLst>
          </p:cNvPr>
          <p:cNvSpPr>
            <a:spLocks noGrp="1"/>
          </p:cNvSpPr>
          <p:nvPr>
            <p:ph type="title"/>
          </p:nvPr>
        </p:nvSpPr>
        <p:spPr>
          <a:xfrm>
            <a:off x="1259632" y="1923678"/>
            <a:ext cx="6192303" cy="2308324"/>
          </a:xfrm>
        </p:spPr>
        <p:txBody>
          <a:bodyPr/>
          <a:lstStyle/>
          <a:p>
            <a:r>
              <a:rPr lang="en-GB" dirty="0">
                <a:latin typeface="Calibri" panose="020F0502020204030204" pitchFamily="34" charset="0"/>
              </a:rPr>
              <a:t>Back to the Future: </a:t>
            </a:r>
            <a:br>
              <a:rPr lang="en-GB" dirty="0">
                <a:latin typeface="Calibri" panose="020F0502020204030204" pitchFamily="34" charset="0"/>
              </a:rPr>
            </a:br>
            <a:r>
              <a:rPr lang="en-GB" dirty="0">
                <a:latin typeface="Calibri" panose="020F0502020204030204" pitchFamily="34" charset="0"/>
              </a:rPr>
              <a:t>The re-emergence of inequality</a:t>
            </a:r>
            <a:br>
              <a:rPr lang="en-GB" dirty="0">
                <a:latin typeface="Calibri" panose="020F0502020204030204" pitchFamily="34" charset="0"/>
              </a:rPr>
            </a:br>
            <a:br>
              <a:rPr lang="en-GB" dirty="0">
                <a:latin typeface="Calibri" panose="020F0502020204030204" pitchFamily="34" charset="0"/>
              </a:rPr>
            </a:br>
            <a:br>
              <a:rPr lang="en-GB" dirty="0">
                <a:latin typeface="Calibri" panose="020F0502020204030204" pitchFamily="34" charset="0"/>
              </a:rPr>
            </a:br>
            <a:endParaRPr lang="en-GB" i="1" dirty="0">
              <a:latin typeface="Calibri" panose="020F0502020204030204" pitchFamily="34" charset="0"/>
            </a:endParaRPr>
          </a:p>
        </p:txBody>
      </p:sp>
    </p:spTree>
    <p:extLst>
      <p:ext uri="{BB962C8B-B14F-4D97-AF65-F5344CB8AC3E}">
        <p14:creationId xmlns:p14="http://schemas.microsoft.com/office/powerpoint/2010/main" val="834036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hristine lagarde images">
            <a:extLst>
              <a:ext uri="{FF2B5EF4-FFF2-40B4-BE49-F238E27FC236}">
                <a16:creationId xmlns:a16="http://schemas.microsoft.com/office/drawing/2014/main" id="{65235134-61EC-4B21-A2F5-CEC7E4E53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71" y="86158"/>
            <a:ext cx="2526407" cy="19568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barack obama image">
            <a:extLst>
              <a:ext uri="{FF2B5EF4-FFF2-40B4-BE49-F238E27FC236}">
                <a16:creationId xmlns:a16="http://schemas.microsoft.com/office/drawing/2014/main" id="{695E7CB5-5882-4064-B982-9F60898982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67"/>
          <a:stretch/>
        </p:blipFill>
        <p:spPr bwMode="auto">
          <a:xfrm>
            <a:off x="3334595" y="987574"/>
            <a:ext cx="2729879" cy="20179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ope francis images">
            <a:extLst>
              <a:ext uri="{FF2B5EF4-FFF2-40B4-BE49-F238E27FC236}">
                <a16:creationId xmlns:a16="http://schemas.microsoft.com/office/drawing/2014/main" id="{728CF326-AA2A-431F-9E5A-3102E3E10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874" y="2120349"/>
            <a:ext cx="19050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bill shorten images">
            <a:extLst>
              <a:ext uri="{FF2B5EF4-FFF2-40B4-BE49-F238E27FC236}">
                <a16:creationId xmlns:a16="http://schemas.microsoft.com/office/drawing/2014/main" id="{B45765BD-EDE5-4844-935C-1287A8535F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9" t="1799" r="-399" b="20202"/>
          <a:stretch/>
        </p:blipFill>
        <p:spPr bwMode="auto">
          <a:xfrm>
            <a:off x="6228184" y="1308332"/>
            <a:ext cx="2750483" cy="321804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9316AE1D-208E-4F35-BE06-A5259169CFC6}"/>
              </a:ext>
            </a:extLst>
          </p:cNvPr>
          <p:cNvSpPr>
            <a:spLocks noGrp="1"/>
          </p:cNvSpPr>
          <p:nvPr>
            <p:ph type="title"/>
          </p:nvPr>
        </p:nvSpPr>
        <p:spPr>
          <a:xfrm>
            <a:off x="115362" y="4598023"/>
            <a:ext cx="7488063" cy="461665"/>
          </a:xfrm>
        </p:spPr>
        <p:txBody>
          <a:bodyPr/>
          <a:lstStyle/>
          <a:p>
            <a:pPr algn="l"/>
            <a:r>
              <a:rPr lang="en-US" altLang="en-US" dirty="0"/>
              <a:t>  The re-emergence of inequality ……</a:t>
            </a:r>
          </a:p>
        </p:txBody>
      </p:sp>
    </p:spTree>
    <p:extLst>
      <p:ext uri="{BB962C8B-B14F-4D97-AF65-F5344CB8AC3E}">
        <p14:creationId xmlns:p14="http://schemas.microsoft.com/office/powerpoint/2010/main" val="2640482530"/>
      </p:ext>
    </p:extLst>
  </p:cSld>
  <p:clrMapOvr>
    <a:masterClrMapping/>
  </p:clrMapOvr>
</p:sld>
</file>

<file path=ppt/theme/theme1.xml><?xml version="1.0" encoding="utf-8"?>
<a:theme xmlns:a="http://schemas.openxmlformats.org/drawingml/2006/main" name="ASB_Template-16x9">
  <a:themeElements>
    <a:clrScheme name="AGSM">
      <a:dk1>
        <a:srgbClr val="404040"/>
      </a:dk1>
      <a:lt1>
        <a:sysClr val="window" lastClr="FFFFFF"/>
      </a:lt1>
      <a:dk2>
        <a:srgbClr val="063E8D"/>
      </a:dk2>
      <a:lt2>
        <a:srgbClr val="CCCCCC"/>
      </a:lt2>
      <a:accent1>
        <a:srgbClr val="063E8D"/>
      </a:accent1>
      <a:accent2>
        <a:srgbClr val="FFD700"/>
      </a:accent2>
      <a:accent3>
        <a:srgbClr val="0067A8"/>
      </a:accent3>
      <a:accent4>
        <a:srgbClr val="00568E"/>
      </a:accent4>
      <a:accent5>
        <a:srgbClr val="004372"/>
      </a:accent5>
      <a:accent6>
        <a:srgbClr val="002E52"/>
      </a:accent6>
      <a:hlink>
        <a:srgbClr val="33CCFF"/>
      </a:hlink>
      <a:folHlink>
        <a:srgbClr val="063E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sz="1150" b="1" i="0" u="none" strike="noStrike" kern="1200" cap="none" spc="0" normalizeH="0" baseline="0" noProof="0" dirty="0" smtClean="0">
            <a:ln>
              <a:noFill/>
            </a:ln>
            <a:solidFill>
              <a:schemeClr val="tx1"/>
            </a:solidFill>
            <a:effectLst/>
            <a:uLnTx/>
            <a:uFillTx/>
            <a:latin typeface="Sommet bold"/>
            <a:ea typeface="+mn-ea"/>
            <a:cs typeface="+mn-cs"/>
          </a:defRPr>
        </a:defPPr>
      </a:lstStyle>
    </a:txDef>
  </a:objectDefaults>
  <a:extraClrSchemeLst/>
  <a:extLst>
    <a:ext uri="{05A4C25C-085E-4340-85A3-A5531E510DB2}">
      <thm15:themeFamily xmlns:thm15="http://schemas.microsoft.com/office/thememl/2012/main" name="Presentation7" id="{FA5A421A-BE56-EA47-BCB1-175C4E9E32ED}" vid="{C10F94EA-3259-EA4B-85CF-4B4040F9CD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Resource Document" ma:contentTypeID="0x01010008768CDC8BD8F24E88688A23E1BBFFD40083F9DB452809BE4E9E961773873B9725" ma:contentTypeVersion="12" ma:contentTypeDescription="" ma:contentTypeScope="" ma:versionID="ccf7c8939642961021bbb5e2375da5c4">
  <xsd:schema xmlns:xsd="http://www.w3.org/2001/XMLSchema" xmlns:xs="http://www.w3.org/2001/XMLSchema" xmlns:p="http://schemas.microsoft.com/office/2006/metadata/properties" xmlns:ns2="e2a6d7fd-cfb8-4aa2-8f9d-00d20bdc3a83" xmlns:ns4="78237fa5-fae7-4a08-ad29-c8feb430a382" targetNamespace="http://schemas.microsoft.com/office/2006/metadata/properties" ma:root="true" ma:fieldsID="7ba22b555d239708a9679c6b61f18d10" ns2:_="" ns4:_="">
    <xsd:import namespace="e2a6d7fd-cfb8-4aa2-8f9d-00d20bdc3a83"/>
    <xsd:import namespace="78237fa5-fae7-4a08-ad29-c8feb430a382"/>
    <xsd:element name="properties">
      <xsd:complexType>
        <xsd:sequence>
          <xsd:element name="documentManagement">
            <xsd:complexType>
              <xsd:all>
                <xsd:element ref="ns2:TaxCatchAll" minOccurs="0"/>
                <xsd:element ref="ns2:TaxCatchAllLabel" minOccurs="0"/>
                <xsd:element ref="ns4:UnswBus_ResourceType"/>
                <xsd:element ref="ns4:UnswBus_Description" minOccurs="0"/>
                <xsd:element ref="ns2:l106d6d0667840b48999320499b4dd29" minOccurs="0"/>
                <xsd:element ref="ns2:cfdce602ab9848b4bf80c62eae0cddb3" minOccurs="0"/>
                <xsd:element ref="ns2:i7e4caf4883549738b3fce866cf588f7"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a6d7fd-cfb8-4aa2-8f9d-00d20bdc3a83"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2cec8c26-97b4-48cb-a8fc-0ef68138d153}" ma:internalName="TaxCatchAll" ma:showField="CatchAllData"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2cec8c26-97b4-48cb-a8fc-0ef68138d153}" ma:internalName="TaxCatchAllLabel" ma:readOnly="true" ma:showField="CatchAllDataLabel"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l106d6d0667840b48999320499b4dd29" ma:index="15" nillable="true" ma:taxonomy="true" ma:internalName="l106d6d0667840b48999320499b4dd29" ma:taxonomyFieldName="UnswBus_EnterpriseKeywords" ma:displayName="Enterprise Keywords" ma:default="" ma:fieldId="{5106d6d0-6678-40b4-8999-320499b4dd29}" ma:taxonomyMulti="true" ma:sspId="2b026aac-6b52-4d7e-a64d-f3ee90946f56" ma:termSetId="6b154277-0339-4047-8b7c-9c64337183f8" ma:anchorId="00000000-0000-0000-0000-000000000000" ma:open="false" ma:isKeyword="false">
      <xsd:complexType>
        <xsd:sequence>
          <xsd:element ref="pc:Terms" minOccurs="0" maxOccurs="1"/>
        </xsd:sequence>
      </xsd:complexType>
    </xsd:element>
    <xsd:element name="cfdce602ab9848b4bf80c62eae0cddb3" ma:index="16" nillable="true" ma:taxonomy="true" ma:internalName="cfdce602ab9848b4bf80c62eae0cddb3" ma:taxonomyFieldName="UnswBus_SchoolUnit" ma:displayName="School or Unit" ma:default="" ma:fieldId="{cfdce602-ab98-48b4-bf80-c62eae0cddb3}" ma:sspId="2b026aac-6b52-4d7e-a64d-f3ee90946f56" ma:termSetId="99342006-19d9-4d76-ae6d-6a49808a1b3d" ma:anchorId="00000000-0000-0000-0000-000000000000" ma:open="false" ma:isKeyword="false">
      <xsd:complexType>
        <xsd:sequence>
          <xsd:element ref="pc:Terms" minOccurs="0" maxOccurs="1"/>
        </xsd:sequence>
      </xsd:complexType>
    </xsd:element>
    <xsd:element name="i7e4caf4883549738b3fce866cf588f7" ma:index="17" ma:taxonomy="true" ma:internalName="i7e4caf4883549738b3fce866cf588f7" ma:taxonomyFieldName="UnswBus_ResourceCategory" ma:displayName="Resource Category" ma:default="" ma:fieldId="{27e4caf4-8835-4973-8b3f-ce866cf588f7}" ma:taxonomyMulti="true" ma:sspId="2b026aac-6b52-4d7e-a64d-f3ee90946f56" ma:termSetId="59e748ed-3424-4b0f-8a51-22a7215e5980" ma:anchorId="00000000-0000-0000-0000-000000000000" ma:open="false" ma:isKeyword="false">
      <xsd:complexType>
        <xsd:sequence>
          <xsd:element ref="pc:Terms" minOccurs="0" maxOccurs="1"/>
        </xsd:sequence>
      </xsd:complexType>
    </xsd:element>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237fa5-fae7-4a08-ad29-c8feb430a382" elementFormDefault="qualified">
    <xsd:import namespace="http://schemas.microsoft.com/office/2006/documentManagement/types"/>
    <xsd:import namespace="http://schemas.microsoft.com/office/infopath/2007/PartnerControls"/>
    <xsd:element name="UnswBus_ResourceType" ma:index="11" ma:displayName="Resource Type" ma:default="Brochure" ma:format="Dropdown" ma:internalName="UnswBus_ResourceType" ma:readOnly="false">
      <xsd:simpleType>
        <xsd:restriction base="dms:Choice">
          <xsd:enumeration value="Brochure"/>
          <xsd:enumeration value="Form"/>
          <xsd:enumeration value="Guidelines"/>
          <xsd:enumeration value="Manuals"/>
          <xsd:enumeration value="Minutes"/>
          <xsd:enumeration value="Newsletter"/>
          <xsd:enumeration value="Policy"/>
          <xsd:enumeration value="Procedure"/>
          <xsd:enumeration value="Protocol"/>
          <xsd:enumeration value="Reference"/>
          <xsd:enumeration value="Report"/>
          <xsd:enumeration value="Template"/>
        </xsd:restriction>
      </xsd:simpleType>
    </xsd:element>
    <xsd:element name="UnswBus_Description" ma:index="13" nillable="true" ma:displayName="Description" ma:internalName="UnswBus_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A0D1B9-3404-4CAC-86F4-4FD26645EC81}">
  <ds:schemaRefs>
    <ds:schemaRef ds:uri="http://schemas.microsoft.com/office/2006/metadata/longProperties"/>
  </ds:schemaRefs>
</ds:datastoreItem>
</file>

<file path=customXml/itemProps2.xml><?xml version="1.0" encoding="utf-8"?>
<ds:datastoreItem xmlns:ds="http://schemas.openxmlformats.org/officeDocument/2006/customXml" ds:itemID="{8EB60381-1930-460B-A2CB-690C9D447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a6d7fd-cfb8-4aa2-8f9d-00d20bdc3a83"/>
    <ds:schemaRef ds:uri="78237fa5-fae7-4a08-ad29-c8feb430a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16x9_Sydney</Template>
  <TotalTime>9199</TotalTime>
  <Words>2046</Words>
  <Application>Microsoft Office PowerPoint</Application>
  <PresentationFormat>On-screen Show (16:9)</PresentationFormat>
  <Paragraphs>201</Paragraphs>
  <Slides>45</Slides>
  <Notes>10</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ＭＳ Ｐゴシック</vt:lpstr>
      <vt:lpstr>Arial</vt:lpstr>
      <vt:lpstr>Calibri</vt:lpstr>
      <vt:lpstr>Courier New</vt:lpstr>
      <vt:lpstr>Lucida Grande</vt:lpstr>
      <vt:lpstr>Microsoft Sans Serif</vt:lpstr>
      <vt:lpstr>Sommet</vt:lpstr>
      <vt:lpstr>Sommet bold</vt:lpstr>
      <vt:lpstr>Tahoma</vt:lpstr>
      <vt:lpstr>Times New Roman</vt:lpstr>
      <vt:lpstr>Wingdings</vt:lpstr>
      <vt:lpstr>ヒラギノ角ゴ Pro W3</vt:lpstr>
      <vt:lpstr>ASB_Template-16x9</vt:lpstr>
      <vt:lpstr>PowerPoint Presentation</vt:lpstr>
      <vt:lpstr>Public health and epidemiology and urban planning and public housing were joined at birth….  …as well as urban social geography and urban analytics  </vt:lpstr>
      <vt:lpstr>PowerPoint Presentation</vt:lpstr>
      <vt:lpstr>Dr John Snow (1800 – 1890)   The birth of public health </vt:lpstr>
      <vt:lpstr>Rats, The Rocks and Redfern:  The Bubonic Plague, 1900  </vt:lpstr>
      <vt:lpstr>Slum clearance, 1900</vt:lpstr>
      <vt:lpstr>Daceyville – Australia’s first public housing estate built to relieve the  insanitary slums of old Sydney</vt:lpstr>
      <vt:lpstr>Back to the Future:  The re-emergence of inequality   </vt:lpstr>
      <vt:lpstr>  The re-emergence of inequality ……</vt:lpstr>
      <vt:lpstr>Thomas Picketty: proving the re-emergence of inequality</vt:lpstr>
      <vt:lpstr>PowerPoint Presentation</vt:lpstr>
      <vt:lpstr>PowerPoint Presentation</vt:lpstr>
      <vt:lpstr>PowerPoint Presentation</vt:lpstr>
      <vt:lpstr>PowerPoint Presentation</vt:lpstr>
      <vt:lpstr>Why I’m here……  17 Severn Road, Woodfields, Dursley Gloucestershire UK 1953-62</vt:lpstr>
      <vt:lpstr>PowerPoint Presentation</vt:lpstr>
      <vt:lpstr>The Priory  Tetbury Gloucestershire  UK    </vt:lpstr>
      <vt:lpstr>Inequality, spatial equity and the Great Urban Inversion   …or how the ‘Triumph of the City’ replaced the ‘Triumph of Suburbia’</vt:lpstr>
      <vt:lpstr>The Suburbanisation of Disadvantage in Sydney</vt:lpstr>
      <vt:lpstr>Sydney’s suburbanisation of disadvantage</vt:lpstr>
      <vt:lpstr>PowerPoint Presentation</vt:lpstr>
      <vt:lpstr>PowerPoint Presentation</vt:lpstr>
      <vt:lpstr>PowerPoint Presentation</vt:lpstr>
      <vt:lpstr>PowerPoint Presentation</vt:lpstr>
      <vt:lpstr>Concentrations of disadvantage: do they matter?</vt:lpstr>
      <vt:lpstr>Typical ‘disadvantaged area’ housing in Sydney….</vt:lpstr>
      <vt:lpstr>PowerPoint Presentation</vt:lpstr>
      <vt:lpstr>PowerPoint Presentation</vt:lpstr>
      <vt:lpstr>Socio-economic typology</vt:lpstr>
      <vt:lpstr>Survey fieldwork locations</vt:lpstr>
      <vt:lpstr>Findings: Income poverty and economic exclusion measures</vt:lpstr>
      <vt:lpstr>Income poverty and  economic exclusion measures by tenure</vt:lpstr>
      <vt:lpstr>Households in ‘deep poverty’ – it’s the private rental sector</vt:lpstr>
      <vt:lpstr>Suburbanisation of  disadvantage:  a summary</vt:lpstr>
      <vt:lpstr>Current Features</vt:lpstr>
      <vt:lpstr>PowerPoint Presentation</vt:lpstr>
      <vt:lpstr>PowerPoint Presentation</vt:lpstr>
      <vt:lpstr>Self-assessed health vrs Private health insurance  r2  = -0.94 i.e. almost perfectly negatively correlated</vt:lpstr>
      <vt:lpstr>PowerPoint Presentation</vt:lpstr>
      <vt:lpstr>PowerPoint Presentation</vt:lpstr>
      <vt:lpstr>PowerPoint Presentation</vt:lpstr>
      <vt:lpstr>PowerPoint Presentation</vt:lpstr>
      <vt:lpstr>Suburbanisation of disadvantage: does it matter?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Ianina Morgenstern</dc:creator>
  <cp:lastModifiedBy>Bill Randolph</cp:lastModifiedBy>
  <cp:revision>172</cp:revision>
  <dcterms:created xsi:type="dcterms:W3CDTF">2017-01-23T02:42:11Z</dcterms:created>
  <dcterms:modified xsi:type="dcterms:W3CDTF">2017-08-15T21:15:49Z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SBDocumentType">
    <vt:lpwstr>16</vt:lpwstr>
  </property>
  <property fmtid="{D5CDD505-2E9C-101B-9397-08002B2CF9AE}" pid="3" name="Order">
    <vt:lpwstr>6600.00000000000</vt:lpwstr>
  </property>
  <property fmtid="{D5CDD505-2E9C-101B-9397-08002B2CF9AE}" pid="4" name="Category">
    <vt:lpwstr>AGSM</vt:lpwstr>
  </property>
  <property fmtid="{D5CDD505-2E9C-101B-9397-08002B2CF9AE}" pid="5" name="ASBDepartment">
    <vt:lpwstr>8</vt:lpwstr>
  </property>
  <property fmtid="{D5CDD505-2E9C-101B-9397-08002B2CF9AE}" pid="6" name="ASBUpdatedDate">
    <vt:lpwstr>2015-09-08T00:00:00Z</vt:lpwstr>
  </property>
  <property fmtid="{D5CDD505-2E9C-101B-9397-08002B2CF9AE}" pid="7" name="ASBProgram">
    <vt:lpwstr>5</vt:lpwstr>
  </property>
  <property fmtid="{D5CDD505-2E9C-101B-9397-08002B2CF9AE}" pid="8" name="Format">
    <vt:lpwstr>PowerPoint</vt:lpwstr>
  </property>
  <property fmtid="{D5CDD505-2E9C-101B-9397-08002B2CF9AE}" pid="9" name="UnswBus_ResourceCategory">
    <vt:lpwstr>78;#AGSM|e641e8a1-99e5-404f-bd7c-35803f4d985d</vt:lpwstr>
  </property>
  <property fmtid="{D5CDD505-2E9C-101B-9397-08002B2CF9AE}" pid="10" name="UnswBus_ResourceType">
    <vt:lpwstr>Template</vt:lpwstr>
  </property>
  <property fmtid="{D5CDD505-2E9C-101B-9397-08002B2CF9AE}" pid="11" name="i7e4caf4883549738b3fce866cf588f7">
    <vt:lpwstr>AGSM|e641e8a1-99e5-404f-bd7c-35803f4d985d</vt:lpwstr>
  </property>
  <property fmtid="{D5CDD505-2E9C-101B-9397-08002B2CF9AE}" pid="12" name="TaxCatchAll">
    <vt:lpwstr>78;#AGSM|e641e8a1-99e5-404f-bd7c-35803f4d985d</vt:lpwstr>
  </property>
  <property fmtid="{D5CDD505-2E9C-101B-9397-08002B2CF9AE}" pid="13" name="l106d6d0667840b48999320499b4dd29">
    <vt:lpwstr/>
  </property>
  <property fmtid="{D5CDD505-2E9C-101B-9397-08002B2CF9AE}" pid="14" name="UnswBus_EnterpriseKeywords">
    <vt:lpwstr/>
  </property>
  <property fmtid="{D5CDD505-2E9C-101B-9397-08002B2CF9AE}" pid="15" name="cfdce602ab9848b4bf80c62eae0cddb3">
    <vt:lpwstr/>
  </property>
  <property fmtid="{D5CDD505-2E9C-101B-9397-08002B2CF9AE}" pid="16" name="UnswBus_SchoolUnit">
    <vt:lpwstr/>
  </property>
  <property fmtid="{D5CDD505-2E9C-101B-9397-08002B2CF9AE}" pid="17" name="UnswBus_Description">
    <vt:lpwstr>Branded templates produced by the UNSW Business School Marketing team</vt:lpwstr>
  </property>
</Properties>
</file>